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sldIdLst>
    <p:sldId id="1808" r:id="rId5"/>
    <p:sldId id="10511" r:id="rId6"/>
    <p:sldId id="1603" r:id="rId7"/>
    <p:sldId id="4514" r:id="rId8"/>
    <p:sldId id="4516" r:id="rId9"/>
    <p:sldId id="4197" r:id="rId10"/>
    <p:sldId id="4519" r:id="rId11"/>
    <p:sldId id="4520" r:id="rId12"/>
    <p:sldId id="4528" r:id="rId13"/>
    <p:sldId id="4534" r:id="rId14"/>
    <p:sldId id="4535" r:id="rId15"/>
    <p:sldId id="10512" r:id="rId16"/>
    <p:sldId id="4536" r:id="rId17"/>
    <p:sldId id="4568" r:id="rId18"/>
    <p:sldId id="4589" r:id="rId19"/>
    <p:sldId id="4590" r:id="rId20"/>
    <p:sldId id="4599" r:id="rId21"/>
    <p:sldId id="4601" r:id="rId22"/>
    <p:sldId id="10513" r:id="rId23"/>
    <p:sldId id="4591" r:id="rId24"/>
    <p:sldId id="4593" r:id="rId25"/>
    <p:sldId id="4594" r:id="rId26"/>
    <p:sldId id="1892" r:id="rId27"/>
    <p:sldId id="4595" r:id="rId28"/>
    <p:sldId id="4596" r:id="rId29"/>
    <p:sldId id="4597" r:id="rId30"/>
    <p:sldId id="4598" r:id="rId31"/>
    <p:sldId id="4581" r:id="rId32"/>
    <p:sldId id="2219" r:id="rId33"/>
    <p:sldId id="395" r:id="rId34"/>
    <p:sldId id="4374" r:id="rId35"/>
    <p:sldId id="4375" r:id="rId36"/>
    <p:sldId id="4583" r:id="rId37"/>
    <p:sldId id="4584" r:id="rId38"/>
    <p:sldId id="4571" r:id="rId39"/>
    <p:sldId id="4553" r:id="rId40"/>
    <p:sldId id="4557" r:id="rId41"/>
    <p:sldId id="4554" r:id="rId42"/>
    <p:sldId id="4555" r:id="rId43"/>
    <p:sldId id="4556" r:id="rId44"/>
    <p:sldId id="455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nknown User1" initials="Unknown User1" lastIdx="17" clrIdx="0"/>
  <p:cmAuthor id="2" name="Andy Roberts" initials="AR" lastIdx="1" clrIdx="1">
    <p:extLst>
      <p:ext uri="{19B8F6BF-5375-455C-9EA6-DF929625EA0E}">
        <p15:presenceInfo xmlns:p15="http://schemas.microsoft.com/office/powerpoint/2012/main" userId="S::andyrob@microsoft.com::b6430d21-8e5e-4d9c-81e9-e1ae515d6d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894E88-87F8-409E-A3F6-3761B105AFFC}" v="10" dt="2019-11-06T00:18:44.913"/>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813" autoAdjust="0"/>
  </p:normalViewPr>
  <p:slideViewPr>
    <p:cSldViewPr snapToGrid="0">
      <p:cViewPr varScale="1">
        <p:scale>
          <a:sx n="98" d="100"/>
          <a:sy n="98" d="100"/>
        </p:scale>
        <p:origin x="137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d Gronbach" userId="eb40a10fa1876ab6" providerId="LiveId" clId="{66894E88-87F8-409E-A3F6-3761B105AFFC}"/>
    <pc:docChg chg="modSld">
      <pc:chgData name="Chad Gronbach" userId="eb40a10fa1876ab6" providerId="LiveId" clId="{66894E88-87F8-409E-A3F6-3761B105AFFC}" dt="2019-11-06T00:18:44.913" v="13" actId="1076"/>
      <pc:docMkLst>
        <pc:docMk/>
      </pc:docMkLst>
      <pc:sldChg chg="addSp modSp">
        <pc:chgData name="Chad Gronbach" userId="eb40a10fa1876ab6" providerId="LiveId" clId="{66894E88-87F8-409E-A3F6-3761B105AFFC}" dt="2019-11-06T00:18:44.913" v="13" actId="1076"/>
        <pc:sldMkLst>
          <pc:docMk/>
          <pc:sldMk cId="2341335724" sldId="4556"/>
        </pc:sldMkLst>
        <pc:grpChg chg="mod">
          <ac:chgData name="Chad Gronbach" userId="eb40a10fa1876ab6" providerId="LiveId" clId="{66894E88-87F8-409E-A3F6-3761B105AFFC}" dt="2019-11-06T00:18:33.350" v="9" actId="1076"/>
          <ac:grpSpMkLst>
            <pc:docMk/>
            <pc:sldMk cId="2341335724" sldId="4556"/>
            <ac:grpSpMk id="39" creationId="{B75B599E-1A94-4083-BC95-CE3AF07BC539}"/>
          </ac:grpSpMkLst>
        </pc:grpChg>
        <pc:picChg chg="mod">
          <ac:chgData name="Chad Gronbach" userId="eb40a10fa1876ab6" providerId="LiveId" clId="{66894E88-87F8-409E-A3F6-3761B105AFFC}" dt="2019-11-06T00:18:33.350" v="9" actId="1076"/>
          <ac:picMkLst>
            <pc:docMk/>
            <pc:sldMk cId="2341335724" sldId="4556"/>
            <ac:picMk id="7" creationId="{68146C30-7892-4032-B4A8-B08AA8CDA97A}"/>
          </ac:picMkLst>
        </pc:picChg>
        <pc:picChg chg="mod">
          <ac:chgData name="Chad Gronbach" userId="eb40a10fa1876ab6" providerId="LiveId" clId="{66894E88-87F8-409E-A3F6-3761B105AFFC}" dt="2019-11-06T00:18:42.199" v="12" actId="1076"/>
          <ac:picMkLst>
            <pc:docMk/>
            <pc:sldMk cId="2341335724" sldId="4556"/>
            <ac:picMk id="11" creationId="{5BBCEB06-FC3C-4C07-95E1-FABDADEEFFAB}"/>
          </ac:picMkLst>
        </pc:picChg>
        <pc:picChg chg="mod">
          <ac:chgData name="Chad Gronbach" userId="eb40a10fa1876ab6" providerId="LiveId" clId="{66894E88-87F8-409E-A3F6-3761B105AFFC}" dt="2019-11-06T00:18:36.153" v="10" actId="1076"/>
          <ac:picMkLst>
            <pc:docMk/>
            <pc:sldMk cId="2341335724" sldId="4556"/>
            <ac:picMk id="18" creationId="{6F53FFE8-4AD6-49C2-88A2-66E1331D6EDF}"/>
          </ac:picMkLst>
        </pc:picChg>
        <pc:picChg chg="mod">
          <ac:chgData name="Chad Gronbach" userId="eb40a10fa1876ab6" providerId="LiveId" clId="{66894E88-87F8-409E-A3F6-3761B105AFFC}" dt="2019-11-06T00:18:09.980" v="3" actId="1076"/>
          <ac:picMkLst>
            <pc:docMk/>
            <pc:sldMk cId="2341335724" sldId="4556"/>
            <ac:picMk id="27" creationId="{96745614-E36D-4993-A004-95E29AC1D664}"/>
          </ac:picMkLst>
        </pc:picChg>
        <pc:picChg chg="add mod">
          <ac:chgData name="Chad Gronbach" userId="eb40a10fa1876ab6" providerId="LiveId" clId="{66894E88-87F8-409E-A3F6-3761B105AFFC}" dt="2019-11-06T00:18:44.913" v="13" actId="1076"/>
          <ac:picMkLst>
            <pc:docMk/>
            <pc:sldMk cId="2341335724" sldId="4556"/>
            <ac:picMk id="2050" creationId="{4A1BD663-49B8-4B5D-BE9F-85F367264EC6}"/>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19-08-07T15:06:29.615" idx="1">
    <p:pos x="4173" y="1787"/>
    <p:text>repoint the github repo to your repo? will there be a repo for the event? or do you want this to point to the source like it is now?</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9-14T17:59:01.114" idx="17">
    <p:pos x="7904" y="227"/>
    <p:text>yes, we discussed that in our sync this morning. Susan will align dates</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image" Target="../media/image73.emf"/><Relationship Id="rId4" Type="http://schemas.openxmlformats.org/officeDocument/2006/relationships/image" Target="../media/image7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8A601F-DBC9-4A35-9D5D-ED288F17EC2B}" type="datetimeFigureOut">
              <a:rPr lang="en-US" smtClean="0"/>
              <a:t>11/5/2019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3D32C-C5E7-49CE-BEBD-A2AC71AF556B}" type="slidenum">
              <a:rPr lang="en-US" smtClean="0"/>
              <a:t>‹#›</a:t>
            </a:fld>
            <a:endParaRPr lang="en-US"/>
          </a:p>
        </p:txBody>
      </p:sp>
    </p:spTree>
    <p:extLst>
      <p:ext uri="{BB962C8B-B14F-4D97-AF65-F5344CB8AC3E}">
        <p14:creationId xmlns:p14="http://schemas.microsoft.com/office/powerpoint/2010/main" val="1791431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665305">
              <a:defRPr/>
            </a:pPr>
            <a:endParaRPr lang="en-US" sz="5100">
              <a:latin typeface="Helvetica Neue"/>
              <a:ea typeface="Helvetica Neue"/>
              <a:cs typeface="Helvetica Neue"/>
              <a:sym typeface="Helvetica Neue"/>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166475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11/5/2019 7:15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648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8E0D0-E01D-4FB6-A96B-D302712F48B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AA696CDF-96A4-4EF4-97CD-7E6A4FFE1B0F}"/>
              </a:ext>
            </a:extLst>
          </p:cNvPr>
          <p:cNvSpPr>
            <a:spLocks noGrp="1"/>
          </p:cNvSpPr>
          <p:nvPr>
            <p:ph type="body" idx="1"/>
          </p:nvPr>
        </p:nvSpPr>
        <p:spPr/>
        <p:txBody>
          <a:bodyPr/>
          <a:lstStyle/>
          <a:p>
            <a:r>
              <a:rPr lang="en-US" dirty="0"/>
              <a:t>https://docs.microsoft.com/en-us/azure/dms/resource-scenario-status</a:t>
            </a:r>
          </a:p>
          <a:p>
            <a:endParaRPr lang="en-US" dirty="0"/>
          </a:p>
        </p:txBody>
      </p:sp>
    </p:spTree>
    <p:extLst>
      <p:ext uri="{BB962C8B-B14F-4D97-AF65-F5344CB8AC3E}">
        <p14:creationId xmlns:p14="http://schemas.microsoft.com/office/powerpoint/2010/main" val="2922581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8E0D0-E01D-4FB6-A96B-D302712F48B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3AB98499-98EA-443A-8423-DCE1F357F991}"/>
              </a:ext>
            </a:extLst>
          </p:cNvPr>
          <p:cNvSpPr>
            <a:spLocks noGrp="1"/>
          </p:cNvSpPr>
          <p:nvPr>
            <p:ph type="body" idx="1"/>
          </p:nvPr>
        </p:nvSpPr>
        <p:spPr/>
        <p:txBody>
          <a:bodyPr/>
          <a:lstStyle/>
          <a:p>
            <a:r>
              <a:rPr lang="en-US" dirty="0"/>
              <a:t>Managed instance is GA too. We’ll talk more about it later.</a:t>
            </a:r>
          </a:p>
          <a:p>
            <a:r>
              <a:rPr lang="en-US" dirty="0"/>
              <a:t>Fully managed.</a:t>
            </a:r>
          </a:p>
          <a:p>
            <a:r>
              <a:rPr lang="en-US" dirty="0"/>
              <a:t>Move the whole workload to Azure.</a:t>
            </a:r>
          </a:p>
          <a:p>
            <a:r>
              <a:rPr lang="en-US" dirty="0"/>
              <a:t>Very popular.</a:t>
            </a:r>
          </a:p>
          <a:p>
            <a:r>
              <a:rPr lang="en-US" dirty="0"/>
              <a:t>Scaling.</a:t>
            </a:r>
          </a:p>
          <a:p>
            <a:r>
              <a:rPr lang="en-US" dirty="0"/>
              <a:t>Hyperscale: Preview, for huge storage, no worries about the database size.</a:t>
            </a:r>
          </a:p>
          <a:p>
            <a:r>
              <a:rPr lang="en-US" dirty="0"/>
              <a:t>Note: Hyperscale is GA for Single database and in preview for managed instances</a:t>
            </a:r>
          </a:p>
          <a:p>
            <a:endParaRPr lang="en-US" dirty="0"/>
          </a:p>
        </p:txBody>
      </p:sp>
    </p:spTree>
    <p:extLst>
      <p:ext uri="{BB962C8B-B14F-4D97-AF65-F5344CB8AC3E}">
        <p14:creationId xmlns:p14="http://schemas.microsoft.com/office/powerpoint/2010/main" val="1312849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22794-6E8F-4841-A099-765E08C7E5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76F84EF5-8516-490A-8623-7059A3DEA479}"/>
              </a:ext>
            </a:extLst>
          </p:cNvPr>
          <p:cNvSpPr>
            <a:spLocks noGrp="1"/>
          </p:cNvSpPr>
          <p:nvPr>
            <p:ph type="body" idx="1"/>
          </p:nvPr>
        </p:nvSpPr>
        <p:spPr/>
        <p:txBody>
          <a:bodyPr/>
          <a:lstStyle/>
          <a:p>
            <a:r>
              <a:rPr lang="en-US" dirty="0"/>
              <a:t>Data box: Small, Medium (100TB) and Heavy (1PB).</a:t>
            </a:r>
          </a:p>
          <a:p>
            <a:r>
              <a:rPr lang="en-US" dirty="0"/>
              <a:t>Move data into the datacenter without relying on wires.</a:t>
            </a:r>
          </a:p>
          <a:p>
            <a:r>
              <a:rPr lang="en-US" dirty="0"/>
              <a:t>We handle the shipping to you and then back to our facilities.</a:t>
            </a:r>
          </a:p>
        </p:txBody>
      </p:sp>
    </p:spTree>
    <p:extLst>
      <p:ext uri="{BB962C8B-B14F-4D97-AF65-F5344CB8AC3E}">
        <p14:creationId xmlns:p14="http://schemas.microsoft.com/office/powerpoint/2010/main" val="176300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3D32C-C5E7-49CE-BEBD-A2AC71AF556B}" type="slidenum">
              <a:rPr lang="en-US" smtClean="0"/>
              <a:t>19</a:t>
            </a:fld>
            <a:endParaRPr lang="en-US"/>
          </a:p>
        </p:txBody>
      </p:sp>
    </p:spTree>
    <p:extLst>
      <p:ext uri="{BB962C8B-B14F-4D97-AF65-F5344CB8AC3E}">
        <p14:creationId xmlns:p14="http://schemas.microsoft.com/office/powerpoint/2010/main" val="2373744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5" name="Shape 1805"/>
          <p:cNvSpPr>
            <a:spLocks noGrp="1" noRot="1" noChangeAspect="1"/>
          </p:cNvSpPr>
          <p:nvPr>
            <p:ph type="sldImg"/>
          </p:nvPr>
        </p:nvSpPr>
        <p:spPr>
          <a:prstGeom prst="rect">
            <a:avLst/>
          </a:prstGeom>
        </p:spPr>
        <p:txBody>
          <a:bodyPr/>
          <a:lstStyle/>
          <a:p>
            <a:endParaRPr/>
          </a:p>
        </p:txBody>
      </p:sp>
      <p:sp>
        <p:nvSpPr>
          <p:cNvPr id="1806" name="Shape 1806"/>
          <p:cNvSpPr>
            <a:spLocks noGrp="1"/>
          </p:cNvSpPr>
          <p:nvPr>
            <p:ph type="body" sz="quarter" idx="1"/>
          </p:nvPr>
        </p:nvSpPr>
        <p:spPr>
          <a:prstGeom prst="rect">
            <a:avLst/>
          </a:prstGeom>
        </p:spPr>
        <p:txBody>
          <a:bodyPr/>
          <a:lstStyle/>
          <a:p>
            <a:r>
              <a:rPr lang="en-US" dirty="0"/>
              <a:t>It is a database born in cloud – from the inception - fundamental design goals was Automatic Global distribution – Limitless scale  – Low Latency – High throughput – and Well defined consistency model - SLA</a:t>
            </a:r>
          </a:p>
          <a:p>
            <a:endParaRPr lang="en-US" dirty="0"/>
          </a:p>
          <a:p>
            <a:r>
              <a:rPr lang="en-US" dirty="0"/>
              <a:t>So we Built the platform with these Core Capability.</a:t>
            </a:r>
          </a:p>
          <a:p>
            <a:endParaRPr lang="en-US" dirty="0"/>
          </a:p>
          <a:p>
            <a:r>
              <a:rPr lang="en-US" dirty="0"/>
              <a:t>A</a:t>
            </a:r>
            <a:r>
              <a:rPr dirty="0"/>
              <a:t>s a developer you also want the flexibility. With Azure Cosmos DB, you don’t have to model the data in </a:t>
            </a:r>
            <a:r>
              <a:rPr lang="en-US" dirty="0"/>
              <a:t>JUST </a:t>
            </a:r>
            <a:r>
              <a:rPr dirty="0"/>
              <a:t>one way. </a:t>
            </a:r>
            <a:r>
              <a:rPr lang="en-US" dirty="0"/>
              <a:t>Y</a:t>
            </a:r>
            <a:r>
              <a:rPr dirty="0"/>
              <a:t>ou can model the data the way you want.</a:t>
            </a:r>
            <a:r>
              <a:rPr lang="en-US" dirty="0"/>
              <a:t> </a:t>
            </a:r>
          </a:p>
          <a:p>
            <a:endParaRPr dirty="0"/>
          </a:p>
          <a:p>
            <a:r>
              <a:rPr dirty="0"/>
              <a:t>Key-Value, Column, Documents or Graph.</a:t>
            </a:r>
            <a:endParaRPr lang="en-US" dirty="0"/>
          </a:p>
          <a:p>
            <a:endParaRPr dirty="0"/>
          </a:p>
          <a:p>
            <a:r>
              <a:rPr lang="en-US" dirty="0"/>
              <a:t>That’s why say </a:t>
            </a:r>
            <a:r>
              <a:rPr dirty="0"/>
              <a:t>Cosmos DB is a multi-model database.</a:t>
            </a:r>
          </a:p>
          <a:p>
            <a:endParaRPr dirty="0"/>
          </a:p>
          <a:p>
            <a:r>
              <a:rPr dirty="0"/>
              <a:t>What about how you access data. What about frameworks, API and tools that you are familiar with. We do not want you </a:t>
            </a:r>
            <a:r>
              <a:rPr dirty="0" err="1"/>
              <a:t>yo</a:t>
            </a:r>
            <a:r>
              <a:rPr dirty="0"/>
              <a:t> learn a new API. We make every API and language a </a:t>
            </a:r>
            <a:r>
              <a:rPr dirty="0" err="1"/>
              <a:t>first-c;ass</a:t>
            </a:r>
            <a:r>
              <a:rPr dirty="0"/>
              <a:t> citizen of Azure Cosmos DB. If you are familiar with </a:t>
            </a:r>
            <a:r>
              <a:rPr dirty="0" err="1"/>
              <a:t>DocumentDB</a:t>
            </a:r>
            <a:r>
              <a:rPr dirty="0"/>
              <a:t> SQL or </a:t>
            </a:r>
            <a:r>
              <a:rPr dirty="0" err="1"/>
              <a:t>DocumentDB</a:t>
            </a:r>
            <a:r>
              <a:rPr dirty="0"/>
              <a:t> JS, we continue to support and innovate on that front. If you are a MongoDB developer, we have support for MongoDB wire protocol. Azure Cosmos DB can be your globally distributed, secure, fully managed Mongo Instance. Today, we announced preview of Azure Tables API and Gremlin for graph capabilities. We have more in the works and our roadmap is to extend this over the coming months to include </a:t>
            </a:r>
            <a:r>
              <a:rPr dirty="0" err="1"/>
              <a:t>Hbase</a:t>
            </a:r>
            <a:r>
              <a:rPr dirty="0"/>
              <a:t>, Cassandra and other OSS API.</a:t>
            </a:r>
          </a:p>
          <a:p>
            <a:endParaRPr dirty="0"/>
          </a:p>
        </p:txBody>
      </p:sp>
    </p:spTree>
    <p:extLst>
      <p:ext uri="{BB962C8B-B14F-4D97-AF65-F5344CB8AC3E}">
        <p14:creationId xmlns:p14="http://schemas.microsoft.com/office/powerpoint/2010/main" val="1671525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7F1FECB-331E-412E-9F55-26DADD67561B}"/>
              </a:ext>
            </a:extLst>
          </p:cNvPr>
          <p:cNvSpPr>
            <a:spLocks noGrp="1"/>
          </p:cNvSpPr>
          <p:nvPr>
            <p:ph type="body" idx="1"/>
          </p:nvPr>
        </p:nvSpPr>
        <p:spPr/>
        <p:txBody>
          <a:bodyPr/>
          <a:lstStyle/>
          <a:p>
            <a:r>
              <a:rPr lang="en-US" dirty="0"/>
              <a:t>Managed </a:t>
            </a:r>
            <a:r>
              <a:rPr lang="en-US"/>
              <a:t>instance requires no or very little changes to you DB</a:t>
            </a:r>
          </a:p>
        </p:txBody>
      </p:sp>
    </p:spTree>
    <p:extLst>
      <p:ext uri="{BB962C8B-B14F-4D97-AF65-F5344CB8AC3E}">
        <p14:creationId xmlns:p14="http://schemas.microsoft.com/office/powerpoint/2010/main" val="747130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7F1FECB-331E-412E-9F55-26DADD67561B}"/>
              </a:ext>
            </a:extLst>
          </p:cNvPr>
          <p:cNvSpPr>
            <a:spLocks noGrp="1"/>
          </p:cNvSpPr>
          <p:nvPr>
            <p:ph type="body" idx="1"/>
          </p:nvPr>
        </p:nvSpPr>
        <p:spPr/>
        <p:txBody>
          <a:bodyPr/>
          <a:lstStyle/>
          <a:p>
            <a:r>
              <a:rPr lang="en-US" dirty="0"/>
              <a:t>Managed instance requires no or very little changes to your DB.</a:t>
            </a:r>
          </a:p>
          <a:p>
            <a:r>
              <a:rPr lang="en-US" dirty="0"/>
              <a:t>Optimization only possible in managed DBs, difficult in IaaS (VMs)</a:t>
            </a:r>
          </a:p>
        </p:txBody>
      </p:sp>
    </p:spTree>
    <p:extLst>
      <p:ext uri="{BB962C8B-B14F-4D97-AF65-F5344CB8AC3E}">
        <p14:creationId xmlns:p14="http://schemas.microsoft.com/office/powerpoint/2010/main" val="3075190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633F40-32CD-4F84-9443-25A95AEAAEE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11/5/2019 7:15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DDE8E9B-AA7B-4CC7-AD52-6A6D4AE0F9FC}"/>
              </a:ext>
            </a:extLst>
          </p:cNvPr>
          <p:cNvSpPr>
            <a:spLocks noGrp="1"/>
          </p:cNvSpPr>
          <p:nvPr>
            <p:ph type="body" idx="1"/>
          </p:nvPr>
        </p:nvSpPr>
        <p:spPr/>
        <p:txBody>
          <a:bodyPr/>
          <a:lstStyle/>
          <a:p>
            <a:r>
              <a:rPr lang="en-US" dirty="0"/>
              <a:t>New flavor of SQL database.</a:t>
            </a:r>
          </a:p>
          <a:p>
            <a:r>
              <a:rPr lang="en-US" dirty="0"/>
              <a:t>Particularly good for migration of existing SQL databases.</a:t>
            </a:r>
          </a:p>
          <a:p>
            <a:r>
              <a:rPr lang="en-US" dirty="0"/>
              <a:t>All advantages of PaaS</a:t>
            </a:r>
          </a:p>
          <a:p>
            <a:r>
              <a:rPr lang="en-US" dirty="0"/>
              <a:t>Automatic backups, availability </a:t>
            </a:r>
            <a:r>
              <a:rPr lang="en-US" dirty="0" err="1"/>
              <a:t>etc</a:t>
            </a:r>
            <a:r>
              <a:rPr lang="en-US" dirty="0"/>
              <a:t> all the same, same infrastructure</a:t>
            </a:r>
          </a:p>
          <a:p>
            <a:r>
              <a:rPr lang="en-US" dirty="0"/>
              <a:t>Scaling</a:t>
            </a:r>
          </a:p>
          <a:p>
            <a:r>
              <a:rPr lang="en-US" dirty="0"/>
              <a:t>Where is it unique?</a:t>
            </a:r>
          </a:p>
          <a:p>
            <a:pPr marL="171450" indent="-171450">
              <a:buFontTx/>
              <a:buChar char="-"/>
            </a:pPr>
            <a:r>
              <a:rPr lang="en-US" dirty="0"/>
              <a:t>SQL server compatibility (nearly 100%)</a:t>
            </a:r>
          </a:p>
          <a:p>
            <a:pPr marL="171450" indent="-171450">
              <a:buFontTx/>
              <a:buChar char="-"/>
            </a:pPr>
            <a:r>
              <a:rPr lang="en-US" dirty="0"/>
              <a:t>Full isolation and security</a:t>
            </a:r>
          </a:p>
          <a:p>
            <a:pPr marL="384432" lvl="1" indent="-171450">
              <a:buFontTx/>
              <a:buChar char="-"/>
            </a:pPr>
            <a:r>
              <a:rPr lang="en-US" dirty="0"/>
              <a:t>Opening up more things</a:t>
            </a:r>
          </a:p>
          <a:p>
            <a:pPr marL="0" lvl="0" indent="0">
              <a:buFontTx/>
              <a:buNone/>
            </a:pPr>
            <a:r>
              <a:rPr lang="en-US" dirty="0"/>
              <a:t>New purchasing options:</a:t>
            </a:r>
          </a:p>
          <a:p>
            <a:pPr marL="171450" lvl="0" indent="-171450">
              <a:buFontTx/>
              <a:buChar char="-"/>
            </a:pPr>
            <a:r>
              <a:rPr lang="en-US" dirty="0"/>
              <a:t>Introduced for SQL Managed instance</a:t>
            </a:r>
          </a:p>
          <a:p>
            <a:pPr marL="171450" lvl="0" indent="-171450">
              <a:buFontTx/>
              <a:buChar char="-"/>
            </a:pPr>
            <a:r>
              <a:rPr lang="en-US" dirty="0"/>
              <a:t>Rolled out to other flavors of the service</a:t>
            </a:r>
          </a:p>
          <a:p>
            <a:pPr marL="171450" lvl="0" indent="-171450">
              <a:buFontTx/>
              <a:buChar char="-"/>
            </a:pPr>
            <a:r>
              <a:rPr lang="en-US" dirty="0"/>
              <a:t>You will know exactly what resources are allocated</a:t>
            </a:r>
          </a:p>
          <a:p>
            <a:pPr marL="171450" lvl="0" indent="-171450">
              <a:buFontTx/>
              <a:buChar char="-"/>
            </a:pPr>
            <a:r>
              <a:rPr lang="en-US" dirty="0"/>
              <a:t>Able to scale up and down</a:t>
            </a:r>
          </a:p>
          <a:p>
            <a:pPr marL="171450" lvl="0" indent="-171450">
              <a:buFontTx/>
              <a:buChar char="-"/>
            </a:pPr>
            <a:r>
              <a:rPr lang="en-US" dirty="0"/>
              <a:t>Protects your license investments, you can get large discounts</a:t>
            </a:r>
          </a:p>
          <a:p>
            <a:pPr marL="171450" lvl="0" indent="-171450">
              <a:buFontTx/>
              <a:buChar char="-"/>
            </a:pPr>
            <a:r>
              <a:rPr lang="en-US" dirty="0"/>
              <a:t>Competitive with competition</a:t>
            </a:r>
          </a:p>
        </p:txBody>
      </p:sp>
    </p:spTree>
    <p:extLst>
      <p:ext uri="{BB962C8B-B14F-4D97-AF65-F5344CB8AC3E}">
        <p14:creationId xmlns:p14="http://schemas.microsoft.com/office/powerpoint/2010/main" val="3209223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11/5/2019 7:15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1C26C65-9DAF-4862-8C1D-80AE0C573176}"/>
              </a:ext>
            </a:extLst>
          </p:cNvPr>
          <p:cNvSpPr>
            <a:spLocks noGrp="1"/>
          </p:cNvSpPr>
          <p:nvPr>
            <p:ph type="body" idx="1"/>
          </p:nvPr>
        </p:nvSpPr>
        <p:spPr/>
        <p:txBody>
          <a:bodyPr/>
          <a:lstStyle/>
          <a:p>
            <a:r>
              <a:rPr lang="en-US" dirty="0"/>
              <a:t>Scaling</a:t>
            </a:r>
          </a:p>
          <a:p>
            <a:r>
              <a:rPr lang="en-US" dirty="0"/>
              <a:t>Patching</a:t>
            </a:r>
          </a:p>
          <a:p>
            <a:r>
              <a:rPr lang="en-US" dirty="0"/>
              <a:t>Backup, retention configurable to any time.</a:t>
            </a:r>
          </a:p>
          <a:p>
            <a:r>
              <a:rPr lang="en-US" dirty="0"/>
              <a:t>(currently fixed, soon configurable)</a:t>
            </a:r>
          </a:p>
          <a:p>
            <a:r>
              <a:rPr lang="en-US" dirty="0" err="1"/>
              <a:t>Geoactive</a:t>
            </a:r>
            <a:r>
              <a:rPr lang="en-US" dirty="0"/>
              <a:t> replication</a:t>
            </a:r>
          </a:p>
          <a:p>
            <a:r>
              <a:rPr lang="en-US" dirty="0"/>
              <a:t>Now single geo replication. Soon multiple. Through API call.</a:t>
            </a:r>
          </a:p>
        </p:txBody>
      </p:sp>
    </p:spTree>
    <p:extLst>
      <p:ext uri="{BB962C8B-B14F-4D97-AF65-F5344CB8AC3E}">
        <p14:creationId xmlns:p14="http://schemas.microsoft.com/office/powerpoint/2010/main" val="3617861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11/5/2019 7:15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221D89A-E0E3-47C6-A318-CAA407DD9E6B}"/>
              </a:ext>
            </a:extLst>
          </p:cNvPr>
          <p:cNvSpPr>
            <a:spLocks noGrp="1"/>
          </p:cNvSpPr>
          <p:nvPr>
            <p:ph type="body" idx="1"/>
          </p:nvPr>
        </p:nvSpPr>
        <p:spPr/>
        <p:txBody>
          <a:bodyPr/>
          <a:lstStyle/>
          <a:p>
            <a:r>
              <a:rPr lang="en-US" dirty="0"/>
              <a:t>Intelligent database as a service</a:t>
            </a:r>
          </a:p>
          <a:p>
            <a:r>
              <a:rPr lang="en-US" dirty="0"/>
              <a:t>Threat detection: Looking for threats during the work, </a:t>
            </a:r>
            <a:r>
              <a:rPr lang="en-US" dirty="0" err="1"/>
              <a:t>eg</a:t>
            </a:r>
            <a:r>
              <a:rPr lang="en-US" dirty="0"/>
              <a:t> SQL injection</a:t>
            </a:r>
          </a:p>
          <a:p>
            <a:r>
              <a:rPr lang="en-US" dirty="0"/>
              <a:t>Intelligent query: Can start a query and while it is processed, figure out to optimize the join on the fly, </a:t>
            </a:r>
            <a:r>
              <a:rPr lang="en-US" dirty="0" err="1"/>
              <a:t>etc</a:t>
            </a:r>
            <a:endParaRPr lang="en-US" dirty="0"/>
          </a:p>
          <a:p>
            <a:r>
              <a:rPr lang="en-US" dirty="0"/>
              <a:t>Automatic perf tuning goes even further: I could really use an index on this table, this column and overall your workload will run faster.</a:t>
            </a:r>
          </a:p>
          <a:p>
            <a:r>
              <a:rPr lang="en-US" dirty="0"/>
              <a:t>Built into SQL database, coming soon in Managed instance.</a:t>
            </a:r>
          </a:p>
          <a:p>
            <a:r>
              <a:rPr lang="en-US" dirty="0"/>
              <a:t>Also checking things like performance, GDPR compliance </a:t>
            </a:r>
            <a:r>
              <a:rPr lang="en-US" dirty="0" err="1"/>
              <a:t>etc</a:t>
            </a:r>
            <a:r>
              <a:rPr lang="en-US" dirty="0"/>
              <a:t> </a:t>
            </a:r>
            <a:r>
              <a:rPr lang="en-US"/>
              <a:t>an alerts you.</a:t>
            </a:r>
            <a:endParaRPr lang="en-US" dirty="0"/>
          </a:p>
        </p:txBody>
      </p:sp>
    </p:spTree>
    <p:extLst>
      <p:ext uri="{BB962C8B-B14F-4D97-AF65-F5344CB8AC3E}">
        <p14:creationId xmlns:p14="http://schemas.microsoft.com/office/powerpoint/2010/main" val="1862890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0421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11/5/2019 7:15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BFF465E-69BA-4F04-A561-D687D733284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8789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11/5/2019 7:15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A50EF76-0057-4B04-8D8E-C3A0E7761A67}"/>
              </a:ext>
            </a:extLst>
          </p:cNvPr>
          <p:cNvSpPr>
            <a:spLocks noGrp="1"/>
          </p:cNvSpPr>
          <p:nvPr>
            <p:ph type="body" idx="1"/>
          </p:nvPr>
        </p:nvSpPr>
        <p:spPr/>
        <p:txBody>
          <a:bodyPr/>
          <a:lstStyle/>
          <a:p>
            <a:r>
              <a:rPr lang="en-US" dirty="0"/>
              <a:t>Inside Azure we just shipped Azure Cost Management.</a:t>
            </a:r>
          </a:p>
          <a:p>
            <a:r>
              <a:rPr lang="en-US" dirty="0"/>
              <a:t>Unified experience to think about cloud spending.</a:t>
            </a:r>
          </a:p>
          <a:p>
            <a:r>
              <a:rPr lang="en-US" dirty="0"/>
              <a:t>Create budgets etc.</a:t>
            </a:r>
          </a:p>
          <a:p>
            <a:endParaRPr lang="en-US" dirty="0"/>
          </a:p>
        </p:txBody>
      </p:sp>
    </p:spTree>
    <p:extLst>
      <p:ext uri="{BB962C8B-B14F-4D97-AF65-F5344CB8AC3E}">
        <p14:creationId xmlns:p14="http://schemas.microsoft.com/office/powerpoint/2010/main" val="1392253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11/5/2019 7:15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053548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11/5/2019 7:15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3832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AF7A91F6-C84C-D54B-9DE1-2A2DF49EE04F}"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Slide Image Placeholder 5"/>
          <p:cNvSpPr>
            <a:spLocks noGrp="1" noRot="1" noChangeAspect="1"/>
          </p:cNvSpPr>
          <p:nvPr>
            <p:ph type="sldImg"/>
          </p:nvPr>
        </p:nvSpPr>
        <p:spPr>
          <a:xfrm>
            <a:off x="873125" y="2408238"/>
            <a:ext cx="7494588" cy="4216400"/>
          </a:xfrm>
        </p:spPr>
      </p:sp>
      <p:sp>
        <p:nvSpPr>
          <p:cNvPr id="2" name="Notes Placeholder 1">
            <a:extLst>
              <a:ext uri="{FF2B5EF4-FFF2-40B4-BE49-F238E27FC236}">
                <a16:creationId xmlns:a16="http://schemas.microsoft.com/office/drawing/2014/main" id="{CA2661E9-CCC2-45FD-8428-3DD2FB82EC9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2580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11/5/2019 7:15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4D60CEA-25B1-46EE-BF72-F3D26975483D}"/>
              </a:ext>
            </a:extLst>
          </p:cNvPr>
          <p:cNvSpPr>
            <a:spLocks noGrp="1"/>
          </p:cNvSpPr>
          <p:nvPr>
            <p:ph type="body" idx="1"/>
          </p:nvPr>
        </p:nvSpPr>
        <p:spPr/>
        <p:txBody>
          <a:bodyPr/>
          <a:lstStyle/>
          <a:p>
            <a:r>
              <a:rPr lang="en-US" dirty="0"/>
              <a:t>Simplified front end, Energy cost, end of support cost, Azure Hybrid benefits, Reserved instances.</a:t>
            </a:r>
          </a:p>
          <a:p>
            <a:r>
              <a:rPr lang="en-US" dirty="0"/>
              <a:t>Very good start on business case.</a:t>
            </a:r>
          </a:p>
        </p:txBody>
      </p:sp>
    </p:spTree>
    <p:extLst>
      <p:ext uri="{BB962C8B-B14F-4D97-AF65-F5344CB8AC3E}">
        <p14:creationId xmlns:p14="http://schemas.microsoft.com/office/powerpoint/2010/main" val="695016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sym typeface="Segoe UI" panose="020B0502040204020203" pitchFamily="34" charset="0"/>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sym typeface="Segoe UI" panose="020B0502040204020203"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11/5/2019 7:15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sym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sym typeface="Segoe UI" panose="020B0502040204020203"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sym typeface="Segoe UI" panose="020B0502040204020203" pitchFamily="34" charset="0"/>
            </a:endParaRPr>
          </a:p>
        </p:txBody>
      </p:sp>
      <p:sp>
        <p:nvSpPr>
          <p:cNvPr id="3" name="Notes Placeholder 2">
            <a:extLst>
              <a:ext uri="{FF2B5EF4-FFF2-40B4-BE49-F238E27FC236}">
                <a16:creationId xmlns:a16="http://schemas.microsoft.com/office/drawing/2014/main" id="{30CFA849-590F-4F21-990C-F9FB50011949}"/>
              </a:ext>
            </a:extLst>
          </p:cNvPr>
          <p:cNvSpPr>
            <a:spLocks noGrp="1"/>
          </p:cNvSpPr>
          <p:nvPr>
            <p:ph type="body" idx="1"/>
          </p:nvPr>
        </p:nvSpPr>
        <p:spPr/>
        <p:txBody>
          <a:bodyPr/>
          <a:lstStyle/>
          <a:p>
            <a:r>
              <a:rPr lang="en-US" dirty="0"/>
              <a:t>Great tool to build confidence and start the migration journey.</a:t>
            </a:r>
          </a:p>
        </p:txBody>
      </p:sp>
    </p:spTree>
    <p:extLst>
      <p:ext uri="{BB962C8B-B14F-4D97-AF65-F5344CB8AC3E}">
        <p14:creationId xmlns:p14="http://schemas.microsoft.com/office/powerpoint/2010/main" val="10282311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11/5/2019 7:15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1A5B1DE9-7057-405F-943E-DE8D30D9D42E}"/>
              </a:ext>
            </a:extLst>
          </p:cNvPr>
          <p:cNvSpPr>
            <a:spLocks noGrp="1"/>
          </p:cNvSpPr>
          <p:nvPr>
            <p:ph type="body" idx="1"/>
          </p:nvPr>
        </p:nvSpPr>
        <p:spPr/>
        <p:txBody>
          <a:bodyPr/>
          <a:lstStyle/>
          <a:p>
            <a:r>
              <a:rPr lang="en-US" dirty="0"/>
              <a:t>Some partners worldwide, some more local based on geographical needs.</a:t>
            </a:r>
          </a:p>
        </p:txBody>
      </p:sp>
    </p:spTree>
    <p:extLst>
      <p:ext uri="{BB962C8B-B14F-4D97-AF65-F5344CB8AC3E}">
        <p14:creationId xmlns:p14="http://schemas.microsoft.com/office/powerpoint/2010/main" val="3352062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11/5/2019 7:15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0570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3449E430-2AC6-4C61-A45C-78B8C8919420}"/>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End of support: Windows server 2008 and R2 are coming out of support soon</a:t>
            </a:r>
          </a:p>
          <a:p>
            <a:endParaRPr lang="en-US" dirty="0"/>
          </a:p>
        </p:txBody>
      </p:sp>
    </p:spTree>
    <p:extLst>
      <p:ext uri="{BB962C8B-B14F-4D97-AF65-F5344CB8AC3E}">
        <p14:creationId xmlns:p14="http://schemas.microsoft.com/office/powerpoint/2010/main" val="2329106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11/5/2019 7:15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4237F8F-92CF-47B2-8C2E-D09C7976B1AD}"/>
              </a:ext>
            </a:extLst>
          </p:cNvPr>
          <p:cNvSpPr>
            <a:spLocks noGrp="1"/>
          </p:cNvSpPr>
          <p:nvPr>
            <p:ph type="body" idx="1"/>
          </p:nvPr>
        </p:nvSpPr>
        <p:spPr/>
        <p:txBody>
          <a:bodyPr/>
          <a:lstStyle/>
          <a:p>
            <a:r>
              <a:rPr lang="en-US" dirty="0"/>
              <a:t>2008 R2 most popular ever for SQL and Windows server.</a:t>
            </a:r>
          </a:p>
          <a:p>
            <a:r>
              <a:rPr lang="en-US" dirty="0"/>
              <a:t>Deployed in 10s of millions of instances throughout the world.</a:t>
            </a:r>
          </a:p>
          <a:p>
            <a:r>
              <a:rPr lang="en-US" dirty="0"/>
              <a:t>Coming to end of support cycle.</a:t>
            </a:r>
          </a:p>
          <a:p>
            <a:r>
              <a:rPr lang="en-US" dirty="0"/>
              <a:t>If really there is a situation where you cannot upgrade, we extend security updates for 3 years after support ends. BUT at a cost</a:t>
            </a:r>
          </a:p>
          <a:p>
            <a:r>
              <a:rPr lang="en-US" dirty="0"/>
              <a:t>If you lift and shift to Azure IaaS (move existing legacy database to azure) , the extended support is free </a:t>
            </a:r>
          </a:p>
          <a:p>
            <a:endParaRPr lang="en-US" dirty="0"/>
          </a:p>
        </p:txBody>
      </p:sp>
    </p:spTree>
    <p:extLst>
      <p:ext uri="{BB962C8B-B14F-4D97-AF65-F5344CB8AC3E}">
        <p14:creationId xmlns:p14="http://schemas.microsoft.com/office/powerpoint/2010/main" val="3544114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11/5/2019 7:15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F29C17E-A888-46FE-B476-79E351965FAB}"/>
              </a:ext>
            </a:extLst>
          </p:cNvPr>
          <p:cNvSpPr>
            <a:spLocks noGrp="1"/>
          </p:cNvSpPr>
          <p:nvPr>
            <p:ph type="body" idx="1"/>
          </p:nvPr>
        </p:nvSpPr>
        <p:spPr/>
        <p:txBody>
          <a:bodyPr/>
          <a:lstStyle/>
          <a:p>
            <a:r>
              <a:rPr lang="en-US" dirty="0"/>
              <a:t>The story is very complete now across the board</a:t>
            </a:r>
          </a:p>
          <a:p>
            <a:r>
              <a:rPr lang="en-US" dirty="0"/>
              <a:t>Great migration tools available for free</a:t>
            </a:r>
          </a:p>
          <a:p>
            <a:endParaRPr lang="en-US" dirty="0"/>
          </a:p>
        </p:txBody>
      </p:sp>
    </p:spTree>
    <p:extLst>
      <p:ext uri="{BB962C8B-B14F-4D97-AF65-F5344CB8AC3E}">
        <p14:creationId xmlns:p14="http://schemas.microsoft.com/office/powerpoint/2010/main" val="616150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11/5/2019 7:15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FE0533B-D422-4984-BA1E-8214DBBB9689}"/>
              </a:ext>
            </a:extLst>
          </p:cNvPr>
          <p:cNvSpPr>
            <a:spLocks noGrp="1"/>
          </p:cNvSpPr>
          <p:nvPr>
            <p:ph type="body" idx="1"/>
          </p:nvPr>
        </p:nvSpPr>
        <p:spPr/>
        <p:txBody>
          <a:bodyPr/>
          <a:lstStyle/>
          <a:p>
            <a:r>
              <a:rPr lang="en-US" dirty="0"/>
              <a:t>Tools have been out for about a year (9-12 months dating September 2018).</a:t>
            </a:r>
          </a:p>
          <a:p>
            <a:r>
              <a:rPr lang="en-US" dirty="0"/>
              <a:t>Database migration service is very new</a:t>
            </a:r>
          </a:p>
          <a:p>
            <a:endParaRPr lang="en-US" dirty="0"/>
          </a:p>
          <a:p>
            <a:endParaRPr lang="en-US" dirty="0"/>
          </a:p>
        </p:txBody>
      </p:sp>
    </p:spTree>
    <p:extLst>
      <p:ext uri="{BB962C8B-B14F-4D97-AF65-F5344CB8AC3E}">
        <p14:creationId xmlns:p14="http://schemas.microsoft.com/office/powerpoint/2010/main" val="1757986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31D7F377-6CBD-4337-B90E-546B1E7C8CE7}"/>
              </a:ext>
            </a:extLst>
          </p:cNvPr>
          <p:cNvSpPr>
            <a:spLocks noGrp="1"/>
          </p:cNvSpPr>
          <p:nvPr>
            <p:ph type="body" idx="1"/>
          </p:nvPr>
        </p:nvSpPr>
        <p:spPr/>
        <p:txBody>
          <a:bodyPr/>
          <a:lstStyle/>
          <a:p>
            <a:r>
              <a:rPr lang="en-US" dirty="0"/>
              <a:t>By end of the year, many of these partner solutions will be integrated in the portal.</a:t>
            </a:r>
          </a:p>
          <a:p>
            <a:r>
              <a:rPr lang="en-US" dirty="0"/>
              <a:t>You won’t have to look for these tools, we will make it easy to find them.</a:t>
            </a:r>
          </a:p>
        </p:txBody>
      </p:sp>
    </p:spTree>
    <p:extLst>
      <p:ext uri="{BB962C8B-B14F-4D97-AF65-F5344CB8AC3E}">
        <p14:creationId xmlns:p14="http://schemas.microsoft.com/office/powerpoint/2010/main" val="3531320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2AAB7B31-AD9E-4ACA-AA76-70140F747A9E}"/>
              </a:ext>
            </a:extLst>
          </p:cNvPr>
          <p:cNvSpPr>
            <a:spLocks noGrp="1"/>
          </p:cNvSpPr>
          <p:nvPr>
            <p:ph type="body" idx="1"/>
          </p:nvPr>
        </p:nvSpPr>
        <p:spPr/>
        <p:txBody>
          <a:bodyPr/>
          <a:lstStyle/>
          <a:p>
            <a:r>
              <a:rPr lang="en-US" dirty="0"/>
              <a:t>For a full list of migration scenarios (Preview and GA)</a:t>
            </a:r>
          </a:p>
          <a:p>
            <a:r>
              <a:rPr lang="en-US" dirty="0"/>
              <a:t>https://docs.microsoft.com/en-us/azure/dms/resource-scenario-status</a:t>
            </a:r>
          </a:p>
          <a:p>
            <a:endParaRPr lang="en-US" dirty="0"/>
          </a:p>
          <a:p>
            <a:endParaRPr lang="en-US" dirty="0"/>
          </a:p>
        </p:txBody>
      </p:sp>
    </p:spTree>
    <p:extLst>
      <p:ext uri="{BB962C8B-B14F-4D97-AF65-F5344CB8AC3E}">
        <p14:creationId xmlns:p14="http://schemas.microsoft.com/office/powerpoint/2010/main" val="3976383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8E0D0-E01D-4FB6-A96B-D302712F48B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AA696CDF-96A4-4EF4-97CD-7E6A4FFE1B0F}"/>
              </a:ext>
            </a:extLst>
          </p:cNvPr>
          <p:cNvSpPr>
            <a:spLocks noGrp="1"/>
          </p:cNvSpPr>
          <p:nvPr>
            <p:ph type="body" idx="1"/>
          </p:nvPr>
        </p:nvSpPr>
        <p:spPr/>
        <p:txBody>
          <a:bodyPr/>
          <a:lstStyle/>
          <a:p>
            <a:r>
              <a:rPr lang="en-US" dirty="0"/>
              <a:t>https://docs.microsoft.com/en-us/azure/dms/resource-scenario-status</a:t>
            </a:r>
          </a:p>
          <a:p>
            <a:endParaRPr lang="en-US" dirty="0"/>
          </a:p>
        </p:txBody>
      </p:sp>
    </p:spTree>
    <p:extLst>
      <p:ext uri="{BB962C8B-B14F-4D97-AF65-F5344CB8AC3E}">
        <p14:creationId xmlns:p14="http://schemas.microsoft.com/office/powerpoint/2010/main" val="811047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4000-7781-4C68-89B9-2FFC04AC0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4AFC89-0311-46B0-8F2E-5762D03BD0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901CBD-0FB0-4445-B04D-1725AE0CF3A3}"/>
              </a:ext>
            </a:extLst>
          </p:cNvPr>
          <p:cNvSpPr>
            <a:spLocks noGrp="1"/>
          </p:cNvSpPr>
          <p:nvPr>
            <p:ph type="dt" sz="half" idx="10"/>
          </p:nvPr>
        </p:nvSpPr>
        <p:spPr/>
        <p:txBody>
          <a:bodyPr/>
          <a:lstStyle/>
          <a:p>
            <a:fld id="{B64D3A89-06ED-4AF6-94A1-93391A367193}" type="datetimeFigureOut">
              <a:rPr lang="en-US" smtClean="0"/>
              <a:t>11/5/2019</a:t>
            </a:fld>
            <a:endParaRPr lang="en-US"/>
          </a:p>
        </p:txBody>
      </p:sp>
      <p:sp>
        <p:nvSpPr>
          <p:cNvPr id="5" name="Footer Placeholder 4">
            <a:extLst>
              <a:ext uri="{FF2B5EF4-FFF2-40B4-BE49-F238E27FC236}">
                <a16:creationId xmlns:a16="http://schemas.microsoft.com/office/drawing/2014/main" id="{F7F47D52-90A3-4189-A4AC-E38BAC4074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1B1AA9-7CF2-482E-B0E0-BB870006B5AE}"/>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2091980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87D88-E2B7-4E50-BEEF-A66A21D251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1F797D-1962-4F42-9D65-2F599F4CC0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74DFC5-66AB-48A7-AD08-44DBFE1A101D}"/>
              </a:ext>
            </a:extLst>
          </p:cNvPr>
          <p:cNvSpPr>
            <a:spLocks noGrp="1"/>
          </p:cNvSpPr>
          <p:nvPr>
            <p:ph type="dt" sz="half" idx="10"/>
          </p:nvPr>
        </p:nvSpPr>
        <p:spPr/>
        <p:txBody>
          <a:bodyPr/>
          <a:lstStyle/>
          <a:p>
            <a:fld id="{B64D3A89-06ED-4AF6-94A1-93391A367193}" type="datetimeFigureOut">
              <a:rPr lang="en-US" smtClean="0"/>
              <a:t>11/5/2019</a:t>
            </a:fld>
            <a:endParaRPr lang="en-US"/>
          </a:p>
        </p:txBody>
      </p:sp>
      <p:sp>
        <p:nvSpPr>
          <p:cNvPr id="5" name="Footer Placeholder 4">
            <a:extLst>
              <a:ext uri="{FF2B5EF4-FFF2-40B4-BE49-F238E27FC236}">
                <a16:creationId xmlns:a16="http://schemas.microsoft.com/office/drawing/2014/main" id="{1B2F9267-9BD7-4FBA-9127-376F2BF35A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5469D-3BFC-4F02-9445-805F99E154C6}"/>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356887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3F9B6C-37B3-4E51-AA90-E40904BB21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F1FA7B-359C-455A-947D-9D7555DD1A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A7711E-0B83-4D91-A926-A4B50BE1717B}"/>
              </a:ext>
            </a:extLst>
          </p:cNvPr>
          <p:cNvSpPr>
            <a:spLocks noGrp="1"/>
          </p:cNvSpPr>
          <p:nvPr>
            <p:ph type="dt" sz="half" idx="10"/>
          </p:nvPr>
        </p:nvSpPr>
        <p:spPr/>
        <p:txBody>
          <a:bodyPr/>
          <a:lstStyle/>
          <a:p>
            <a:fld id="{B64D3A89-06ED-4AF6-94A1-93391A367193}" type="datetimeFigureOut">
              <a:rPr lang="en-US" smtClean="0"/>
              <a:t>11/5/2019</a:t>
            </a:fld>
            <a:endParaRPr lang="en-US"/>
          </a:p>
        </p:txBody>
      </p:sp>
      <p:sp>
        <p:nvSpPr>
          <p:cNvPr id="5" name="Footer Placeholder 4">
            <a:extLst>
              <a:ext uri="{FF2B5EF4-FFF2-40B4-BE49-F238E27FC236}">
                <a16:creationId xmlns:a16="http://schemas.microsoft.com/office/drawing/2014/main" id="{298D62D4-D595-4EDD-B07F-F789283E21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B39B11-F442-4631-A088-3AC3BFC62B9D}"/>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1631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2" y="3231856"/>
            <a:ext cx="6564802" cy="1653640"/>
          </a:xfrm>
          <a:noFill/>
        </p:spPr>
        <p:txBody>
          <a:bodyPr lIns="0" tIns="0" rIns="0" bIns="182880" anchor="b" anchorCtr="0"/>
          <a:lstStyle>
            <a:lvl1pPr defTabSz="914367">
              <a:defRPr sz="4902" strike="noStrike" spc="-49" baseline="0">
                <a:solidFill>
                  <a:schemeClr val="bg1"/>
                </a:solidFill>
              </a:defRPr>
            </a:lvl1pPr>
          </a:lstStyle>
          <a:p>
            <a:pPr defTabSz="914367"/>
            <a:r>
              <a:rPr lang="en-US" sz="4902" spc="-49" dirty="0">
                <a:solidFill>
                  <a:srgbClr val="FFFFFF"/>
                </a:solidFill>
                <a:latin typeface="+mj-lt"/>
              </a:rPr>
              <a:t>Microsoft Azure Training Day: </a:t>
            </a:r>
            <a:br>
              <a:rPr lang="en-US" sz="4902" spc="-49" dirty="0">
                <a:solidFill>
                  <a:srgbClr val="0078D3"/>
                </a:solidFill>
                <a:latin typeface="+mj-lt"/>
              </a:rPr>
            </a:br>
            <a:r>
              <a:rPr lang="en-US" sz="4902" spc="-49" dirty="0">
                <a:solidFill>
                  <a:srgbClr val="50E6FF"/>
                </a:solidFill>
                <a:latin typeface="+mj-lt"/>
              </a:rPr>
              <a:t>Migrating Applications to the Cloud</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41447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408862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965773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Muli Regular" charset="0"/>
              <a:ea typeface="+mn-ea"/>
              <a:cs typeface="+mn-cs"/>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Muli Regular" charset="0"/>
              <a:ea typeface="+mn-ea"/>
              <a:cs typeface="+mn-cs"/>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258249226"/>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5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dirty="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052365396"/>
      </p:ext>
    </p:extLst>
  </p:cSld>
  <p:clrMapOvr>
    <a:masterClrMapping/>
  </p:clrMapOvr>
  <p:hf sldNum="0" hdr="0" ftr="0" dt="0"/>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742804375"/>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7065023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2963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7A2C-A708-4C08-8657-71F74DEA94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4E0842-1FCF-4536-AC32-02680BBF08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FFA274-DA62-4804-9EE0-E2C6AB02B820}"/>
              </a:ext>
            </a:extLst>
          </p:cNvPr>
          <p:cNvSpPr>
            <a:spLocks noGrp="1"/>
          </p:cNvSpPr>
          <p:nvPr>
            <p:ph type="dt" sz="half" idx="10"/>
          </p:nvPr>
        </p:nvSpPr>
        <p:spPr/>
        <p:txBody>
          <a:bodyPr/>
          <a:lstStyle/>
          <a:p>
            <a:fld id="{B64D3A89-06ED-4AF6-94A1-93391A367193}" type="datetimeFigureOut">
              <a:rPr lang="en-US" smtClean="0"/>
              <a:t>11/5/2019</a:t>
            </a:fld>
            <a:endParaRPr lang="en-US"/>
          </a:p>
        </p:txBody>
      </p:sp>
      <p:sp>
        <p:nvSpPr>
          <p:cNvPr id="5" name="Footer Placeholder 4">
            <a:extLst>
              <a:ext uri="{FF2B5EF4-FFF2-40B4-BE49-F238E27FC236}">
                <a16:creationId xmlns:a16="http://schemas.microsoft.com/office/drawing/2014/main" id="{1FE61957-5FD6-4B41-A1DC-2760006A52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3F9BA6-D075-4091-A209-40340EF8A24A}"/>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23307909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a:prstGeom prst="rect">
            <a:avLst/>
          </a:prstGeo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2723203"/>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50873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C30C-1420-4052-978E-878D16499F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EF7E39-9345-4A2E-A0E6-1AFFEB2C12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3557DD-5332-4D8A-8CF9-4313701B886C}"/>
              </a:ext>
            </a:extLst>
          </p:cNvPr>
          <p:cNvSpPr>
            <a:spLocks noGrp="1"/>
          </p:cNvSpPr>
          <p:nvPr>
            <p:ph type="dt" sz="half" idx="10"/>
          </p:nvPr>
        </p:nvSpPr>
        <p:spPr/>
        <p:txBody>
          <a:bodyPr/>
          <a:lstStyle/>
          <a:p>
            <a:fld id="{B64D3A89-06ED-4AF6-94A1-93391A367193}" type="datetimeFigureOut">
              <a:rPr lang="en-US" smtClean="0"/>
              <a:t>11/5/2019</a:t>
            </a:fld>
            <a:endParaRPr lang="en-US"/>
          </a:p>
        </p:txBody>
      </p:sp>
      <p:sp>
        <p:nvSpPr>
          <p:cNvPr id="5" name="Footer Placeholder 4">
            <a:extLst>
              <a:ext uri="{FF2B5EF4-FFF2-40B4-BE49-F238E27FC236}">
                <a16:creationId xmlns:a16="http://schemas.microsoft.com/office/drawing/2014/main" id="{19D25E55-EF9B-4CD7-88E3-143A47B2D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3DA85C-D0E4-42DF-B8B5-476E2426CC5E}"/>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3723400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39503-8328-4CD6-A5A5-A894FD55E7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1916E-42BF-4397-A7E8-797B85683C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242036-DBEE-4D1F-BE99-991ECB9F4F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073524-B2A5-4BFE-9F4D-939503071F8A}"/>
              </a:ext>
            </a:extLst>
          </p:cNvPr>
          <p:cNvSpPr>
            <a:spLocks noGrp="1"/>
          </p:cNvSpPr>
          <p:nvPr>
            <p:ph type="dt" sz="half" idx="10"/>
          </p:nvPr>
        </p:nvSpPr>
        <p:spPr/>
        <p:txBody>
          <a:bodyPr/>
          <a:lstStyle/>
          <a:p>
            <a:fld id="{B64D3A89-06ED-4AF6-94A1-93391A367193}" type="datetimeFigureOut">
              <a:rPr lang="en-US" smtClean="0"/>
              <a:t>11/5/2019</a:t>
            </a:fld>
            <a:endParaRPr lang="en-US"/>
          </a:p>
        </p:txBody>
      </p:sp>
      <p:sp>
        <p:nvSpPr>
          <p:cNvPr id="6" name="Footer Placeholder 5">
            <a:extLst>
              <a:ext uri="{FF2B5EF4-FFF2-40B4-BE49-F238E27FC236}">
                <a16:creationId xmlns:a16="http://schemas.microsoft.com/office/drawing/2014/main" id="{650814E4-0158-40FB-B2F1-2E2559C45F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78A1A-0F04-4F22-BAB1-04E6423071EF}"/>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3454364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8C98-A705-4EF8-A4DB-BAD75B92F3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F4DDA2-8B35-4868-86EA-3292217B65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104777-A843-409A-852A-44F4A0F216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74926F-5B39-49AA-A7BC-44E38BD37E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F90620-2B3A-4B05-9B4C-FCE184CA3E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DC5BA3-BCFE-470D-B63C-50E667251B79}"/>
              </a:ext>
            </a:extLst>
          </p:cNvPr>
          <p:cNvSpPr>
            <a:spLocks noGrp="1"/>
          </p:cNvSpPr>
          <p:nvPr>
            <p:ph type="dt" sz="half" idx="10"/>
          </p:nvPr>
        </p:nvSpPr>
        <p:spPr/>
        <p:txBody>
          <a:bodyPr/>
          <a:lstStyle/>
          <a:p>
            <a:fld id="{B64D3A89-06ED-4AF6-94A1-93391A367193}" type="datetimeFigureOut">
              <a:rPr lang="en-US" smtClean="0"/>
              <a:t>11/5/2019</a:t>
            </a:fld>
            <a:endParaRPr lang="en-US"/>
          </a:p>
        </p:txBody>
      </p:sp>
      <p:sp>
        <p:nvSpPr>
          <p:cNvPr id="8" name="Footer Placeholder 7">
            <a:extLst>
              <a:ext uri="{FF2B5EF4-FFF2-40B4-BE49-F238E27FC236}">
                <a16:creationId xmlns:a16="http://schemas.microsoft.com/office/drawing/2014/main" id="{89AC5B8E-3B46-4BC6-A3DF-F099DDCD0D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3548E9-43B3-49AA-8C53-8198C17FE94E}"/>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414940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735B3-5870-4E13-A11F-D93448F2AF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6CB4AE-816D-43D7-A857-5D2D0D855473}"/>
              </a:ext>
            </a:extLst>
          </p:cNvPr>
          <p:cNvSpPr>
            <a:spLocks noGrp="1"/>
          </p:cNvSpPr>
          <p:nvPr>
            <p:ph type="dt" sz="half" idx="10"/>
          </p:nvPr>
        </p:nvSpPr>
        <p:spPr/>
        <p:txBody>
          <a:bodyPr/>
          <a:lstStyle/>
          <a:p>
            <a:fld id="{B64D3A89-06ED-4AF6-94A1-93391A367193}" type="datetimeFigureOut">
              <a:rPr lang="en-US" smtClean="0"/>
              <a:t>11/5/2019</a:t>
            </a:fld>
            <a:endParaRPr lang="en-US"/>
          </a:p>
        </p:txBody>
      </p:sp>
      <p:sp>
        <p:nvSpPr>
          <p:cNvPr id="4" name="Footer Placeholder 3">
            <a:extLst>
              <a:ext uri="{FF2B5EF4-FFF2-40B4-BE49-F238E27FC236}">
                <a16:creationId xmlns:a16="http://schemas.microsoft.com/office/drawing/2014/main" id="{708D7A6B-285F-4CC2-870B-DF6C51369D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CFCC08-C0A3-4833-B7E9-D221ED0B9D23}"/>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1762898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688E67-CA48-4AE1-85DD-863ED5DA1297}"/>
              </a:ext>
            </a:extLst>
          </p:cNvPr>
          <p:cNvSpPr>
            <a:spLocks noGrp="1"/>
          </p:cNvSpPr>
          <p:nvPr>
            <p:ph type="dt" sz="half" idx="10"/>
          </p:nvPr>
        </p:nvSpPr>
        <p:spPr/>
        <p:txBody>
          <a:bodyPr/>
          <a:lstStyle/>
          <a:p>
            <a:fld id="{B64D3A89-06ED-4AF6-94A1-93391A367193}" type="datetimeFigureOut">
              <a:rPr lang="en-US" smtClean="0"/>
              <a:t>11/5/2019</a:t>
            </a:fld>
            <a:endParaRPr lang="en-US"/>
          </a:p>
        </p:txBody>
      </p:sp>
      <p:sp>
        <p:nvSpPr>
          <p:cNvPr id="3" name="Footer Placeholder 2">
            <a:extLst>
              <a:ext uri="{FF2B5EF4-FFF2-40B4-BE49-F238E27FC236}">
                <a16:creationId xmlns:a16="http://schemas.microsoft.com/office/drawing/2014/main" id="{DC5BD8F2-CA5B-4916-8892-CA6B48D346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508163-48D0-434E-928B-0FBAEB80FC2A}"/>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1914288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67802-5268-42A1-A0CC-B80B0791FA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2E3E4E-EAFB-4635-AE81-ABBE1B8F58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5E2C90-0A7F-4DAD-8BD7-CC72E566E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C31BD6-09D2-423C-835F-FF1F4BE02D22}"/>
              </a:ext>
            </a:extLst>
          </p:cNvPr>
          <p:cNvSpPr>
            <a:spLocks noGrp="1"/>
          </p:cNvSpPr>
          <p:nvPr>
            <p:ph type="dt" sz="half" idx="10"/>
          </p:nvPr>
        </p:nvSpPr>
        <p:spPr/>
        <p:txBody>
          <a:bodyPr/>
          <a:lstStyle/>
          <a:p>
            <a:fld id="{B64D3A89-06ED-4AF6-94A1-93391A367193}" type="datetimeFigureOut">
              <a:rPr lang="en-US" smtClean="0"/>
              <a:t>11/5/2019</a:t>
            </a:fld>
            <a:endParaRPr lang="en-US"/>
          </a:p>
        </p:txBody>
      </p:sp>
      <p:sp>
        <p:nvSpPr>
          <p:cNvPr id="6" name="Footer Placeholder 5">
            <a:extLst>
              <a:ext uri="{FF2B5EF4-FFF2-40B4-BE49-F238E27FC236}">
                <a16:creationId xmlns:a16="http://schemas.microsoft.com/office/drawing/2014/main" id="{95FD8840-205B-4436-9696-DF4704A1CB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E652F9-1AE8-44F0-9CF3-5F78883190F5}"/>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3881281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891A1-95A9-47AC-86AD-D5EFE02281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8D7457-D1B6-4152-BD4C-9B9405DEEB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B46113-B582-4605-A830-4143222C94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210171-A7AE-4809-A317-537D1D9B31B2}"/>
              </a:ext>
            </a:extLst>
          </p:cNvPr>
          <p:cNvSpPr>
            <a:spLocks noGrp="1"/>
          </p:cNvSpPr>
          <p:nvPr>
            <p:ph type="dt" sz="half" idx="10"/>
          </p:nvPr>
        </p:nvSpPr>
        <p:spPr/>
        <p:txBody>
          <a:bodyPr/>
          <a:lstStyle/>
          <a:p>
            <a:fld id="{B64D3A89-06ED-4AF6-94A1-93391A367193}" type="datetimeFigureOut">
              <a:rPr lang="en-US" smtClean="0"/>
              <a:t>11/5/2019</a:t>
            </a:fld>
            <a:endParaRPr lang="en-US"/>
          </a:p>
        </p:txBody>
      </p:sp>
      <p:sp>
        <p:nvSpPr>
          <p:cNvPr id="6" name="Footer Placeholder 5">
            <a:extLst>
              <a:ext uri="{FF2B5EF4-FFF2-40B4-BE49-F238E27FC236}">
                <a16:creationId xmlns:a16="http://schemas.microsoft.com/office/drawing/2014/main" id="{E71CF261-C00B-4458-B0FD-DD430FF3A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4AFE91-17A0-4B06-9FC7-9A7F2BF2CD07}"/>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4073578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14E499-BFE9-4E8E-ADC2-AFFEB64AE6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46B9A5-1D30-4873-8CEF-A23C62FCE0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3D62D5-6203-4180-99AD-7CC808AB6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4D3A89-06ED-4AF6-94A1-93391A367193}" type="datetimeFigureOut">
              <a:rPr lang="en-US" smtClean="0"/>
              <a:t>11/5/2019</a:t>
            </a:fld>
            <a:endParaRPr lang="en-US"/>
          </a:p>
        </p:txBody>
      </p:sp>
      <p:sp>
        <p:nvSpPr>
          <p:cNvPr id="5" name="Footer Placeholder 4">
            <a:extLst>
              <a:ext uri="{FF2B5EF4-FFF2-40B4-BE49-F238E27FC236}">
                <a16:creationId xmlns:a16="http://schemas.microsoft.com/office/drawing/2014/main" id="{291028F4-7F91-4FCD-AAB5-DA04DB07C0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726524-2D5A-4732-B07C-DA3B786708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066DA2-8B7F-4E8B-976A-612F99838E32}" type="slidenum">
              <a:rPr lang="en-US" smtClean="0"/>
              <a:t>‹#›</a:t>
            </a:fld>
            <a:endParaRPr lang="en-US"/>
          </a:p>
        </p:txBody>
      </p:sp>
    </p:spTree>
    <p:extLst>
      <p:ext uri="{BB962C8B-B14F-4D97-AF65-F5344CB8AC3E}">
        <p14:creationId xmlns:p14="http://schemas.microsoft.com/office/powerpoint/2010/main" val="2022685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7" r:id="rId16"/>
    <p:sldLayoutId id="2147483668" r:id="rId17"/>
    <p:sldLayoutId id="2147483670" r:id="rId18"/>
    <p:sldLayoutId id="2147483673" r:id="rId19"/>
    <p:sldLayoutId id="2147483674" r:id="rId20"/>
    <p:sldLayoutId id="2147483675"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38.em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8.png"/><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gif"/><Relationship Id="rId1" Type="http://schemas.openxmlformats.org/officeDocument/2006/relationships/slideLayout" Target="../slideLayouts/slideLayout13.xml"/><Relationship Id="rId4" Type="http://schemas.openxmlformats.org/officeDocument/2006/relationships/hyperlink" Target="https://github.com/Azure-Samples/tailwind-trader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nam06.safelinks.protection.outlook.com/?url=https%3A%2F%2Ftechcommunity.microsoft.com%2Ft5%2FMicrosoft-Ignite-The-Tour%2FMoving-your-database-to-Azure%2Fm-p%2F284149&amp;data=02%7C01%7Cv-judes%40microsoft.com%7C8a28c85444ae4915bf3f08d6ea3650dc%7C72f988bf86f141af91ab2d7cd011db47%7C1%7C0%7C636953916343792575&amp;sdata=XxBgX5i1%2BQNQEh3duofecw4QxiszdCAKJTE1jRgUSic%3D&amp;reserved=0"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comments" Target="../comments/comment1.xml"/><Relationship Id="rId4" Type="http://schemas.openxmlformats.org/officeDocument/2006/relationships/hyperlink" Target="https://nam06.safelinks.protection.outlook.com/?url=https%3A%2F%2Fgithub.com%2Fmicrosoft%2FIgniteTheTour%2Ftree%2Fmaster%2FMIG%2520-%2520Migrating%2520Applications%2520to%2520the%2520Cloud%2FMIG20&amp;data=02%7C01%7Cv-judes%40microsoft.com%7C8a28c85444ae4915bf3f08d6ea3650dc%7C72f988bf86f141af91ab2d7cd011db47%7C1%7C0%7C636953916343802566&amp;sdata=Q%2FUWQWXtp64ZSZiKbGnJIsWJVPEaIZ%2BkeNdTkVQQRqc%3D&amp;reserved=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4.png"/><Relationship Id="rId1" Type="http://schemas.openxmlformats.org/officeDocument/2006/relationships/slideLayout" Target="../slideLayouts/slideLayout18.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0.png"/><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1.png"/><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7.xml"/><Relationship Id="rId7" Type="http://schemas.openxmlformats.org/officeDocument/2006/relationships/image" Target="../media/image74.emf"/><Relationship Id="rId12" Type="http://schemas.openxmlformats.org/officeDocument/2006/relationships/image" Target="../media/image55.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6.emf"/><Relationship Id="rId5" Type="http://schemas.openxmlformats.org/officeDocument/2006/relationships/image" Target="../media/image73.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75.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0.xml"/><Relationship Id="rId5" Type="http://schemas.openxmlformats.org/officeDocument/2006/relationships/image" Target="../media/image40.png"/><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79.png"/><Relationship Id="rId4"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hyperlink" Target="https://na01.safelinks.protection.outlook.com/?url=https://www.pluralsight.com/courses/microsoft-azure-migration-assessing-planning?twoid%3DinsertMicrosoftTrackingIDHere%26aid%3D7010a000001xDURAA2&amp;data=02|01||f96daaa0550a4b9586ec08d61db9ec61|72f988bf86f141af91ab2d7cd011db47|1|0|636729081695864845&amp;sdata=J7QcVZfu6BNBXCBk2qsQUfyD7JnP0vn1KWoqx52ULmM%3D&amp;reserved=0"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azure.microsoft.com/en-us/programs/azure-fasttrack/"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6" Type="http://schemas.openxmlformats.org/officeDocument/2006/relationships/image" Target="../media/image93.png"/><Relationship Id="rId21" Type="http://schemas.openxmlformats.org/officeDocument/2006/relationships/hyperlink" Target="http://www.ensono.com/" TargetMode="External"/><Relationship Id="rId42" Type="http://schemas.openxmlformats.org/officeDocument/2006/relationships/image" Target="../media/image101.jpeg"/><Relationship Id="rId47" Type="http://schemas.openxmlformats.org/officeDocument/2006/relationships/hyperlink" Target="http://www.newsignature.com/" TargetMode="External"/><Relationship Id="rId63" Type="http://schemas.openxmlformats.org/officeDocument/2006/relationships/hyperlink" Target="http://www.telstra.com/" TargetMode="External"/><Relationship Id="rId68" Type="http://schemas.openxmlformats.org/officeDocument/2006/relationships/hyperlink" Target="http://www.wipro.com/" TargetMode="External"/><Relationship Id="rId2" Type="http://schemas.openxmlformats.org/officeDocument/2006/relationships/notesSlide" Target="../notesSlides/notesSlide27.xml"/><Relationship Id="rId16" Type="http://schemas.openxmlformats.org/officeDocument/2006/relationships/image" Target="../media/image88.jpeg"/><Relationship Id="rId29" Type="http://schemas.openxmlformats.org/officeDocument/2006/relationships/hyperlink" Target="http://www.hanu.com/" TargetMode="External"/><Relationship Id="rId11" Type="http://schemas.openxmlformats.org/officeDocument/2006/relationships/hyperlink" Target="http://www.cloudreach.com/" TargetMode="External"/><Relationship Id="rId24" Type="http://schemas.openxmlformats.org/officeDocument/2006/relationships/image" Target="../media/image92.png"/><Relationship Id="rId32" Type="http://schemas.openxmlformats.org/officeDocument/2006/relationships/image" Target="../media/image96.jpeg"/><Relationship Id="rId37" Type="http://schemas.openxmlformats.org/officeDocument/2006/relationships/hyperlink" Target="http://www.logicworks.com/" TargetMode="External"/><Relationship Id="rId40" Type="http://schemas.openxmlformats.org/officeDocument/2006/relationships/image" Target="../media/image100.png"/><Relationship Id="rId45" Type="http://schemas.openxmlformats.org/officeDocument/2006/relationships/hyperlink" Target="http://www.hcl.tech.com/" TargetMode="External"/><Relationship Id="rId53" Type="http://schemas.openxmlformats.org/officeDocument/2006/relationships/hyperlink" Target="http://www.protera.com/" TargetMode="External"/><Relationship Id="rId58" Type="http://schemas.openxmlformats.org/officeDocument/2006/relationships/image" Target="../media/image109.png"/><Relationship Id="rId66" Type="http://schemas.openxmlformats.org/officeDocument/2006/relationships/hyperlink" Target="http://www.tcs.com/" TargetMode="External"/><Relationship Id="rId5" Type="http://schemas.openxmlformats.org/officeDocument/2006/relationships/hyperlink" Target="http://www.capside.com/" TargetMode="External"/><Relationship Id="rId61" Type="http://schemas.openxmlformats.org/officeDocument/2006/relationships/hyperlink" Target="https://sentia.dk/" TargetMode="External"/><Relationship Id="rId19" Type="http://schemas.openxmlformats.org/officeDocument/2006/relationships/hyperlink" Target="http://www.datacomgroup.net/" TargetMode="External"/><Relationship Id="rId14" Type="http://schemas.openxmlformats.org/officeDocument/2006/relationships/image" Target="../media/image87.png"/><Relationship Id="rId22" Type="http://schemas.openxmlformats.org/officeDocument/2006/relationships/image" Target="../media/image91.png"/><Relationship Id="rId27" Type="http://schemas.openxmlformats.org/officeDocument/2006/relationships/hyperlink" Target="http://www.dedalus.com.br/" TargetMode="External"/><Relationship Id="rId30" Type="http://schemas.openxmlformats.org/officeDocument/2006/relationships/image" Target="../media/image95.png"/><Relationship Id="rId35" Type="http://schemas.openxmlformats.org/officeDocument/2006/relationships/hyperlink" Target="http://www.linkbynet.com/" TargetMode="External"/><Relationship Id="rId43" Type="http://schemas.openxmlformats.org/officeDocument/2006/relationships/hyperlink" Target="http://www.infosys.com/" TargetMode="External"/><Relationship Id="rId48" Type="http://schemas.openxmlformats.org/officeDocument/2006/relationships/image" Target="../media/image104.png"/><Relationship Id="rId56" Type="http://schemas.openxmlformats.org/officeDocument/2006/relationships/image" Target="../media/image108.jpg"/><Relationship Id="rId64" Type="http://schemas.openxmlformats.org/officeDocument/2006/relationships/image" Target="../media/image112.png"/><Relationship Id="rId69" Type="http://schemas.openxmlformats.org/officeDocument/2006/relationships/image" Target="../media/image114.jpeg"/><Relationship Id="rId8" Type="http://schemas.openxmlformats.org/officeDocument/2006/relationships/image" Target="../media/image84.jpg"/><Relationship Id="rId51" Type="http://schemas.openxmlformats.org/officeDocument/2006/relationships/hyperlink" Target="http://www.progressive.in/" TargetMode="External"/><Relationship Id="rId72" Type="http://schemas.openxmlformats.org/officeDocument/2006/relationships/image" Target="../media/image116.png"/><Relationship Id="rId3" Type="http://schemas.openxmlformats.org/officeDocument/2006/relationships/hyperlink" Target="http://www.avanade.com/" TargetMode="External"/><Relationship Id="rId12" Type="http://schemas.openxmlformats.org/officeDocument/2006/relationships/image" Target="../media/image86.png"/><Relationship Id="rId17" Type="http://schemas.openxmlformats.org/officeDocument/2006/relationships/hyperlink" Target="http://www.bespinglobal.com/" TargetMode="External"/><Relationship Id="rId25" Type="http://schemas.openxmlformats.org/officeDocument/2006/relationships/hyperlink" Target="http://www.coretek.com/" TargetMode="External"/><Relationship Id="rId33" Type="http://schemas.openxmlformats.org/officeDocument/2006/relationships/hyperlink" Target="http://www.intercept.nl/" TargetMode="External"/><Relationship Id="rId38" Type="http://schemas.openxmlformats.org/officeDocument/2006/relationships/image" Target="../media/image99.png"/><Relationship Id="rId46" Type="http://schemas.openxmlformats.org/officeDocument/2006/relationships/image" Target="../media/image103.png"/><Relationship Id="rId59" Type="http://schemas.openxmlformats.org/officeDocument/2006/relationships/hyperlink" Target="http://www.sogeti.com/" TargetMode="External"/><Relationship Id="rId67" Type="http://schemas.openxmlformats.org/officeDocument/2006/relationships/image" Target="../media/image113.jpeg"/><Relationship Id="rId20" Type="http://schemas.openxmlformats.org/officeDocument/2006/relationships/image" Target="../media/image90.png"/><Relationship Id="rId41" Type="http://schemas.openxmlformats.org/officeDocument/2006/relationships/hyperlink" Target="http://www.mirabeau.nl/" TargetMode="External"/><Relationship Id="rId54" Type="http://schemas.openxmlformats.org/officeDocument/2006/relationships/image" Target="../media/image107.jpeg"/><Relationship Id="rId62" Type="http://schemas.openxmlformats.org/officeDocument/2006/relationships/image" Target="../media/image111.png"/><Relationship Id="rId70" Type="http://schemas.openxmlformats.org/officeDocument/2006/relationships/hyperlink" Target="aka.ms/azureexpertmsp" TargetMode="External"/><Relationship Id="rId1" Type="http://schemas.openxmlformats.org/officeDocument/2006/relationships/slideLayout" Target="../slideLayouts/slideLayout6.xml"/><Relationship Id="rId6" Type="http://schemas.openxmlformats.org/officeDocument/2006/relationships/image" Target="../media/image83.png"/><Relationship Id="rId15" Type="http://schemas.openxmlformats.org/officeDocument/2006/relationships/hyperlink" Target="http://www.cognizant.com/" TargetMode="External"/><Relationship Id="rId23" Type="http://schemas.openxmlformats.org/officeDocument/2006/relationships/hyperlink" Target="http://www.comparex.com/" TargetMode="External"/><Relationship Id="rId28" Type="http://schemas.openxmlformats.org/officeDocument/2006/relationships/image" Target="../media/image94.jpeg"/><Relationship Id="rId36" Type="http://schemas.openxmlformats.org/officeDocument/2006/relationships/image" Target="../media/image98.png"/><Relationship Id="rId49" Type="http://schemas.openxmlformats.org/officeDocument/2006/relationships/hyperlink" Target="http://www.nordcloud.com/" TargetMode="External"/><Relationship Id="rId57" Type="http://schemas.openxmlformats.org/officeDocument/2006/relationships/hyperlink" Target="http://www.smartronix.com/" TargetMode="External"/><Relationship Id="rId10" Type="http://schemas.openxmlformats.org/officeDocument/2006/relationships/image" Target="../media/image85.png"/><Relationship Id="rId31" Type="http://schemas.openxmlformats.org/officeDocument/2006/relationships/hyperlink" Target="http://www.crayon.com/" TargetMode="External"/><Relationship Id="rId44" Type="http://schemas.openxmlformats.org/officeDocument/2006/relationships/image" Target="../media/image102.png"/><Relationship Id="rId52" Type="http://schemas.openxmlformats.org/officeDocument/2006/relationships/image" Target="../media/image106.png"/><Relationship Id="rId60" Type="http://schemas.openxmlformats.org/officeDocument/2006/relationships/image" Target="../media/image110.png"/><Relationship Id="rId65" Type="http://schemas.openxmlformats.org/officeDocument/2006/relationships/image" Target="cid:image034.png@01D4179C.E255AE30" TargetMode="External"/><Relationship Id="rId73" Type="http://schemas.openxmlformats.org/officeDocument/2006/relationships/image" Target="../media/image117.png"/><Relationship Id="rId4" Type="http://schemas.openxmlformats.org/officeDocument/2006/relationships/image" Target="../media/image82.png"/><Relationship Id="rId9" Type="http://schemas.openxmlformats.org/officeDocument/2006/relationships/hyperlink" Target="http://www.clouddirect.net/" TargetMode="External"/><Relationship Id="rId13" Type="http://schemas.openxmlformats.org/officeDocument/2006/relationships/hyperlink" Target="http://www.claranet.com/" TargetMode="External"/><Relationship Id="rId18" Type="http://schemas.openxmlformats.org/officeDocument/2006/relationships/image" Target="../media/image89.png"/><Relationship Id="rId39" Type="http://schemas.openxmlformats.org/officeDocument/2006/relationships/hyperlink" Target="http://www.melbourneit.com/" TargetMode="External"/><Relationship Id="rId34" Type="http://schemas.openxmlformats.org/officeDocument/2006/relationships/image" Target="../media/image97.jpeg"/><Relationship Id="rId50" Type="http://schemas.openxmlformats.org/officeDocument/2006/relationships/image" Target="../media/image105.png"/><Relationship Id="rId55" Type="http://schemas.openxmlformats.org/officeDocument/2006/relationships/hyperlink" Target="http://www.rackspace.com/" TargetMode="External"/><Relationship Id="rId7" Type="http://schemas.openxmlformats.org/officeDocument/2006/relationships/hyperlink" Target="http://www.capgemini.com/" TargetMode="External"/><Relationship Id="rId71" Type="http://schemas.openxmlformats.org/officeDocument/2006/relationships/image" Target="../media/image11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hyperlink" Target="https://www.google.com/url?sa=i&amp;rct=j&amp;q=&amp;esrc=s&amp;source=images&amp;cd=&amp;cad=rja&amp;uact=8&amp;ved=2ahUKEwip3IvskYHcAhU6CDQIHcvtDXUQjRx6BAgBEAU&amp;url=https://azure.microsoft.com/en-us/services/azure-migrate/&amp;psig=AOvVaw0JIBeNFwAE1a00L17tZ2Yh&amp;ust=1530645730861736"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sv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7.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svg"/><Relationship Id="rId15" Type="http://schemas.openxmlformats.org/officeDocument/2006/relationships/image" Target="../media/image26.png"/><Relationship Id="rId23"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jpeg"/><Relationship Id="rId22"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85026" y="2266566"/>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Microsoft Azure Training Day: </a:t>
            </a:r>
            <a:br>
              <a:rPr lang="en-US" sz="4902" spc="-49" dirty="0">
                <a:solidFill>
                  <a:srgbClr val="0078D3"/>
                </a:solidFill>
                <a:latin typeface="Segoe UI Semibold"/>
              </a:rPr>
            </a:br>
            <a:r>
              <a:rPr lang="en-US" sz="4902" spc="-49" dirty="0">
                <a:solidFill>
                  <a:srgbClr val="50E6FF"/>
                </a:solidFill>
                <a:latin typeface="Segoe UI Semibold"/>
              </a:rPr>
              <a:t>Migrating Applications to the Cloud</a:t>
            </a: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438C-3CB4-4762-A1D0-406EC15FCAB2}"/>
              </a:ext>
            </a:extLst>
          </p:cNvPr>
          <p:cNvSpPr>
            <a:spLocks noGrp="1"/>
          </p:cNvSpPr>
          <p:nvPr>
            <p:ph type="title"/>
          </p:nvPr>
        </p:nvSpPr>
        <p:spPr>
          <a:xfrm>
            <a:off x="584200" y="457200"/>
            <a:ext cx="11018520" cy="1107996"/>
          </a:xfrm>
        </p:spPr>
        <p:txBody>
          <a:bodyPr>
            <a:normAutofit fontScale="90000"/>
          </a:bodyPr>
          <a:lstStyle/>
          <a:p>
            <a:pPr algn="l"/>
            <a:r>
              <a:rPr lang="en-US" dirty="0"/>
              <a:t>Migrate databases using </a:t>
            </a:r>
            <a:br>
              <a:rPr lang="en-US" dirty="0"/>
            </a:br>
            <a:r>
              <a:rPr lang="en-US" dirty="0"/>
              <a:t>Azure Database Migration Service</a:t>
            </a:r>
          </a:p>
        </p:txBody>
      </p:sp>
      <p:sp>
        <p:nvSpPr>
          <p:cNvPr id="19" name="Text Placeholder 2">
            <a:extLst>
              <a:ext uri="{FF2B5EF4-FFF2-40B4-BE49-F238E27FC236}">
                <a16:creationId xmlns:a16="http://schemas.microsoft.com/office/drawing/2014/main" id="{87B05BCC-5007-4F7C-9A97-DE2AD0EC62B1}"/>
              </a:ext>
            </a:extLst>
          </p:cNvPr>
          <p:cNvSpPr txBox="1">
            <a:spLocks/>
          </p:cNvSpPr>
          <p:nvPr/>
        </p:nvSpPr>
        <p:spPr>
          <a:xfrm>
            <a:off x="8639321" y="2198872"/>
            <a:ext cx="3593801" cy="3435584"/>
          </a:xfrm>
          <a:prstGeom prst="rect">
            <a:avLst/>
          </a:prstGeom>
        </p:spPr>
        <p:txBody>
          <a:bodyPr lIns="0" anchor="t"/>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4097" marR="0" lvl="0" indent="-224097" algn="l" defTabSz="914367" rtl="0" eaLnBrk="1" fontAlgn="auto" latinLnBrk="0" hangingPunct="1">
              <a:lnSpc>
                <a:spcPct val="90000"/>
              </a:lnSpc>
              <a:spcBef>
                <a:spcPct val="20000"/>
              </a:spcBef>
              <a:spcAft>
                <a:spcPts val="600"/>
              </a:spcAft>
              <a:buClrTx/>
              <a:buSzPct val="90000"/>
              <a:buFont typeface="Wingdings" panose="05000000000000000000" pitchFamily="2" charset="2"/>
              <a:buChar char=""/>
              <a:tabLst/>
              <a:defRPr/>
            </a:pPr>
            <a:endPar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sp>
        <p:nvSpPr>
          <p:cNvPr id="6" name="Rectangle 5">
            <a:extLst>
              <a:ext uri="{FF2B5EF4-FFF2-40B4-BE49-F238E27FC236}">
                <a16:creationId xmlns:a16="http://schemas.microsoft.com/office/drawing/2014/main" id="{3B01E809-D3C3-45CC-8F50-77EB80D3A87E}"/>
              </a:ext>
            </a:extLst>
          </p:cNvPr>
          <p:cNvSpPr/>
          <p:nvPr/>
        </p:nvSpPr>
        <p:spPr>
          <a:xfrm>
            <a:off x="293687" y="6091179"/>
            <a:ext cx="11604625" cy="341632"/>
          </a:xfrm>
          <a:prstGeom prst="rect">
            <a:avLst/>
          </a:prstGeom>
        </p:spPr>
        <p:txBody>
          <a:bodyPr wrap="square">
            <a:spAutoFit/>
          </a:bodyPr>
          <a:lstStyle/>
          <a:p>
            <a:pPr marL="0" marR="0" lvl="0" indent="0" algn="ctr" defTabSz="914367" rtl="0" eaLnBrk="1" fontAlgn="auto" latinLnBrk="0" hangingPunct="1">
              <a:lnSpc>
                <a:spcPct val="90000"/>
              </a:lnSpc>
              <a:spcBef>
                <a:spcPct val="20000"/>
              </a:spcBef>
              <a:spcAft>
                <a:spcPts val="600"/>
              </a:spcAft>
              <a:buClrTx/>
              <a:buSzPct val="90000"/>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Seamless, end to end solution</a:t>
            </a:r>
            <a:r>
              <a:rPr kumimoji="0" lang="en-US" sz="1800" b="0" i="0" u="none" strike="noStrike" kern="1200" cap="none" spc="0" normalizeH="0" baseline="0" noProof="0">
                <a:ln>
                  <a:noFill/>
                </a:ln>
                <a:solidFill>
                  <a:srgbClr val="D83B01"/>
                </a:solidFill>
                <a:effectLst/>
                <a:uLnTx/>
                <a:uFillTx/>
                <a:latin typeface="Segoe UI Semibold"/>
                <a:ea typeface="+mn-ea"/>
                <a:cs typeface="Segoe UI Semibold" panose="020B0702040204020203" pitchFamily="34" charset="0"/>
              </a:rPr>
              <a:t> | </a:t>
            </a: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Near-zero downtime</a:t>
            </a:r>
            <a:r>
              <a:rPr kumimoji="0" lang="en-US" sz="1800" b="0" i="0" u="none" strike="noStrike" kern="1200" cap="none" spc="0" normalizeH="0" baseline="0" noProof="0">
                <a:ln>
                  <a:noFill/>
                </a:ln>
                <a:solidFill>
                  <a:srgbClr val="D83B01"/>
                </a:solidFill>
                <a:effectLst/>
                <a:uLnTx/>
                <a:uFillTx/>
                <a:latin typeface="Segoe UI Semibold"/>
                <a:ea typeface="+mn-ea"/>
                <a:cs typeface="Segoe UI Semibold" panose="020B0702040204020203" pitchFamily="34" charset="0"/>
              </a:rPr>
              <a:t> |</a:t>
            </a: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 Migrate at-scale from multiple sources</a:t>
            </a:r>
          </a:p>
        </p:txBody>
      </p:sp>
      <p:sp>
        <p:nvSpPr>
          <p:cNvPr id="123" name="TextBox 122">
            <a:extLst>
              <a:ext uri="{FF2B5EF4-FFF2-40B4-BE49-F238E27FC236}">
                <a16:creationId xmlns:a16="http://schemas.microsoft.com/office/drawing/2014/main" id="{1D5D42B5-BBA3-4097-A596-6C236193FDF1}"/>
              </a:ext>
            </a:extLst>
          </p:cNvPr>
          <p:cNvSpPr txBox="1"/>
          <p:nvPr/>
        </p:nvSpPr>
        <p:spPr>
          <a:xfrm>
            <a:off x="1292856" y="2710524"/>
            <a:ext cx="1342888" cy="253383"/>
          </a:xfrm>
          <a:prstGeom prst="rect">
            <a:avLst/>
          </a:prstGeom>
        </p:spPr>
        <p:txBody>
          <a:bodyPr wrap="square" lIns="89642" tIns="44821" rIns="89642" bIns="44821" rtlCol="0">
            <a:spAutoFit/>
          </a:bodyPr>
          <a:lstStyle>
            <a:defPPr>
              <a:defRPr lang="en-US"/>
            </a:defPPr>
            <a:lvl1pPr algn="ctr">
              <a:lnSpc>
                <a:spcPct val="90000"/>
              </a:lnSpc>
              <a:spcAft>
                <a:spcPts val="600"/>
              </a:spcAft>
              <a:defRPr sz="1200">
                <a:solidFill>
                  <a:schemeClr val="tx2"/>
                </a:solidFill>
              </a:defRPr>
            </a:lvl1p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D83B01"/>
                </a:solidFill>
                <a:effectLst/>
                <a:uLnTx/>
                <a:uFillTx/>
                <a:latin typeface="Segoe UI"/>
                <a:ea typeface="+mn-ea"/>
                <a:cs typeface="+mn-cs"/>
              </a:rPr>
              <a:t>On-premises</a:t>
            </a:r>
          </a:p>
        </p:txBody>
      </p:sp>
      <p:sp>
        <p:nvSpPr>
          <p:cNvPr id="125" name="TextBox 124">
            <a:extLst>
              <a:ext uri="{FF2B5EF4-FFF2-40B4-BE49-F238E27FC236}">
                <a16:creationId xmlns:a16="http://schemas.microsoft.com/office/drawing/2014/main" id="{B84BE7EB-D939-4CBB-9941-71B99D656867}"/>
              </a:ext>
            </a:extLst>
          </p:cNvPr>
          <p:cNvSpPr txBox="1"/>
          <p:nvPr/>
        </p:nvSpPr>
        <p:spPr>
          <a:xfrm>
            <a:off x="862305" y="3610700"/>
            <a:ext cx="1759008" cy="248894"/>
          </a:xfrm>
          <a:prstGeom prst="rect">
            <a:avLst/>
          </a:prstGeom>
        </p:spPr>
        <p:txBody>
          <a:bodyPr wrap="square" lIns="89642" tIns="44821" rIns="89642" bIns="44821" rtlCol="0">
            <a:spAutoFit/>
          </a:bodyPr>
          <a:lstStyle>
            <a:defPPr>
              <a:defRPr lang="en-US"/>
            </a:defPPr>
            <a:lvl1pPr algn="ctr">
              <a:lnSpc>
                <a:spcPct val="90000"/>
              </a:lnSpc>
              <a:spcAft>
                <a:spcPts val="600"/>
              </a:spcAft>
              <a:defRPr sz="1200">
                <a:solidFill>
                  <a:schemeClr val="tx2"/>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a:ln>
                  <a:noFill/>
                </a:ln>
                <a:solidFill>
                  <a:srgbClr val="1A1A1A"/>
                </a:solidFill>
                <a:effectLst/>
                <a:uLnTx/>
                <a:uFillTx/>
                <a:latin typeface="Segoe UI"/>
                <a:ea typeface="+mn-ea"/>
                <a:cs typeface="+mn-cs"/>
              </a:rPr>
              <a:t>SQL Server  2005 - 2017</a:t>
            </a:r>
          </a:p>
        </p:txBody>
      </p:sp>
      <p:sp>
        <p:nvSpPr>
          <p:cNvPr id="126" name="TextBox 125">
            <a:extLst>
              <a:ext uri="{FF2B5EF4-FFF2-40B4-BE49-F238E27FC236}">
                <a16:creationId xmlns:a16="http://schemas.microsoft.com/office/drawing/2014/main" id="{0D0C6BB2-5447-45EF-91F2-07BE951A6B63}"/>
              </a:ext>
            </a:extLst>
          </p:cNvPr>
          <p:cNvSpPr txBox="1"/>
          <p:nvPr/>
        </p:nvSpPr>
        <p:spPr>
          <a:xfrm>
            <a:off x="4405622" y="4849685"/>
            <a:ext cx="1278119" cy="472160"/>
          </a:xfrm>
          <a:prstGeom prst="rect">
            <a:avLst/>
          </a:prstGeom>
        </p:spPr>
        <p:txBody>
          <a:bodyPr wrap="square" lIns="89642" tIns="44821" rIns="89642" bIns="44821" rtlCol="0">
            <a:spAutoFit/>
          </a:bodyPr>
          <a:lstStyle>
            <a:defPPr>
              <a:defRPr lang="en-US"/>
            </a:defPPr>
            <a:lvl1pPr marR="0" lvl="0" indent="0" algn="ctr" fontAlgn="auto">
              <a:lnSpc>
                <a:spcPct val="90000"/>
              </a:lnSpc>
              <a:spcBef>
                <a:spcPts val="0"/>
              </a:spcBef>
              <a:spcAft>
                <a:spcPts val="588"/>
              </a:spcAft>
              <a:buClrTx/>
              <a:buSzTx/>
              <a:buFontTx/>
              <a:buNone/>
              <a:tabLst/>
              <a:defRPr kumimoji="0" sz="1100" b="0" i="0" u="none" strike="noStrike" cap="none" spc="0" normalizeH="0" baseline="0">
                <a:ln>
                  <a:noFill/>
                </a:ln>
                <a:solidFill>
                  <a:srgbClr val="1A1A1A"/>
                </a:solidFill>
                <a:effectLst/>
                <a:uLnTx/>
                <a:uFillTx/>
                <a:latin typeface="Segoe UI"/>
              </a:defRPr>
            </a:lvl1p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Assessment</a:t>
            </a:r>
          </a:p>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SSMA &amp; DMA</a:t>
            </a:r>
          </a:p>
        </p:txBody>
      </p:sp>
      <p:sp>
        <p:nvSpPr>
          <p:cNvPr id="128" name="Freeform 146">
            <a:extLst>
              <a:ext uri="{FF2B5EF4-FFF2-40B4-BE49-F238E27FC236}">
                <a16:creationId xmlns:a16="http://schemas.microsoft.com/office/drawing/2014/main" id="{D408743C-7AAD-4A51-9EB2-D4E622F86A8F}"/>
              </a:ext>
            </a:extLst>
          </p:cNvPr>
          <p:cNvSpPr>
            <a:spLocks noChangeAspect="1"/>
          </p:cNvSpPr>
          <p:nvPr/>
        </p:nvSpPr>
        <p:spPr bwMode="auto">
          <a:xfrm>
            <a:off x="9657205" y="1937298"/>
            <a:ext cx="1238432" cy="78431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3810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5" name="Connector: Elbow 154">
            <a:extLst>
              <a:ext uri="{FF2B5EF4-FFF2-40B4-BE49-F238E27FC236}">
                <a16:creationId xmlns:a16="http://schemas.microsoft.com/office/drawing/2014/main" id="{F09BD4DC-606E-4C7E-8675-AEB8C9755229}"/>
              </a:ext>
            </a:extLst>
          </p:cNvPr>
          <p:cNvCxnSpPr>
            <a:cxnSpLocks/>
            <a:endCxn id="181" idx="2"/>
          </p:cNvCxnSpPr>
          <p:nvPr/>
        </p:nvCxnSpPr>
        <p:spPr>
          <a:xfrm rot="10800000" flipH="1" flipV="1">
            <a:off x="10138971" y="3163552"/>
            <a:ext cx="157403" cy="2142688"/>
          </a:xfrm>
          <a:prstGeom prst="bentConnector3">
            <a:avLst>
              <a:gd name="adj1" fmla="val -145232"/>
            </a:avLst>
          </a:prstGeom>
          <a:ln w="12700">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DB3EE44F-4C5B-4FC5-A410-6B557634796B}"/>
              </a:ext>
            </a:extLst>
          </p:cNvPr>
          <p:cNvSpPr txBox="1"/>
          <p:nvPr/>
        </p:nvSpPr>
        <p:spPr>
          <a:xfrm>
            <a:off x="6482204" y="4880864"/>
            <a:ext cx="1402374" cy="395216"/>
          </a:xfrm>
          <a:prstGeom prst="rect">
            <a:avLst/>
          </a:prstGeom>
        </p:spPr>
        <p:txBody>
          <a:bodyPr wrap="square" lIns="89642" tIns="44821" rIns="89642" bIns="44821"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100">
                <a:latin typeface="Segoe UI"/>
              </a:defRPr>
            </a:lvl1p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Azure Database Migration Service</a:t>
            </a:r>
          </a:p>
        </p:txBody>
      </p:sp>
      <p:grpSp>
        <p:nvGrpSpPr>
          <p:cNvPr id="178" name="Group 177">
            <a:extLst>
              <a:ext uri="{FF2B5EF4-FFF2-40B4-BE49-F238E27FC236}">
                <a16:creationId xmlns:a16="http://schemas.microsoft.com/office/drawing/2014/main" id="{39ED2146-BB6C-4BA7-875C-DC9F730FC9FF}"/>
              </a:ext>
            </a:extLst>
          </p:cNvPr>
          <p:cNvGrpSpPr/>
          <p:nvPr/>
        </p:nvGrpSpPr>
        <p:grpSpPr>
          <a:xfrm>
            <a:off x="10213190" y="5091310"/>
            <a:ext cx="455009" cy="392184"/>
            <a:chOff x="8376458" y="5925518"/>
            <a:chExt cx="1045926" cy="901512"/>
          </a:xfrm>
        </p:grpSpPr>
        <p:sp>
          <p:nvSpPr>
            <p:cNvPr id="179" name="Star: 4 Points 8">
              <a:extLst>
                <a:ext uri="{FF2B5EF4-FFF2-40B4-BE49-F238E27FC236}">
                  <a16:creationId xmlns:a16="http://schemas.microsoft.com/office/drawing/2014/main" id="{20CBB756-5844-4965-89D2-980B3AAF9F0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Star: 4 Points 8">
              <a:extLst>
                <a:ext uri="{FF2B5EF4-FFF2-40B4-BE49-F238E27FC236}">
                  <a16:creationId xmlns:a16="http://schemas.microsoft.com/office/drawing/2014/main" id="{28D4A4C9-1FE7-4F00-B751-5C49DA755231}"/>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099E05BE-4AF6-43D3-A9C6-8864F8DFA033}"/>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Oval 9">
              <a:extLst>
                <a:ext uri="{FF2B5EF4-FFF2-40B4-BE49-F238E27FC236}">
                  <a16:creationId xmlns:a16="http://schemas.microsoft.com/office/drawing/2014/main" id="{B0866C5E-3122-4318-95A5-B11D19D3A524}"/>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08" name="Straight Arrow Connector 207">
            <a:extLst>
              <a:ext uri="{FF2B5EF4-FFF2-40B4-BE49-F238E27FC236}">
                <a16:creationId xmlns:a16="http://schemas.microsoft.com/office/drawing/2014/main" id="{25F4EC0A-80BA-404E-AEF0-BBE4D169E2C2}"/>
              </a:ext>
            </a:extLst>
          </p:cNvPr>
          <p:cNvCxnSpPr/>
          <p:nvPr/>
        </p:nvCxnSpPr>
        <p:spPr>
          <a:xfrm flipV="1">
            <a:off x="9961860" y="4007435"/>
            <a:ext cx="231346"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109" name="Picture 108">
            <a:extLst>
              <a:ext uri="{FF2B5EF4-FFF2-40B4-BE49-F238E27FC236}">
                <a16:creationId xmlns:a16="http://schemas.microsoft.com/office/drawing/2014/main" id="{2FDBE4FB-05A2-42BB-AC34-1A1AFFBA89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71728" y="2158096"/>
            <a:ext cx="1172376" cy="620387"/>
          </a:xfrm>
          <a:prstGeom prst="rect">
            <a:avLst/>
          </a:prstGeom>
        </p:spPr>
      </p:pic>
      <p:pic>
        <p:nvPicPr>
          <p:cNvPr id="89" name="Picture 2" descr="Image result for mongodb logo">
            <a:extLst>
              <a:ext uri="{FF2B5EF4-FFF2-40B4-BE49-F238E27FC236}">
                <a16:creationId xmlns:a16="http://schemas.microsoft.com/office/drawing/2014/main" id="{2328E5BE-4246-4F66-B439-015CD0A8EA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460" y="5388145"/>
            <a:ext cx="1136492" cy="29631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18E0CCB5-984C-414A-AED8-E405CF63CB6A}"/>
              </a:ext>
            </a:extLst>
          </p:cNvPr>
          <p:cNvPicPr>
            <a:picLocks noChangeAspect="1"/>
          </p:cNvPicPr>
          <p:nvPr/>
        </p:nvPicPr>
        <p:blipFill>
          <a:blip r:embed="rId5"/>
          <a:stretch>
            <a:fillRect/>
          </a:stretch>
        </p:blipFill>
        <p:spPr>
          <a:xfrm>
            <a:off x="1383726" y="4509980"/>
            <a:ext cx="716167" cy="796259"/>
          </a:xfrm>
          <a:prstGeom prst="rect">
            <a:avLst/>
          </a:prstGeom>
        </p:spPr>
      </p:pic>
      <p:pic>
        <p:nvPicPr>
          <p:cNvPr id="92" name="Picture 6" descr="Image result for mysql logo transparent">
            <a:extLst>
              <a:ext uri="{FF2B5EF4-FFF2-40B4-BE49-F238E27FC236}">
                <a16:creationId xmlns:a16="http://schemas.microsoft.com/office/drawing/2014/main" id="{E22B679C-D073-4B84-87F2-2F1493A05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4633" y="4007435"/>
            <a:ext cx="698577" cy="361958"/>
          </a:xfrm>
          <a:prstGeom prst="rect">
            <a:avLst/>
          </a:prstGeom>
          <a:noFill/>
          <a:extLst>
            <a:ext uri="{909E8E84-426E-40DD-AFC4-6F175D3DCCD1}">
              <a14:hiddenFill xmlns:a14="http://schemas.microsoft.com/office/drawing/2010/main">
                <a:solidFill>
                  <a:srgbClr val="FFFFFF"/>
                </a:solidFill>
              </a14:hiddenFill>
            </a:ext>
          </a:extLst>
        </p:spPr>
      </p:pic>
      <p:cxnSp>
        <p:nvCxnSpPr>
          <p:cNvPr id="94" name="Straight Arrow Connector 93">
            <a:extLst>
              <a:ext uri="{FF2B5EF4-FFF2-40B4-BE49-F238E27FC236}">
                <a16:creationId xmlns:a16="http://schemas.microsoft.com/office/drawing/2014/main" id="{8E8B8458-95F8-4DDF-8FFF-0AB35B1D59B7}"/>
              </a:ext>
            </a:extLst>
          </p:cNvPr>
          <p:cNvCxnSpPr/>
          <p:nvPr/>
        </p:nvCxnSpPr>
        <p:spPr>
          <a:xfrm flipV="1">
            <a:off x="9936468" y="4650753"/>
            <a:ext cx="231346"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108031C-0606-45E2-905F-4EECA15E0C1C}"/>
              </a:ext>
            </a:extLst>
          </p:cNvPr>
          <p:cNvCxnSpPr>
            <a:cxnSpLocks/>
          </p:cNvCxnSpPr>
          <p:nvPr/>
        </p:nvCxnSpPr>
        <p:spPr>
          <a:xfrm>
            <a:off x="8520101" y="4370706"/>
            <a:ext cx="1371235"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4DB2FF0-261A-47D2-99B1-D1E26A33A5FD}"/>
              </a:ext>
            </a:extLst>
          </p:cNvPr>
          <p:cNvCxnSpPr>
            <a:cxnSpLocks/>
          </p:cNvCxnSpPr>
          <p:nvPr/>
        </p:nvCxnSpPr>
        <p:spPr>
          <a:xfrm>
            <a:off x="2528336" y="4387297"/>
            <a:ext cx="1141481"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389B2E-D660-4316-9C4B-5614704D1B02}"/>
              </a:ext>
            </a:extLst>
          </p:cNvPr>
          <p:cNvCxnSpPr/>
          <p:nvPr/>
        </p:nvCxnSpPr>
        <p:spPr>
          <a:xfrm>
            <a:off x="2520308" y="3273853"/>
            <a:ext cx="15591" cy="229654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F02CD4B-8342-4950-BA57-1F29EC253921}"/>
              </a:ext>
            </a:extLst>
          </p:cNvPr>
          <p:cNvCxnSpPr>
            <a:cxnSpLocks/>
          </p:cNvCxnSpPr>
          <p:nvPr/>
        </p:nvCxnSpPr>
        <p:spPr>
          <a:xfrm flipH="1">
            <a:off x="2112772" y="3273853"/>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1B5565B-2D5D-4F62-B834-B3699246314A}"/>
              </a:ext>
            </a:extLst>
          </p:cNvPr>
          <p:cNvCxnSpPr>
            <a:cxnSpLocks/>
          </p:cNvCxnSpPr>
          <p:nvPr/>
        </p:nvCxnSpPr>
        <p:spPr>
          <a:xfrm flipH="1">
            <a:off x="2113468" y="4218643"/>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612C894-CC43-459D-9EC6-76AED2F2A32C}"/>
              </a:ext>
            </a:extLst>
          </p:cNvPr>
          <p:cNvCxnSpPr>
            <a:cxnSpLocks/>
          </p:cNvCxnSpPr>
          <p:nvPr/>
        </p:nvCxnSpPr>
        <p:spPr>
          <a:xfrm flipH="1">
            <a:off x="2119867" y="4833044"/>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4E24BB9-30D5-4899-B534-CF9A1DB91604}"/>
              </a:ext>
            </a:extLst>
          </p:cNvPr>
          <p:cNvCxnSpPr>
            <a:cxnSpLocks/>
          </p:cNvCxnSpPr>
          <p:nvPr/>
        </p:nvCxnSpPr>
        <p:spPr>
          <a:xfrm flipH="1">
            <a:off x="2119867" y="5566507"/>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ECA32253-B0C4-42B9-969E-6AC7E5A0CAEC}"/>
              </a:ext>
            </a:extLst>
          </p:cNvPr>
          <p:cNvPicPr>
            <a:picLocks noChangeAspect="1"/>
          </p:cNvPicPr>
          <p:nvPr/>
        </p:nvPicPr>
        <p:blipFill>
          <a:blip r:embed="rId7"/>
          <a:stretch>
            <a:fillRect/>
          </a:stretch>
        </p:blipFill>
        <p:spPr>
          <a:xfrm>
            <a:off x="1289164" y="1788061"/>
            <a:ext cx="934080" cy="934080"/>
          </a:xfrm>
          <a:prstGeom prst="rect">
            <a:avLst/>
          </a:prstGeom>
        </p:spPr>
      </p:pic>
      <p:grpSp>
        <p:nvGrpSpPr>
          <p:cNvPr id="12" name="Group 11">
            <a:extLst>
              <a:ext uri="{FF2B5EF4-FFF2-40B4-BE49-F238E27FC236}">
                <a16:creationId xmlns:a16="http://schemas.microsoft.com/office/drawing/2014/main" id="{7EC6349E-3FB2-4703-852D-EB21DBE257F2}"/>
              </a:ext>
            </a:extLst>
          </p:cNvPr>
          <p:cNvGrpSpPr/>
          <p:nvPr/>
        </p:nvGrpSpPr>
        <p:grpSpPr>
          <a:xfrm>
            <a:off x="4491139" y="3964023"/>
            <a:ext cx="966922" cy="624661"/>
            <a:chOff x="4668125" y="3289241"/>
            <a:chExt cx="872250" cy="563499"/>
          </a:xfrm>
        </p:grpSpPr>
        <p:pic>
          <p:nvPicPr>
            <p:cNvPr id="136" name="Picture 135">
              <a:extLst>
                <a:ext uri="{FF2B5EF4-FFF2-40B4-BE49-F238E27FC236}">
                  <a16:creationId xmlns:a16="http://schemas.microsoft.com/office/drawing/2014/main" id="{6CDC6FA2-9135-4C20-B9AD-9A84C8505C1F}"/>
                </a:ext>
              </a:extLst>
            </p:cNvPr>
            <p:cNvPicPr>
              <a:picLocks noChangeAspect="1"/>
            </p:cNvPicPr>
            <p:nvPr/>
          </p:nvPicPr>
          <p:blipFill>
            <a:blip r:embed="rId8"/>
            <a:stretch>
              <a:fillRect/>
            </a:stretch>
          </p:blipFill>
          <p:spPr>
            <a:xfrm>
              <a:off x="4668125" y="3289241"/>
              <a:ext cx="563499" cy="563499"/>
            </a:xfrm>
            <a:prstGeom prst="rect">
              <a:avLst/>
            </a:prstGeom>
          </p:spPr>
        </p:pic>
        <p:sp>
          <p:nvSpPr>
            <p:cNvPr id="10" name="Freeform 5">
              <a:extLst>
                <a:ext uri="{FF2B5EF4-FFF2-40B4-BE49-F238E27FC236}">
                  <a16:creationId xmlns:a16="http://schemas.microsoft.com/office/drawing/2014/main" id="{FAC91651-95D6-4882-A0C0-7705B6D5C26C}"/>
                </a:ext>
              </a:extLst>
            </p:cNvPr>
            <p:cNvSpPr>
              <a:spLocks/>
            </p:cNvSpPr>
            <p:nvPr/>
          </p:nvSpPr>
          <p:spPr bwMode="auto">
            <a:xfrm rot="18957309">
              <a:off x="5172075" y="3341688"/>
              <a:ext cx="368300" cy="368300"/>
            </a:xfrm>
            <a:custGeom>
              <a:avLst/>
              <a:gdLst>
                <a:gd name="T0" fmla="*/ 3 w 373"/>
                <a:gd name="T1" fmla="*/ 314 h 374"/>
                <a:gd name="T2" fmla="*/ 3 w 373"/>
                <a:gd name="T3" fmla="*/ 314 h 374"/>
                <a:gd name="T4" fmla="*/ 0 w 373"/>
                <a:gd name="T5" fmla="*/ 331 h 374"/>
                <a:gd name="T6" fmla="*/ 4 w 373"/>
                <a:gd name="T7" fmla="*/ 347 h 374"/>
                <a:gd name="T8" fmla="*/ 13 w 373"/>
                <a:gd name="T9" fmla="*/ 361 h 374"/>
                <a:gd name="T10" fmla="*/ 27 w 373"/>
                <a:gd name="T11" fmla="*/ 370 h 374"/>
                <a:gd name="T12" fmla="*/ 43 w 373"/>
                <a:gd name="T13" fmla="*/ 374 h 374"/>
                <a:gd name="T14" fmla="*/ 60 w 373"/>
                <a:gd name="T15" fmla="*/ 370 h 374"/>
                <a:gd name="T16" fmla="*/ 74 w 373"/>
                <a:gd name="T17" fmla="*/ 361 h 374"/>
                <a:gd name="T18" fmla="*/ 252 w 373"/>
                <a:gd name="T19" fmla="*/ 183 h 374"/>
                <a:gd name="T20" fmla="*/ 266 w 373"/>
                <a:gd name="T21" fmla="*/ 186 h 374"/>
                <a:gd name="T22" fmla="*/ 280 w 373"/>
                <a:gd name="T23" fmla="*/ 187 h 374"/>
                <a:gd name="T24" fmla="*/ 317 w 373"/>
                <a:gd name="T25" fmla="*/ 180 h 374"/>
                <a:gd name="T26" fmla="*/ 346 w 373"/>
                <a:gd name="T27" fmla="*/ 160 h 374"/>
                <a:gd name="T28" fmla="*/ 366 w 373"/>
                <a:gd name="T29" fmla="*/ 130 h 374"/>
                <a:gd name="T30" fmla="*/ 373 w 373"/>
                <a:gd name="T31" fmla="*/ 94 h 374"/>
                <a:gd name="T32" fmla="*/ 368 w 373"/>
                <a:gd name="T33" fmla="*/ 64 h 374"/>
                <a:gd name="T34" fmla="*/ 293 w 373"/>
                <a:gd name="T35" fmla="*/ 139 h 374"/>
                <a:gd name="T36" fmla="*/ 235 w 373"/>
                <a:gd name="T37" fmla="*/ 80 h 374"/>
                <a:gd name="T38" fmla="*/ 310 w 373"/>
                <a:gd name="T39" fmla="*/ 5 h 374"/>
                <a:gd name="T40" fmla="*/ 280 w 373"/>
                <a:gd name="T41" fmla="*/ 0 h 374"/>
                <a:gd name="T42" fmla="*/ 244 w 373"/>
                <a:gd name="T43" fmla="*/ 8 h 374"/>
                <a:gd name="T44" fmla="*/ 214 w 373"/>
                <a:gd name="T45" fmla="*/ 28 h 374"/>
                <a:gd name="T46" fmla="*/ 194 w 373"/>
                <a:gd name="T47" fmla="*/ 57 h 374"/>
                <a:gd name="T48" fmla="*/ 187 w 373"/>
                <a:gd name="T49" fmla="*/ 94 h 374"/>
                <a:gd name="T50" fmla="*/ 188 w 373"/>
                <a:gd name="T51" fmla="*/ 108 h 374"/>
                <a:gd name="T52" fmla="*/ 191 w 373"/>
                <a:gd name="T53" fmla="*/ 122 h 374"/>
                <a:gd name="T54" fmla="*/ 13 w 373"/>
                <a:gd name="T55" fmla="*/ 300 h 374"/>
                <a:gd name="T56" fmla="*/ 3 w 373"/>
                <a:gd name="T57" fmla="*/ 31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3" h="374">
                  <a:moveTo>
                    <a:pt x="3" y="314"/>
                  </a:moveTo>
                  <a:lnTo>
                    <a:pt x="3" y="314"/>
                  </a:lnTo>
                  <a:cubicBezTo>
                    <a:pt x="1" y="319"/>
                    <a:pt x="0" y="325"/>
                    <a:pt x="0" y="331"/>
                  </a:cubicBezTo>
                  <a:cubicBezTo>
                    <a:pt x="0" y="337"/>
                    <a:pt x="1" y="342"/>
                    <a:pt x="4" y="347"/>
                  </a:cubicBezTo>
                  <a:cubicBezTo>
                    <a:pt x="6" y="353"/>
                    <a:pt x="9" y="357"/>
                    <a:pt x="13" y="361"/>
                  </a:cubicBezTo>
                  <a:cubicBezTo>
                    <a:pt x="17" y="365"/>
                    <a:pt x="21" y="368"/>
                    <a:pt x="27" y="370"/>
                  </a:cubicBezTo>
                  <a:cubicBezTo>
                    <a:pt x="32" y="373"/>
                    <a:pt x="37" y="374"/>
                    <a:pt x="43" y="374"/>
                  </a:cubicBezTo>
                  <a:cubicBezTo>
                    <a:pt x="49" y="374"/>
                    <a:pt x="55" y="373"/>
                    <a:pt x="60" y="370"/>
                  </a:cubicBezTo>
                  <a:cubicBezTo>
                    <a:pt x="65" y="368"/>
                    <a:pt x="70" y="365"/>
                    <a:pt x="74" y="361"/>
                  </a:cubicBezTo>
                  <a:lnTo>
                    <a:pt x="252" y="183"/>
                  </a:lnTo>
                  <a:cubicBezTo>
                    <a:pt x="257" y="184"/>
                    <a:pt x="261" y="185"/>
                    <a:pt x="266" y="186"/>
                  </a:cubicBezTo>
                  <a:cubicBezTo>
                    <a:pt x="271" y="187"/>
                    <a:pt x="275" y="187"/>
                    <a:pt x="280" y="187"/>
                  </a:cubicBezTo>
                  <a:cubicBezTo>
                    <a:pt x="293" y="187"/>
                    <a:pt x="305" y="185"/>
                    <a:pt x="317" y="180"/>
                  </a:cubicBezTo>
                  <a:cubicBezTo>
                    <a:pt x="328" y="175"/>
                    <a:pt x="338" y="168"/>
                    <a:pt x="346" y="160"/>
                  </a:cubicBezTo>
                  <a:cubicBezTo>
                    <a:pt x="354" y="151"/>
                    <a:pt x="361" y="142"/>
                    <a:pt x="366" y="130"/>
                  </a:cubicBezTo>
                  <a:cubicBezTo>
                    <a:pt x="371" y="119"/>
                    <a:pt x="373" y="107"/>
                    <a:pt x="373" y="94"/>
                  </a:cubicBezTo>
                  <a:cubicBezTo>
                    <a:pt x="373" y="84"/>
                    <a:pt x="372" y="74"/>
                    <a:pt x="368" y="64"/>
                  </a:cubicBezTo>
                  <a:lnTo>
                    <a:pt x="293" y="139"/>
                  </a:lnTo>
                  <a:lnTo>
                    <a:pt x="235" y="80"/>
                  </a:lnTo>
                  <a:lnTo>
                    <a:pt x="310" y="5"/>
                  </a:lnTo>
                  <a:cubicBezTo>
                    <a:pt x="300" y="2"/>
                    <a:pt x="290" y="0"/>
                    <a:pt x="280" y="0"/>
                  </a:cubicBezTo>
                  <a:cubicBezTo>
                    <a:pt x="267" y="0"/>
                    <a:pt x="255" y="3"/>
                    <a:pt x="244" y="8"/>
                  </a:cubicBezTo>
                  <a:cubicBezTo>
                    <a:pt x="232" y="13"/>
                    <a:pt x="223" y="19"/>
                    <a:pt x="214" y="28"/>
                  </a:cubicBezTo>
                  <a:cubicBezTo>
                    <a:pt x="206" y="36"/>
                    <a:pt x="199" y="46"/>
                    <a:pt x="194" y="57"/>
                  </a:cubicBezTo>
                  <a:cubicBezTo>
                    <a:pt x="189" y="69"/>
                    <a:pt x="187" y="81"/>
                    <a:pt x="187" y="94"/>
                  </a:cubicBezTo>
                  <a:cubicBezTo>
                    <a:pt x="187" y="99"/>
                    <a:pt x="187" y="103"/>
                    <a:pt x="188" y="108"/>
                  </a:cubicBezTo>
                  <a:cubicBezTo>
                    <a:pt x="189" y="113"/>
                    <a:pt x="190" y="117"/>
                    <a:pt x="191" y="122"/>
                  </a:cubicBezTo>
                  <a:lnTo>
                    <a:pt x="13" y="300"/>
                  </a:lnTo>
                  <a:cubicBezTo>
                    <a:pt x="9" y="304"/>
                    <a:pt x="6" y="309"/>
                    <a:pt x="3" y="314"/>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3BD2F81C-0A2C-4F40-9A4F-AAA1F60276F4}"/>
              </a:ext>
            </a:extLst>
          </p:cNvPr>
          <p:cNvGrpSpPr/>
          <p:nvPr/>
        </p:nvGrpSpPr>
        <p:grpSpPr>
          <a:xfrm>
            <a:off x="10203440" y="2960719"/>
            <a:ext cx="608124" cy="538225"/>
            <a:chOff x="-3061803" y="4339487"/>
            <a:chExt cx="2824708" cy="2500031"/>
          </a:xfrm>
        </p:grpSpPr>
        <p:sp>
          <p:nvSpPr>
            <p:cNvPr id="138" name="Freeform: Shape 137">
              <a:extLst>
                <a:ext uri="{FF2B5EF4-FFF2-40B4-BE49-F238E27FC236}">
                  <a16:creationId xmlns:a16="http://schemas.microsoft.com/office/drawing/2014/main" id="{D7776759-3D9E-4246-96F1-B1E48A850525}"/>
                </a:ext>
              </a:extLst>
            </p:cNvPr>
            <p:cNvSpPr/>
            <p:nvPr/>
          </p:nvSpPr>
          <p:spPr>
            <a:xfrm>
              <a:off x="-3061803" y="4666324"/>
              <a:ext cx="1580271" cy="1783886"/>
            </a:xfrm>
            <a:custGeom>
              <a:avLst/>
              <a:gdLst>
                <a:gd name="connsiteX0" fmla="*/ 1022750 w 1580271"/>
                <a:gd name="connsiteY0" fmla="*/ 776055 h 1783886"/>
                <a:gd name="connsiteX1" fmla="*/ 1022750 w 1580271"/>
                <a:gd name="connsiteY1" fmla="*/ 1096184 h 1783886"/>
                <a:gd name="connsiteX2" fmla="*/ 1213398 w 1580271"/>
                <a:gd name="connsiteY2" fmla="*/ 1096184 h 1783886"/>
                <a:gd name="connsiteX3" fmla="*/ 1213398 w 1580271"/>
                <a:gd name="connsiteY3" fmla="*/ 1037695 h 1783886"/>
                <a:gd name="connsiteX4" fmla="*/ 1094857 w 1580271"/>
                <a:gd name="connsiteY4" fmla="*/ 1037695 h 1783886"/>
                <a:gd name="connsiteX5" fmla="*/ 1094857 w 1580271"/>
                <a:gd name="connsiteY5" fmla="*/ 776055 h 1783886"/>
                <a:gd name="connsiteX6" fmla="*/ 801219 w 1580271"/>
                <a:gd name="connsiteY6" fmla="*/ 770697 h 1783886"/>
                <a:gd name="connsiteX7" fmla="*/ 684687 w 1580271"/>
                <a:gd name="connsiteY7" fmla="*/ 817578 h 1783886"/>
                <a:gd name="connsiteX8" fmla="*/ 640708 w 1580271"/>
                <a:gd name="connsiteY8" fmla="*/ 940361 h 1783886"/>
                <a:gd name="connsiteX9" fmla="*/ 684017 w 1580271"/>
                <a:gd name="connsiteY9" fmla="*/ 1057117 h 1783886"/>
                <a:gd name="connsiteX10" fmla="*/ 796084 w 1580271"/>
                <a:gd name="connsiteY10" fmla="*/ 1101765 h 1783886"/>
                <a:gd name="connsiteX11" fmla="*/ 842295 w 1580271"/>
                <a:gd name="connsiteY11" fmla="*/ 1096184 h 1783886"/>
                <a:gd name="connsiteX12" fmla="*/ 884711 w 1580271"/>
                <a:gd name="connsiteY12" fmla="*/ 1139270 h 1783886"/>
                <a:gd name="connsiteX13" fmla="*/ 985617 w 1580271"/>
                <a:gd name="connsiteY13" fmla="*/ 1139270 h 1783886"/>
                <a:gd name="connsiteX14" fmla="*/ 904580 w 1580271"/>
                <a:gd name="connsiteY14" fmla="*/ 1061358 h 1783886"/>
                <a:gd name="connsiteX15" fmla="*/ 907482 w 1580271"/>
                <a:gd name="connsiteY15" fmla="*/ 1058568 h 1783886"/>
                <a:gd name="connsiteX16" fmla="*/ 910384 w 1580271"/>
                <a:gd name="connsiteY16" fmla="*/ 1055554 h 1783886"/>
                <a:gd name="connsiteX17" fmla="*/ 954363 w 1580271"/>
                <a:gd name="connsiteY17" fmla="*/ 933887 h 1783886"/>
                <a:gd name="connsiteX18" fmla="*/ 911947 w 1580271"/>
                <a:gd name="connsiteY18" fmla="*/ 815569 h 1783886"/>
                <a:gd name="connsiteX19" fmla="*/ 801219 w 1580271"/>
                <a:gd name="connsiteY19" fmla="*/ 770697 h 1783886"/>
                <a:gd name="connsiteX20" fmla="*/ 494187 w 1580271"/>
                <a:gd name="connsiteY20" fmla="*/ 770697 h 1783886"/>
                <a:gd name="connsiteX21" fmla="*/ 445966 w 1580271"/>
                <a:gd name="connsiteY21" fmla="*/ 776167 h 1783886"/>
                <a:gd name="connsiteX22" fmla="*/ 405894 w 1580271"/>
                <a:gd name="connsiteY22" fmla="*/ 793245 h 1783886"/>
                <a:gd name="connsiteX23" fmla="*/ 378547 w 1580271"/>
                <a:gd name="connsiteY23" fmla="*/ 822824 h 1783886"/>
                <a:gd name="connsiteX24" fmla="*/ 368501 w 1580271"/>
                <a:gd name="connsiteY24" fmla="*/ 865798 h 1783886"/>
                <a:gd name="connsiteX25" fmla="*/ 386919 w 1580271"/>
                <a:gd name="connsiteY25" fmla="*/ 920269 h 1783886"/>
                <a:gd name="connsiteX26" fmla="*/ 442841 w 1580271"/>
                <a:gd name="connsiteY26" fmla="*/ 958444 h 1783886"/>
                <a:gd name="connsiteX27" fmla="*/ 470300 w 1580271"/>
                <a:gd name="connsiteY27" fmla="*/ 970276 h 1783886"/>
                <a:gd name="connsiteX28" fmla="*/ 492289 w 1580271"/>
                <a:gd name="connsiteY28" fmla="*/ 982331 h 1783886"/>
                <a:gd name="connsiteX29" fmla="*/ 506911 w 1580271"/>
                <a:gd name="connsiteY29" fmla="*/ 995948 h 1783886"/>
                <a:gd name="connsiteX30" fmla="*/ 512269 w 1580271"/>
                <a:gd name="connsiteY30" fmla="*/ 1012692 h 1783886"/>
                <a:gd name="connsiteX31" fmla="*/ 508920 w 1580271"/>
                <a:gd name="connsiteY31" fmla="*/ 1025528 h 1783886"/>
                <a:gd name="connsiteX32" fmla="*/ 498763 w 1580271"/>
                <a:gd name="connsiteY32" fmla="*/ 1035797 h 1783886"/>
                <a:gd name="connsiteX33" fmla="*/ 481797 w 1580271"/>
                <a:gd name="connsiteY33" fmla="*/ 1042606 h 1783886"/>
                <a:gd name="connsiteX34" fmla="*/ 458021 w 1580271"/>
                <a:gd name="connsiteY34" fmla="*/ 1045062 h 1783886"/>
                <a:gd name="connsiteX35" fmla="*/ 412033 w 1580271"/>
                <a:gd name="connsiteY35" fmla="*/ 1036913 h 1783886"/>
                <a:gd name="connsiteX36" fmla="*/ 369841 w 1580271"/>
                <a:gd name="connsiteY36" fmla="*/ 1012468 h 1783886"/>
                <a:gd name="connsiteX37" fmla="*/ 369841 w 1580271"/>
                <a:gd name="connsiteY37" fmla="*/ 1083906 h 1783886"/>
                <a:gd name="connsiteX38" fmla="*/ 411029 w 1580271"/>
                <a:gd name="connsiteY38" fmla="*/ 1097300 h 1783886"/>
                <a:gd name="connsiteX39" fmla="*/ 461147 w 1580271"/>
                <a:gd name="connsiteY39" fmla="*/ 1101765 h 1783886"/>
                <a:gd name="connsiteX40" fmla="*/ 509925 w 1580271"/>
                <a:gd name="connsiteY40" fmla="*/ 1096854 h 1783886"/>
                <a:gd name="connsiteX41" fmla="*/ 550444 w 1580271"/>
                <a:gd name="connsiteY41" fmla="*/ 1080669 h 1783886"/>
                <a:gd name="connsiteX42" fmla="*/ 578014 w 1580271"/>
                <a:gd name="connsiteY42" fmla="*/ 1051201 h 1783886"/>
                <a:gd name="connsiteX43" fmla="*/ 588171 w 1580271"/>
                <a:gd name="connsiteY43" fmla="*/ 1006218 h 1783886"/>
                <a:gd name="connsiteX44" fmla="*/ 582367 w 1580271"/>
                <a:gd name="connsiteY44" fmla="*/ 972173 h 1783886"/>
                <a:gd name="connsiteX45" fmla="*/ 565624 w 1580271"/>
                <a:gd name="connsiteY45" fmla="*/ 946165 h 1783886"/>
                <a:gd name="connsiteX46" fmla="*/ 539393 w 1580271"/>
                <a:gd name="connsiteY46" fmla="*/ 925739 h 1783886"/>
                <a:gd name="connsiteX47" fmla="*/ 504902 w 1580271"/>
                <a:gd name="connsiteY47" fmla="*/ 908661 h 1783886"/>
                <a:gd name="connsiteX48" fmla="*/ 479676 w 1580271"/>
                <a:gd name="connsiteY48" fmla="*/ 897387 h 1783886"/>
                <a:gd name="connsiteX49" fmla="*/ 460700 w 1580271"/>
                <a:gd name="connsiteY49" fmla="*/ 886225 h 1783886"/>
                <a:gd name="connsiteX50" fmla="*/ 448645 w 1580271"/>
                <a:gd name="connsiteY50" fmla="*/ 874170 h 1783886"/>
                <a:gd name="connsiteX51" fmla="*/ 444404 w 1580271"/>
                <a:gd name="connsiteY51" fmla="*/ 859771 h 1783886"/>
                <a:gd name="connsiteX52" fmla="*/ 448199 w 1580271"/>
                <a:gd name="connsiteY52" fmla="*/ 846488 h 1783886"/>
                <a:gd name="connsiteX53" fmla="*/ 458914 w 1580271"/>
                <a:gd name="connsiteY53" fmla="*/ 836330 h 1783886"/>
                <a:gd name="connsiteX54" fmla="*/ 475881 w 1580271"/>
                <a:gd name="connsiteY54" fmla="*/ 829745 h 1783886"/>
                <a:gd name="connsiteX55" fmla="*/ 498205 w 1580271"/>
                <a:gd name="connsiteY55" fmla="*/ 827401 h 1783886"/>
                <a:gd name="connsiteX56" fmla="*/ 517069 w 1580271"/>
                <a:gd name="connsiteY56" fmla="*/ 828740 h 1783886"/>
                <a:gd name="connsiteX57" fmla="*/ 537049 w 1580271"/>
                <a:gd name="connsiteY57" fmla="*/ 832870 h 1783886"/>
                <a:gd name="connsiteX58" fmla="*/ 556583 w 1580271"/>
                <a:gd name="connsiteY58" fmla="*/ 839902 h 1783886"/>
                <a:gd name="connsiteX59" fmla="*/ 574107 w 1580271"/>
                <a:gd name="connsiteY59" fmla="*/ 849725 h 1783886"/>
                <a:gd name="connsiteX60" fmla="*/ 574107 w 1580271"/>
                <a:gd name="connsiteY60" fmla="*/ 782975 h 1783886"/>
                <a:gd name="connsiteX61" fmla="*/ 538500 w 1580271"/>
                <a:gd name="connsiteY61" fmla="*/ 773711 h 1783886"/>
                <a:gd name="connsiteX62" fmla="*/ 494187 w 1580271"/>
                <a:gd name="connsiteY62" fmla="*/ 770697 h 1783886"/>
                <a:gd name="connsiteX63" fmla="*/ 0 w 1580271"/>
                <a:gd name="connsiteY63" fmla="*/ 0 h 1783886"/>
                <a:gd name="connsiteX64" fmla="*/ 790136 w 1580271"/>
                <a:gd name="connsiteY64" fmla="*/ 321508 h 1783886"/>
                <a:gd name="connsiteX65" fmla="*/ 1580271 w 1580271"/>
                <a:gd name="connsiteY65" fmla="*/ 0 h 1783886"/>
                <a:gd name="connsiteX66" fmla="*/ 1580271 w 1580271"/>
                <a:gd name="connsiteY66" fmla="*/ 1060562 h 1783886"/>
                <a:gd name="connsiteX67" fmla="*/ 1528056 w 1580271"/>
                <a:gd name="connsiteY67" fmla="*/ 1117754 h 1783886"/>
                <a:gd name="connsiteX68" fmla="*/ 1442450 w 1580271"/>
                <a:gd name="connsiteY68" fmla="*/ 1285002 h 1783886"/>
                <a:gd name="connsiteX69" fmla="*/ 875852 w 1580271"/>
                <a:gd name="connsiteY69" fmla="*/ 1714835 h 1783886"/>
                <a:gd name="connsiteX70" fmla="*/ 883670 w 1580271"/>
                <a:gd name="connsiteY70" fmla="*/ 1780044 h 1783886"/>
                <a:gd name="connsiteX71" fmla="*/ 790136 w 1580271"/>
                <a:gd name="connsiteY71" fmla="*/ 1783886 h 1783886"/>
                <a:gd name="connsiteX72" fmla="*/ 0 w 1580271"/>
                <a:gd name="connsiteY72" fmla="*/ 1462378 h 17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580271" h="1783886">
                  <a:moveTo>
                    <a:pt x="1022750" y="776055"/>
                  </a:moveTo>
                  <a:lnTo>
                    <a:pt x="1022750" y="1096184"/>
                  </a:lnTo>
                  <a:lnTo>
                    <a:pt x="1213398" y="1096184"/>
                  </a:lnTo>
                  <a:lnTo>
                    <a:pt x="1213398" y="1037695"/>
                  </a:lnTo>
                  <a:lnTo>
                    <a:pt x="1094857" y="1037695"/>
                  </a:lnTo>
                  <a:lnTo>
                    <a:pt x="1094857" y="776055"/>
                  </a:lnTo>
                  <a:close/>
                  <a:moveTo>
                    <a:pt x="801219" y="770697"/>
                  </a:moveTo>
                  <a:cubicBezTo>
                    <a:pt x="752701" y="770697"/>
                    <a:pt x="713857" y="786324"/>
                    <a:pt x="684687" y="817578"/>
                  </a:cubicBezTo>
                  <a:cubicBezTo>
                    <a:pt x="655367" y="848981"/>
                    <a:pt x="640708" y="889908"/>
                    <a:pt x="640708" y="940361"/>
                  </a:cubicBezTo>
                  <a:cubicBezTo>
                    <a:pt x="640708" y="988135"/>
                    <a:pt x="655144" y="1027054"/>
                    <a:pt x="684017" y="1057117"/>
                  </a:cubicBezTo>
                  <a:cubicBezTo>
                    <a:pt x="712889" y="1086882"/>
                    <a:pt x="750245" y="1101765"/>
                    <a:pt x="796084" y="1101765"/>
                  </a:cubicBezTo>
                  <a:cubicBezTo>
                    <a:pt x="812902" y="1101765"/>
                    <a:pt x="828306" y="1099905"/>
                    <a:pt x="842295" y="1096184"/>
                  </a:cubicBezTo>
                  <a:lnTo>
                    <a:pt x="884711" y="1139270"/>
                  </a:lnTo>
                  <a:lnTo>
                    <a:pt x="985617" y="1139270"/>
                  </a:lnTo>
                  <a:lnTo>
                    <a:pt x="904580" y="1061358"/>
                  </a:lnTo>
                  <a:cubicBezTo>
                    <a:pt x="905622" y="1060465"/>
                    <a:pt x="906589" y="1059535"/>
                    <a:pt x="907482" y="1058568"/>
                  </a:cubicBezTo>
                  <a:cubicBezTo>
                    <a:pt x="908375" y="1057601"/>
                    <a:pt x="909343" y="1056596"/>
                    <a:pt x="910384" y="1055554"/>
                  </a:cubicBezTo>
                  <a:cubicBezTo>
                    <a:pt x="939703" y="1024598"/>
                    <a:pt x="954363" y="984042"/>
                    <a:pt x="954363" y="933887"/>
                  </a:cubicBezTo>
                  <a:cubicBezTo>
                    <a:pt x="954363" y="884774"/>
                    <a:pt x="940224" y="845334"/>
                    <a:pt x="911947" y="815569"/>
                  </a:cubicBezTo>
                  <a:cubicBezTo>
                    <a:pt x="883819" y="785654"/>
                    <a:pt x="846909" y="770697"/>
                    <a:pt x="801219" y="770697"/>
                  </a:cubicBezTo>
                  <a:close/>
                  <a:moveTo>
                    <a:pt x="494187" y="770697"/>
                  </a:moveTo>
                  <a:cubicBezTo>
                    <a:pt x="477220" y="770697"/>
                    <a:pt x="461147" y="772520"/>
                    <a:pt x="445966" y="776167"/>
                  </a:cubicBezTo>
                  <a:cubicBezTo>
                    <a:pt x="430786" y="779813"/>
                    <a:pt x="417428" y="785506"/>
                    <a:pt x="405894" y="793245"/>
                  </a:cubicBezTo>
                  <a:cubicBezTo>
                    <a:pt x="394360" y="800984"/>
                    <a:pt x="385244" y="810844"/>
                    <a:pt x="378547" y="822824"/>
                  </a:cubicBezTo>
                  <a:cubicBezTo>
                    <a:pt x="371850" y="834805"/>
                    <a:pt x="368501" y="849130"/>
                    <a:pt x="368501" y="865798"/>
                  </a:cubicBezTo>
                  <a:cubicBezTo>
                    <a:pt x="368501" y="887081"/>
                    <a:pt x="374640" y="905238"/>
                    <a:pt x="386919" y="920269"/>
                  </a:cubicBezTo>
                  <a:cubicBezTo>
                    <a:pt x="399197" y="935301"/>
                    <a:pt x="417838" y="948026"/>
                    <a:pt x="442841" y="958444"/>
                  </a:cubicBezTo>
                  <a:cubicBezTo>
                    <a:pt x="452663" y="962462"/>
                    <a:pt x="461816" y="966406"/>
                    <a:pt x="470300" y="970276"/>
                  </a:cubicBezTo>
                  <a:cubicBezTo>
                    <a:pt x="478783" y="974145"/>
                    <a:pt x="486113" y="978164"/>
                    <a:pt x="492289" y="982331"/>
                  </a:cubicBezTo>
                  <a:cubicBezTo>
                    <a:pt x="498465" y="986498"/>
                    <a:pt x="503339" y="991037"/>
                    <a:pt x="506911" y="995948"/>
                  </a:cubicBezTo>
                  <a:cubicBezTo>
                    <a:pt x="510483" y="1000860"/>
                    <a:pt x="512269" y="1006441"/>
                    <a:pt x="512269" y="1012692"/>
                  </a:cubicBezTo>
                  <a:cubicBezTo>
                    <a:pt x="512269" y="1017305"/>
                    <a:pt x="511153" y="1021584"/>
                    <a:pt x="508920" y="1025528"/>
                  </a:cubicBezTo>
                  <a:cubicBezTo>
                    <a:pt x="506688" y="1029472"/>
                    <a:pt x="503302" y="1032895"/>
                    <a:pt x="498763" y="1035797"/>
                  </a:cubicBezTo>
                  <a:cubicBezTo>
                    <a:pt x="494224" y="1038699"/>
                    <a:pt x="488568" y="1040969"/>
                    <a:pt x="481797" y="1042606"/>
                  </a:cubicBezTo>
                  <a:cubicBezTo>
                    <a:pt x="475025" y="1044243"/>
                    <a:pt x="467100" y="1045062"/>
                    <a:pt x="458021" y="1045062"/>
                  </a:cubicBezTo>
                  <a:cubicBezTo>
                    <a:pt x="442543" y="1045062"/>
                    <a:pt x="427214" y="1042346"/>
                    <a:pt x="412033" y="1036913"/>
                  </a:cubicBezTo>
                  <a:cubicBezTo>
                    <a:pt x="396853" y="1031481"/>
                    <a:pt x="382789" y="1023333"/>
                    <a:pt x="369841" y="1012468"/>
                  </a:cubicBezTo>
                  <a:lnTo>
                    <a:pt x="369841" y="1083906"/>
                  </a:lnTo>
                  <a:cubicBezTo>
                    <a:pt x="381449" y="1089859"/>
                    <a:pt x="395179" y="1094324"/>
                    <a:pt x="411029" y="1097300"/>
                  </a:cubicBezTo>
                  <a:cubicBezTo>
                    <a:pt x="426879" y="1100277"/>
                    <a:pt x="443585" y="1101765"/>
                    <a:pt x="461147" y="1101765"/>
                  </a:cubicBezTo>
                  <a:cubicBezTo>
                    <a:pt x="478262" y="1101765"/>
                    <a:pt x="494521" y="1100128"/>
                    <a:pt x="509925" y="1096854"/>
                  </a:cubicBezTo>
                  <a:cubicBezTo>
                    <a:pt x="525329" y="1093580"/>
                    <a:pt x="538835" y="1088185"/>
                    <a:pt x="550444" y="1080669"/>
                  </a:cubicBezTo>
                  <a:cubicBezTo>
                    <a:pt x="562052" y="1073153"/>
                    <a:pt x="571242" y="1063330"/>
                    <a:pt x="578014" y="1051201"/>
                  </a:cubicBezTo>
                  <a:cubicBezTo>
                    <a:pt x="584786" y="1039071"/>
                    <a:pt x="588171" y="1024077"/>
                    <a:pt x="588171" y="1006218"/>
                  </a:cubicBezTo>
                  <a:cubicBezTo>
                    <a:pt x="588171" y="993270"/>
                    <a:pt x="586237" y="981921"/>
                    <a:pt x="582367" y="972173"/>
                  </a:cubicBezTo>
                  <a:cubicBezTo>
                    <a:pt x="578498" y="962425"/>
                    <a:pt x="572917" y="953756"/>
                    <a:pt x="565624" y="946165"/>
                  </a:cubicBezTo>
                  <a:cubicBezTo>
                    <a:pt x="558331" y="938575"/>
                    <a:pt x="549588" y="931766"/>
                    <a:pt x="539393" y="925739"/>
                  </a:cubicBezTo>
                  <a:cubicBezTo>
                    <a:pt x="529198" y="919711"/>
                    <a:pt x="517701" y="914019"/>
                    <a:pt x="504902" y="908661"/>
                  </a:cubicBezTo>
                  <a:cubicBezTo>
                    <a:pt x="495526" y="904791"/>
                    <a:pt x="487117" y="901033"/>
                    <a:pt x="479676" y="897387"/>
                  </a:cubicBezTo>
                  <a:cubicBezTo>
                    <a:pt x="472234" y="893741"/>
                    <a:pt x="465909" y="890020"/>
                    <a:pt x="460700" y="886225"/>
                  </a:cubicBezTo>
                  <a:cubicBezTo>
                    <a:pt x="455491" y="882430"/>
                    <a:pt x="451473" y="878411"/>
                    <a:pt x="448645" y="874170"/>
                  </a:cubicBezTo>
                  <a:cubicBezTo>
                    <a:pt x="445817" y="869928"/>
                    <a:pt x="444404" y="865129"/>
                    <a:pt x="444404" y="859771"/>
                  </a:cubicBezTo>
                  <a:cubicBezTo>
                    <a:pt x="444404" y="854859"/>
                    <a:pt x="445669" y="850432"/>
                    <a:pt x="448199" y="846488"/>
                  </a:cubicBezTo>
                  <a:cubicBezTo>
                    <a:pt x="450729" y="842544"/>
                    <a:pt x="454301" y="839158"/>
                    <a:pt x="458914" y="836330"/>
                  </a:cubicBezTo>
                  <a:cubicBezTo>
                    <a:pt x="463528" y="833503"/>
                    <a:pt x="469183" y="831307"/>
                    <a:pt x="475881" y="829745"/>
                  </a:cubicBezTo>
                  <a:cubicBezTo>
                    <a:pt x="482578" y="828182"/>
                    <a:pt x="490019" y="827401"/>
                    <a:pt x="498205" y="827401"/>
                  </a:cubicBezTo>
                  <a:cubicBezTo>
                    <a:pt x="504158" y="827401"/>
                    <a:pt x="510446" y="827847"/>
                    <a:pt x="517069" y="828740"/>
                  </a:cubicBezTo>
                  <a:cubicBezTo>
                    <a:pt x="523692" y="829633"/>
                    <a:pt x="530352" y="831010"/>
                    <a:pt x="537049" y="832870"/>
                  </a:cubicBezTo>
                  <a:cubicBezTo>
                    <a:pt x="543746" y="834730"/>
                    <a:pt x="550258" y="837074"/>
                    <a:pt x="556583" y="839902"/>
                  </a:cubicBezTo>
                  <a:cubicBezTo>
                    <a:pt x="562908" y="842730"/>
                    <a:pt x="568749" y="846004"/>
                    <a:pt x="574107" y="849725"/>
                  </a:cubicBezTo>
                  <a:lnTo>
                    <a:pt x="574107" y="782975"/>
                  </a:lnTo>
                  <a:cubicBezTo>
                    <a:pt x="563243" y="778808"/>
                    <a:pt x="551374" y="775720"/>
                    <a:pt x="538500" y="773711"/>
                  </a:cubicBezTo>
                  <a:cubicBezTo>
                    <a:pt x="525626" y="771702"/>
                    <a:pt x="510855" y="770697"/>
                    <a:pt x="494187" y="770697"/>
                  </a:cubicBezTo>
                  <a:close/>
                  <a:moveTo>
                    <a:pt x="0" y="0"/>
                  </a:moveTo>
                  <a:cubicBezTo>
                    <a:pt x="0" y="177318"/>
                    <a:pt x="353661" y="321508"/>
                    <a:pt x="790136" y="321508"/>
                  </a:cubicBezTo>
                  <a:cubicBezTo>
                    <a:pt x="1226610" y="321508"/>
                    <a:pt x="1579298" y="177318"/>
                    <a:pt x="1580271" y="0"/>
                  </a:cubicBezTo>
                  <a:lnTo>
                    <a:pt x="1580271" y="1060562"/>
                  </a:lnTo>
                  <a:lnTo>
                    <a:pt x="1528056" y="1117754"/>
                  </a:lnTo>
                  <a:cubicBezTo>
                    <a:pt x="1487769" y="1170150"/>
                    <a:pt x="1458199" y="1227242"/>
                    <a:pt x="1442450" y="1285002"/>
                  </a:cubicBezTo>
                  <a:cubicBezTo>
                    <a:pt x="1071636" y="1167124"/>
                    <a:pt x="870689" y="1500894"/>
                    <a:pt x="875852" y="1714835"/>
                  </a:cubicBezTo>
                  <a:lnTo>
                    <a:pt x="883670" y="1780044"/>
                  </a:lnTo>
                  <a:lnTo>
                    <a:pt x="790136" y="1783886"/>
                  </a:lnTo>
                  <a:cubicBezTo>
                    <a:pt x="353661" y="1783886"/>
                    <a:pt x="0" y="1639695"/>
                    <a:pt x="0" y="1462378"/>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F95F5970-B4FB-4615-88A3-001C1979D030}"/>
                </a:ext>
              </a:extLst>
            </p:cNvPr>
            <p:cNvSpPr/>
            <p:nvPr/>
          </p:nvSpPr>
          <p:spPr>
            <a:xfrm>
              <a:off x="-2345193" y="5499083"/>
              <a:ext cx="161851" cy="206723"/>
            </a:xfrm>
            <a:custGeom>
              <a:avLst/>
              <a:gdLst/>
              <a:ahLst/>
              <a:cxnLst/>
              <a:rect l="l" t="t" r="r" b="b"/>
              <a:pathLst>
                <a:path w="161851" h="206723">
                  <a:moveTo>
                    <a:pt x="82600" y="0"/>
                  </a:moveTo>
                  <a:cubicBezTo>
                    <a:pt x="107305" y="0"/>
                    <a:pt x="126653" y="9228"/>
                    <a:pt x="140643" y="27682"/>
                  </a:cubicBezTo>
                  <a:cubicBezTo>
                    <a:pt x="154781" y="46286"/>
                    <a:pt x="161851" y="72108"/>
                    <a:pt x="161851" y="105148"/>
                  </a:cubicBezTo>
                  <a:cubicBezTo>
                    <a:pt x="161851" y="136848"/>
                    <a:pt x="154558" y="161777"/>
                    <a:pt x="139973" y="179934"/>
                  </a:cubicBezTo>
                  <a:cubicBezTo>
                    <a:pt x="125388" y="197793"/>
                    <a:pt x="105668" y="206723"/>
                    <a:pt x="80814" y="206723"/>
                  </a:cubicBezTo>
                  <a:cubicBezTo>
                    <a:pt x="56704" y="206723"/>
                    <a:pt x="37207" y="197495"/>
                    <a:pt x="22324" y="179041"/>
                  </a:cubicBezTo>
                  <a:cubicBezTo>
                    <a:pt x="7442" y="160586"/>
                    <a:pt x="0" y="135508"/>
                    <a:pt x="0" y="103808"/>
                  </a:cubicBezTo>
                  <a:cubicBezTo>
                    <a:pt x="0" y="72554"/>
                    <a:pt x="7442" y="47477"/>
                    <a:pt x="22324" y="28575"/>
                  </a:cubicBezTo>
                  <a:cubicBezTo>
                    <a:pt x="37356" y="9525"/>
                    <a:pt x="57448" y="0"/>
                    <a:pt x="82600" y="0"/>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40" name="Oval 139">
              <a:extLst>
                <a:ext uri="{FF2B5EF4-FFF2-40B4-BE49-F238E27FC236}">
                  <a16:creationId xmlns:a16="http://schemas.microsoft.com/office/drawing/2014/main" id="{2BF922F6-F986-4EED-B2A5-9539179022A4}"/>
                </a:ext>
              </a:extLst>
            </p:cNvPr>
            <p:cNvSpPr/>
            <p:nvPr/>
          </p:nvSpPr>
          <p:spPr bwMode="auto">
            <a:xfrm>
              <a:off x="-3040383" y="4339487"/>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sp>
          <p:nvSpPr>
            <p:cNvPr id="141" name="Freeform 146">
              <a:extLst>
                <a:ext uri="{FF2B5EF4-FFF2-40B4-BE49-F238E27FC236}">
                  <a16:creationId xmlns:a16="http://schemas.microsoft.com/office/drawing/2014/main" id="{0C87D340-9311-4606-B655-6AF138D70566}"/>
                </a:ext>
              </a:extLst>
            </p:cNvPr>
            <p:cNvSpPr>
              <a:spLocks noChangeAspect="1"/>
            </p:cNvSpPr>
            <p:nvPr/>
          </p:nvSpPr>
          <p:spPr bwMode="auto">
            <a:xfrm>
              <a:off x="-2100440" y="5659447"/>
              <a:ext cx="1863345" cy="11800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3"/>
            </a:solidFill>
            <a:ln w="762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02E2D862-3652-4A6F-8CCA-4A7CDD7E79D6}"/>
              </a:ext>
            </a:extLst>
          </p:cNvPr>
          <p:cNvGrpSpPr/>
          <p:nvPr/>
        </p:nvGrpSpPr>
        <p:grpSpPr>
          <a:xfrm>
            <a:off x="10205258" y="4423704"/>
            <a:ext cx="330137" cy="439094"/>
            <a:chOff x="-816610" y="3511836"/>
            <a:chExt cx="1588065" cy="2112184"/>
          </a:xfrm>
        </p:grpSpPr>
        <p:grpSp>
          <p:nvGrpSpPr>
            <p:cNvPr id="142" name="Group 141">
              <a:extLst>
                <a:ext uri="{FF2B5EF4-FFF2-40B4-BE49-F238E27FC236}">
                  <a16:creationId xmlns:a16="http://schemas.microsoft.com/office/drawing/2014/main" id="{DB63F77A-4127-4336-B046-213589794427}"/>
                </a:ext>
              </a:extLst>
            </p:cNvPr>
            <p:cNvGrpSpPr/>
            <p:nvPr/>
          </p:nvGrpSpPr>
          <p:grpSpPr>
            <a:xfrm>
              <a:off x="-816610" y="3511836"/>
              <a:ext cx="1588065" cy="2112184"/>
              <a:chOff x="-3221510" y="1066363"/>
              <a:chExt cx="1588065" cy="2112184"/>
            </a:xfrm>
          </p:grpSpPr>
          <p:sp>
            <p:nvSpPr>
              <p:cNvPr id="143" name="Freeform: Shape 142">
                <a:extLst>
                  <a:ext uri="{FF2B5EF4-FFF2-40B4-BE49-F238E27FC236}">
                    <a16:creationId xmlns:a16="http://schemas.microsoft.com/office/drawing/2014/main" id="{C81A0517-A460-42BF-8CA7-2601A0445205}"/>
                  </a:ext>
                </a:extLst>
              </p:cNvPr>
              <p:cNvSpPr/>
              <p:nvPr/>
            </p:nvSpPr>
            <p:spPr>
              <a:xfrm>
                <a:off x="-3221510" y="1385893"/>
                <a:ext cx="1588065" cy="1792654"/>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82E4DE38-F630-4856-B9B4-01B9728817E2}"/>
                  </a:ext>
                </a:extLst>
              </p:cNvPr>
              <p:cNvSpPr/>
              <p:nvPr/>
            </p:nvSpPr>
            <p:spPr bwMode="auto">
              <a:xfrm>
                <a:off x="-3192783" y="1066363"/>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grpSp>
          <p:nvGrpSpPr>
            <p:cNvPr id="152" name="Group 151">
              <a:extLst>
                <a:ext uri="{FF2B5EF4-FFF2-40B4-BE49-F238E27FC236}">
                  <a16:creationId xmlns:a16="http://schemas.microsoft.com/office/drawing/2014/main" id="{749AA8AE-6EBF-4F95-9A38-3FC659419E0C}"/>
                </a:ext>
              </a:extLst>
            </p:cNvPr>
            <p:cNvGrpSpPr/>
            <p:nvPr/>
          </p:nvGrpSpPr>
          <p:grpSpPr>
            <a:xfrm>
              <a:off x="-645170" y="4304628"/>
              <a:ext cx="1203618" cy="1246916"/>
              <a:chOff x="10970759" y="2371811"/>
              <a:chExt cx="661987" cy="685800"/>
            </a:xfrm>
            <a:solidFill>
              <a:schemeClr val="bg1">
                <a:lumMod val="85000"/>
              </a:schemeClr>
            </a:solidFill>
          </p:grpSpPr>
          <p:sp>
            <p:nvSpPr>
              <p:cNvPr id="153" name="Freeform 235">
                <a:extLst>
                  <a:ext uri="{FF2B5EF4-FFF2-40B4-BE49-F238E27FC236}">
                    <a16:creationId xmlns:a16="http://schemas.microsoft.com/office/drawing/2014/main" id="{2212DC5F-4B1F-4573-A8F2-755847574FD3}"/>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1"/>
              </a:solidFill>
              <a:ln w="3175">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236">
                <a:extLst>
                  <a:ext uri="{FF2B5EF4-FFF2-40B4-BE49-F238E27FC236}">
                    <a16:creationId xmlns:a16="http://schemas.microsoft.com/office/drawing/2014/main" id="{15D93759-35F6-42DC-ADBF-D3444942B89F}"/>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1"/>
              </a:solidFill>
              <a:ln w="3175">
                <a:solidFill>
                  <a:schemeClr val="bg1"/>
                </a:solidFill>
              </a:ln>
            </p:spPr>
            <p:txBody>
              <a:bodyPr vert="horz" wrap="square" lIns="89642" tIns="44821" rIns="89642" bIns="44821"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49" name="Group 148">
            <a:extLst>
              <a:ext uri="{FF2B5EF4-FFF2-40B4-BE49-F238E27FC236}">
                <a16:creationId xmlns:a16="http://schemas.microsoft.com/office/drawing/2014/main" id="{BE43C01A-AD60-461D-95EE-FBD4724604CD}"/>
              </a:ext>
            </a:extLst>
          </p:cNvPr>
          <p:cNvGrpSpPr/>
          <p:nvPr/>
        </p:nvGrpSpPr>
        <p:grpSpPr>
          <a:xfrm>
            <a:off x="10200936" y="3745527"/>
            <a:ext cx="342422" cy="455434"/>
            <a:chOff x="9026015" y="1725279"/>
            <a:chExt cx="300417" cy="399566"/>
          </a:xfrm>
        </p:grpSpPr>
        <p:grpSp>
          <p:nvGrpSpPr>
            <p:cNvPr id="156" name="Group 155">
              <a:extLst>
                <a:ext uri="{FF2B5EF4-FFF2-40B4-BE49-F238E27FC236}">
                  <a16:creationId xmlns:a16="http://schemas.microsoft.com/office/drawing/2014/main" id="{283CC7BF-9BE1-4E09-9160-F58FF289229A}"/>
                </a:ext>
              </a:extLst>
            </p:cNvPr>
            <p:cNvGrpSpPr/>
            <p:nvPr/>
          </p:nvGrpSpPr>
          <p:grpSpPr>
            <a:xfrm>
              <a:off x="9026015" y="1725279"/>
              <a:ext cx="300417" cy="399566"/>
              <a:chOff x="-3221510" y="1066363"/>
              <a:chExt cx="1588065" cy="2112184"/>
            </a:xfrm>
          </p:grpSpPr>
          <p:sp>
            <p:nvSpPr>
              <p:cNvPr id="158" name="Freeform: Shape 157">
                <a:extLst>
                  <a:ext uri="{FF2B5EF4-FFF2-40B4-BE49-F238E27FC236}">
                    <a16:creationId xmlns:a16="http://schemas.microsoft.com/office/drawing/2014/main" id="{A659DDDF-A9F4-479B-9FA7-F2E60A5CDCF5}"/>
                  </a:ext>
                </a:extLst>
              </p:cNvPr>
              <p:cNvSpPr/>
              <p:nvPr/>
            </p:nvSpPr>
            <p:spPr>
              <a:xfrm>
                <a:off x="-3221510" y="1385893"/>
                <a:ext cx="1588065" cy="1792654"/>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1A1A1A"/>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343CD7CF-D4C0-47D0-89C6-810740171CB5}"/>
                  </a:ext>
                </a:extLst>
              </p:cNvPr>
              <p:cNvSpPr/>
              <p:nvPr/>
            </p:nvSpPr>
            <p:spPr bwMode="auto">
              <a:xfrm>
                <a:off x="-3192783" y="1066363"/>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157" name="TextBox 156">
              <a:extLst>
                <a:ext uri="{FF2B5EF4-FFF2-40B4-BE49-F238E27FC236}">
                  <a16:creationId xmlns:a16="http://schemas.microsoft.com/office/drawing/2014/main" id="{56350A6B-7942-488D-9775-CD45109CDDB6}"/>
                </a:ext>
              </a:extLst>
            </p:cNvPr>
            <p:cNvSpPr txBox="1"/>
            <p:nvPr/>
          </p:nvSpPr>
          <p:spPr>
            <a:xfrm>
              <a:off x="9089661" y="1886035"/>
              <a:ext cx="188764" cy="15216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mn-cs"/>
                </a:rPr>
                <a:t>My</a:t>
              </a:r>
            </a:p>
          </p:txBody>
        </p:sp>
      </p:grpSp>
      <p:grpSp>
        <p:nvGrpSpPr>
          <p:cNvPr id="160" name="Group 159">
            <a:extLst>
              <a:ext uri="{FF2B5EF4-FFF2-40B4-BE49-F238E27FC236}">
                <a16:creationId xmlns:a16="http://schemas.microsoft.com/office/drawing/2014/main" id="{D54C0FE4-A41E-4428-B8ED-E3EFD3416921}"/>
              </a:ext>
            </a:extLst>
          </p:cNvPr>
          <p:cNvGrpSpPr/>
          <p:nvPr/>
        </p:nvGrpSpPr>
        <p:grpSpPr>
          <a:xfrm>
            <a:off x="1549306" y="3012287"/>
            <a:ext cx="413796" cy="552695"/>
            <a:chOff x="-1705532" y="-327265"/>
            <a:chExt cx="1580271" cy="2110722"/>
          </a:xfrm>
        </p:grpSpPr>
        <p:sp>
          <p:nvSpPr>
            <p:cNvPr id="161" name="Freeform: Shape 160">
              <a:extLst>
                <a:ext uri="{FF2B5EF4-FFF2-40B4-BE49-F238E27FC236}">
                  <a16:creationId xmlns:a16="http://schemas.microsoft.com/office/drawing/2014/main" id="{15E87AF4-580F-4E0C-BA64-B896DEDDA485}"/>
                </a:ext>
              </a:extLst>
            </p:cNvPr>
            <p:cNvSpPr/>
            <p:nvPr/>
          </p:nvSpPr>
          <p:spPr>
            <a:xfrm>
              <a:off x="-1705532" y="-429"/>
              <a:ext cx="1580271" cy="1783886"/>
            </a:xfrm>
            <a:custGeom>
              <a:avLst/>
              <a:gdLst>
                <a:gd name="connsiteX0" fmla="*/ 799210 w 1580271"/>
                <a:gd name="connsiteY0" fmla="*/ 832759 h 1783886"/>
                <a:gd name="connsiteX1" fmla="*/ 857253 w 1580271"/>
                <a:gd name="connsiteY1" fmla="*/ 860441 h 1783886"/>
                <a:gd name="connsiteX2" fmla="*/ 878461 w 1580271"/>
                <a:gd name="connsiteY2" fmla="*/ 937907 h 1783886"/>
                <a:gd name="connsiteX3" fmla="*/ 856583 w 1580271"/>
                <a:gd name="connsiteY3" fmla="*/ 1012693 h 1783886"/>
                <a:gd name="connsiteX4" fmla="*/ 797424 w 1580271"/>
                <a:gd name="connsiteY4" fmla="*/ 1039482 h 1783886"/>
                <a:gd name="connsiteX5" fmla="*/ 738934 w 1580271"/>
                <a:gd name="connsiteY5" fmla="*/ 1011800 h 1783886"/>
                <a:gd name="connsiteX6" fmla="*/ 716610 w 1580271"/>
                <a:gd name="connsiteY6" fmla="*/ 936567 h 1783886"/>
                <a:gd name="connsiteX7" fmla="*/ 738934 w 1580271"/>
                <a:gd name="connsiteY7" fmla="*/ 861334 h 1783886"/>
                <a:gd name="connsiteX8" fmla="*/ 799210 w 1580271"/>
                <a:gd name="connsiteY8" fmla="*/ 832759 h 1783886"/>
                <a:gd name="connsiteX9" fmla="*/ 1022750 w 1580271"/>
                <a:gd name="connsiteY9" fmla="*/ 776055 h 1783886"/>
                <a:gd name="connsiteX10" fmla="*/ 1022750 w 1580271"/>
                <a:gd name="connsiteY10" fmla="*/ 1096184 h 1783886"/>
                <a:gd name="connsiteX11" fmla="*/ 1213398 w 1580271"/>
                <a:gd name="connsiteY11" fmla="*/ 1096184 h 1783886"/>
                <a:gd name="connsiteX12" fmla="*/ 1213398 w 1580271"/>
                <a:gd name="connsiteY12" fmla="*/ 1037695 h 1783886"/>
                <a:gd name="connsiteX13" fmla="*/ 1094857 w 1580271"/>
                <a:gd name="connsiteY13" fmla="*/ 1037695 h 1783886"/>
                <a:gd name="connsiteX14" fmla="*/ 1094857 w 1580271"/>
                <a:gd name="connsiteY14" fmla="*/ 776055 h 1783886"/>
                <a:gd name="connsiteX15" fmla="*/ 801219 w 1580271"/>
                <a:gd name="connsiteY15" fmla="*/ 770697 h 1783886"/>
                <a:gd name="connsiteX16" fmla="*/ 684687 w 1580271"/>
                <a:gd name="connsiteY16" fmla="*/ 817578 h 1783886"/>
                <a:gd name="connsiteX17" fmla="*/ 640708 w 1580271"/>
                <a:gd name="connsiteY17" fmla="*/ 940361 h 1783886"/>
                <a:gd name="connsiteX18" fmla="*/ 684017 w 1580271"/>
                <a:gd name="connsiteY18" fmla="*/ 1057117 h 1783886"/>
                <a:gd name="connsiteX19" fmla="*/ 796084 w 1580271"/>
                <a:gd name="connsiteY19" fmla="*/ 1101765 h 1783886"/>
                <a:gd name="connsiteX20" fmla="*/ 842295 w 1580271"/>
                <a:gd name="connsiteY20" fmla="*/ 1096184 h 1783886"/>
                <a:gd name="connsiteX21" fmla="*/ 884711 w 1580271"/>
                <a:gd name="connsiteY21" fmla="*/ 1139270 h 1783886"/>
                <a:gd name="connsiteX22" fmla="*/ 985617 w 1580271"/>
                <a:gd name="connsiteY22" fmla="*/ 1139270 h 1783886"/>
                <a:gd name="connsiteX23" fmla="*/ 904580 w 1580271"/>
                <a:gd name="connsiteY23" fmla="*/ 1061358 h 1783886"/>
                <a:gd name="connsiteX24" fmla="*/ 907482 w 1580271"/>
                <a:gd name="connsiteY24" fmla="*/ 1058568 h 1783886"/>
                <a:gd name="connsiteX25" fmla="*/ 910384 w 1580271"/>
                <a:gd name="connsiteY25" fmla="*/ 1055554 h 1783886"/>
                <a:gd name="connsiteX26" fmla="*/ 954363 w 1580271"/>
                <a:gd name="connsiteY26" fmla="*/ 933887 h 1783886"/>
                <a:gd name="connsiteX27" fmla="*/ 911947 w 1580271"/>
                <a:gd name="connsiteY27" fmla="*/ 815569 h 1783886"/>
                <a:gd name="connsiteX28" fmla="*/ 801219 w 1580271"/>
                <a:gd name="connsiteY28" fmla="*/ 770697 h 1783886"/>
                <a:gd name="connsiteX29" fmla="*/ 494187 w 1580271"/>
                <a:gd name="connsiteY29" fmla="*/ 770697 h 1783886"/>
                <a:gd name="connsiteX30" fmla="*/ 445966 w 1580271"/>
                <a:gd name="connsiteY30" fmla="*/ 776167 h 1783886"/>
                <a:gd name="connsiteX31" fmla="*/ 405894 w 1580271"/>
                <a:gd name="connsiteY31" fmla="*/ 793245 h 1783886"/>
                <a:gd name="connsiteX32" fmla="*/ 378547 w 1580271"/>
                <a:gd name="connsiteY32" fmla="*/ 822824 h 1783886"/>
                <a:gd name="connsiteX33" fmla="*/ 368501 w 1580271"/>
                <a:gd name="connsiteY33" fmla="*/ 865798 h 1783886"/>
                <a:gd name="connsiteX34" fmla="*/ 386919 w 1580271"/>
                <a:gd name="connsiteY34" fmla="*/ 920269 h 1783886"/>
                <a:gd name="connsiteX35" fmla="*/ 442841 w 1580271"/>
                <a:gd name="connsiteY35" fmla="*/ 958444 h 1783886"/>
                <a:gd name="connsiteX36" fmla="*/ 470300 w 1580271"/>
                <a:gd name="connsiteY36" fmla="*/ 970276 h 1783886"/>
                <a:gd name="connsiteX37" fmla="*/ 492289 w 1580271"/>
                <a:gd name="connsiteY37" fmla="*/ 982331 h 1783886"/>
                <a:gd name="connsiteX38" fmla="*/ 506911 w 1580271"/>
                <a:gd name="connsiteY38" fmla="*/ 995948 h 1783886"/>
                <a:gd name="connsiteX39" fmla="*/ 512269 w 1580271"/>
                <a:gd name="connsiteY39" fmla="*/ 1012692 h 1783886"/>
                <a:gd name="connsiteX40" fmla="*/ 508920 w 1580271"/>
                <a:gd name="connsiteY40" fmla="*/ 1025528 h 1783886"/>
                <a:gd name="connsiteX41" fmla="*/ 498763 w 1580271"/>
                <a:gd name="connsiteY41" fmla="*/ 1035797 h 1783886"/>
                <a:gd name="connsiteX42" fmla="*/ 481797 w 1580271"/>
                <a:gd name="connsiteY42" fmla="*/ 1042606 h 1783886"/>
                <a:gd name="connsiteX43" fmla="*/ 458021 w 1580271"/>
                <a:gd name="connsiteY43" fmla="*/ 1045062 h 1783886"/>
                <a:gd name="connsiteX44" fmla="*/ 412033 w 1580271"/>
                <a:gd name="connsiteY44" fmla="*/ 1036913 h 1783886"/>
                <a:gd name="connsiteX45" fmla="*/ 369841 w 1580271"/>
                <a:gd name="connsiteY45" fmla="*/ 1012468 h 1783886"/>
                <a:gd name="connsiteX46" fmla="*/ 369841 w 1580271"/>
                <a:gd name="connsiteY46" fmla="*/ 1083906 h 1783886"/>
                <a:gd name="connsiteX47" fmla="*/ 411029 w 1580271"/>
                <a:gd name="connsiteY47" fmla="*/ 1097300 h 1783886"/>
                <a:gd name="connsiteX48" fmla="*/ 461147 w 1580271"/>
                <a:gd name="connsiteY48" fmla="*/ 1101765 h 1783886"/>
                <a:gd name="connsiteX49" fmla="*/ 509925 w 1580271"/>
                <a:gd name="connsiteY49" fmla="*/ 1096854 h 1783886"/>
                <a:gd name="connsiteX50" fmla="*/ 550444 w 1580271"/>
                <a:gd name="connsiteY50" fmla="*/ 1080669 h 1783886"/>
                <a:gd name="connsiteX51" fmla="*/ 578014 w 1580271"/>
                <a:gd name="connsiteY51" fmla="*/ 1051201 h 1783886"/>
                <a:gd name="connsiteX52" fmla="*/ 588171 w 1580271"/>
                <a:gd name="connsiteY52" fmla="*/ 1006218 h 1783886"/>
                <a:gd name="connsiteX53" fmla="*/ 582367 w 1580271"/>
                <a:gd name="connsiteY53" fmla="*/ 972173 h 1783886"/>
                <a:gd name="connsiteX54" fmla="*/ 565624 w 1580271"/>
                <a:gd name="connsiteY54" fmla="*/ 946165 h 1783886"/>
                <a:gd name="connsiteX55" fmla="*/ 539393 w 1580271"/>
                <a:gd name="connsiteY55" fmla="*/ 925739 h 1783886"/>
                <a:gd name="connsiteX56" fmla="*/ 504902 w 1580271"/>
                <a:gd name="connsiteY56" fmla="*/ 908661 h 1783886"/>
                <a:gd name="connsiteX57" fmla="*/ 479676 w 1580271"/>
                <a:gd name="connsiteY57" fmla="*/ 897387 h 1783886"/>
                <a:gd name="connsiteX58" fmla="*/ 460700 w 1580271"/>
                <a:gd name="connsiteY58" fmla="*/ 886225 h 1783886"/>
                <a:gd name="connsiteX59" fmla="*/ 448645 w 1580271"/>
                <a:gd name="connsiteY59" fmla="*/ 874170 h 1783886"/>
                <a:gd name="connsiteX60" fmla="*/ 444404 w 1580271"/>
                <a:gd name="connsiteY60" fmla="*/ 859771 h 1783886"/>
                <a:gd name="connsiteX61" fmla="*/ 448199 w 1580271"/>
                <a:gd name="connsiteY61" fmla="*/ 846488 h 1783886"/>
                <a:gd name="connsiteX62" fmla="*/ 458914 w 1580271"/>
                <a:gd name="connsiteY62" fmla="*/ 836330 h 1783886"/>
                <a:gd name="connsiteX63" fmla="*/ 475881 w 1580271"/>
                <a:gd name="connsiteY63" fmla="*/ 829745 h 1783886"/>
                <a:gd name="connsiteX64" fmla="*/ 498205 w 1580271"/>
                <a:gd name="connsiteY64" fmla="*/ 827401 h 1783886"/>
                <a:gd name="connsiteX65" fmla="*/ 517069 w 1580271"/>
                <a:gd name="connsiteY65" fmla="*/ 828740 h 1783886"/>
                <a:gd name="connsiteX66" fmla="*/ 537049 w 1580271"/>
                <a:gd name="connsiteY66" fmla="*/ 832870 h 1783886"/>
                <a:gd name="connsiteX67" fmla="*/ 556583 w 1580271"/>
                <a:gd name="connsiteY67" fmla="*/ 839902 h 1783886"/>
                <a:gd name="connsiteX68" fmla="*/ 574107 w 1580271"/>
                <a:gd name="connsiteY68" fmla="*/ 849725 h 1783886"/>
                <a:gd name="connsiteX69" fmla="*/ 574107 w 1580271"/>
                <a:gd name="connsiteY69" fmla="*/ 782975 h 1783886"/>
                <a:gd name="connsiteX70" fmla="*/ 538500 w 1580271"/>
                <a:gd name="connsiteY70" fmla="*/ 773711 h 1783886"/>
                <a:gd name="connsiteX71" fmla="*/ 494187 w 1580271"/>
                <a:gd name="connsiteY71" fmla="*/ 770697 h 1783886"/>
                <a:gd name="connsiteX72" fmla="*/ 0 w 1580271"/>
                <a:gd name="connsiteY72" fmla="*/ 0 h 1783886"/>
                <a:gd name="connsiteX73" fmla="*/ 790136 w 1580271"/>
                <a:gd name="connsiteY73" fmla="*/ 321508 h 1783886"/>
                <a:gd name="connsiteX74" fmla="*/ 1580271 w 1580271"/>
                <a:gd name="connsiteY74" fmla="*/ 0 h 1783886"/>
                <a:gd name="connsiteX75" fmla="*/ 1580271 w 1580271"/>
                <a:gd name="connsiteY75" fmla="*/ 1462378 h 1783886"/>
                <a:gd name="connsiteX76" fmla="*/ 790136 w 1580271"/>
                <a:gd name="connsiteY76" fmla="*/ 1783886 h 1783886"/>
                <a:gd name="connsiteX77" fmla="*/ 0 w 1580271"/>
                <a:gd name="connsiteY77" fmla="*/ 1462378 h 17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580271" h="1783886">
                  <a:moveTo>
                    <a:pt x="799210" y="832759"/>
                  </a:moveTo>
                  <a:cubicBezTo>
                    <a:pt x="823915" y="832759"/>
                    <a:pt x="843263" y="841987"/>
                    <a:pt x="857253" y="860441"/>
                  </a:cubicBezTo>
                  <a:cubicBezTo>
                    <a:pt x="871391" y="879045"/>
                    <a:pt x="878461" y="904867"/>
                    <a:pt x="878461" y="937907"/>
                  </a:cubicBezTo>
                  <a:cubicBezTo>
                    <a:pt x="878461" y="969607"/>
                    <a:pt x="871168" y="994536"/>
                    <a:pt x="856583" y="1012693"/>
                  </a:cubicBezTo>
                  <a:cubicBezTo>
                    <a:pt x="841998" y="1030552"/>
                    <a:pt x="822278" y="1039482"/>
                    <a:pt x="797424" y="1039482"/>
                  </a:cubicBezTo>
                  <a:cubicBezTo>
                    <a:pt x="773314" y="1039482"/>
                    <a:pt x="753817" y="1030254"/>
                    <a:pt x="738934" y="1011800"/>
                  </a:cubicBezTo>
                  <a:cubicBezTo>
                    <a:pt x="724052" y="993345"/>
                    <a:pt x="716610" y="968267"/>
                    <a:pt x="716610" y="936567"/>
                  </a:cubicBezTo>
                  <a:cubicBezTo>
                    <a:pt x="716610" y="905313"/>
                    <a:pt x="724052" y="880236"/>
                    <a:pt x="738934" y="861334"/>
                  </a:cubicBezTo>
                  <a:cubicBezTo>
                    <a:pt x="753966" y="842284"/>
                    <a:pt x="774058" y="832759"/>
                    <a:pt x="799210" y="832759"/>
                  </a:cubicBezTo>
                  <a:close/>
                  <a:moveTo>
                    <a:pt x="1022750" y="776055"/>
                  </a:moveTo>
                  <a:lnTo>
                    <a:pt x="1022750" y="1096184"/>
                  </a:lnTo>
                  <a:lnTo>
                    <a:pt x="1213398" y="1096184"/>
                  </a:lnTo>
                  <a:lnTo>
                    <a:pt x="1213398" y="1037695"/>
                  </a:lnTo>
                  <a:lnTo>
                    <a:pt x="1094857" y="1037695"/>
                  </a:lnTo>
                  <a:lnTo>
                    <a:pt x="1094857" y="776055"/>
                  </a:lnTo>
                  <a:close/>
                  <a:moveTo>
                    <a:pt x="801219" y="770697"/>
                  </a:moveTo>
                  <a:cubicBezTo>
                    <a:pt x="752701" y="770697"/>
                    <a:pt x="713857" y="786324"/>
                    <a:pt x="684687" y="817578"/>
                  </a:cubicBezTo>
                  <a:cubicBezTo>
                    <a:pt x="655367" y="848981"/>
                    <a:pt x="640708" y="889908"/>
                    <a:pt x="640708" y="940361"/>
                  </a:cubicBezTo>
                  <a:cubicBezTo>
                    <a:pt x="640708" y="988135"/>
                    <a:pt x="655144" y="1027054"/>
                    <a:pt x="684017" y="1057117"/>
                  </a:cubicBezTo>
                  <a:cubicBezTo>
                    <a:pt x="712889" y="1086882"/>
                    <a:pt x="750245" y="1101765"/>
                    <a:pt x="796084" y="1101765"/>
                  </a:cubicBezTo>
                  <a:cubicBezTo>
                    <a:pt x="812902" y="1101765"/>
                    <a:pt x="828306" y="1099905"/>
                    <a:pt x="842295" y="1096184"/>
                  </a:cubicBezTo>
                  <a:lnTo>
                    <a:pt x="884711" y="1139270"/>
                  </a:lnTo>
                  <a:lnTo>
                    <a:pt x="985617" y="1139270"/>
                  </a:lnTo>
                  <a:lnTo>
                    <a:pt x="904580" y="1061358"/>
                  </a:lnTo>
                  <a:cubicBezTo>
                    <a:pt x="905622" y="1060465"/>
                    <a:pt x="906589" y="1059535"/>
                    <a:pt x="907482" y="1058568"/>
                  </a:cubicBezTo>
                  <a:cubicBezTo>
                    <a:pt x="908375" y="1057601"/>
                    <a:pt x="909343" y="1056596"/>
                    <a:pt x="910384" y="1055554"/>
                  </a:cubicBezTo>
                  <a:cubicBezTo>
                    <a:pt x="939703" y="1024598"/>
                    <a:pt x="954363" y="984042"/>
                    <a:pt x="954363" y="933887"/>
                  </a:cubicBezTo>
                  <a:cubicBezTo>
                    <a:pt x="954363" y="884774"/>
                    <a:pt x="940224" y="845334"/>
                    <a:pt x="911947" y="815569"/>
                  </a:cubicBezTo>
                  <a:cubicBezTo>
                    <a:pt x="883819" y="785654"/>
                    <a:pt x="846909" y="770697"/>
                    <a:pt x="801219" y="770697"/>
                  </a:cubicBezTo>
                  <a:close/>
                  <a:moveTo>
                    <a:pt x="494187" y="770697"/>
                  </a:moveTo>
                  <a:cubicBezTo>
                    <a:pt x="477220" y="770697"/>
                    <a:pt x="461147" y="772520"/>
                    <a:pt x="445966" y="776167"/>
                  </a:cubicBezTo>
                  <a:cubicBezTo>
                    <a:pt x="430786" y="779813"/>
                    <a:pt x="417428" y="785506"/>
                    <a:pt x="405894" y="793245"/>
                  </a:cubicBezTo>
                  <a:cubicBezTo>
                    <a:pt x="394360" y="800984"/>
                    <a:pt x="385244" y="810844"/>
                    <a:pt x="378547" y="822824"/>
                  </a:cubicBezTo>
                  <a:cubicBezTo>
                    <a:pt x="371850" y="834805"/>
                    <a:pt x="368501" y="849130"/>
                    <a:pt x="368501" y="865798"/>
                  </a:cubicBezTo>
                  <a:cubicBezTo>
                    <a:pt x="368501" y="887081"/>
                    <a:pt x="374640" y="905238"/>
                    <a:pt x="386919" y="920269"/>
                  </a:cubicBezTo>
                  <a:cubicBezTo>
                    <a:pt x="399197" y="935301"/>
                    <a:pt x="417838" y="948026"/>
                    <a:pt x="442841" y="958444"/>
                  </a:cubicBezTo>
                  <a:cubicBezTo>
                    <a:pt x="452663" y="962462"/>
                    <a:pt x="461816" y="966406"/>
                    <a:pt x="470300" y="970276"/>
                  </a:cubicBezTo>
                  <a:cubicBezTo>
                    <a:pt x="478783" y="974145"/>
                    <a:pt x="486113" y="978164"/>
                    <a:pt x="492289" y="982331"/>
                  </a:cubicBezTo>
                  <a:cubicBezTo>
                    <a:pt x="498465" y="986498"/>
                    <a:pt x="503339" y="991037"/>
                    <a:pt x="506911" y="995948"/>
                  </a:cubicBezTo>
                  <a:cubicBezTo>
                    <a:pt x="510483" y="1000860"/>
                    <a:pt x="512269" y="1006441"/>
                    <a:pt x="512269" y="1012692"/>
                  </a:cubicBezTo>
                  <a:cubicBezTo>
                    <a:pt x="512269" y="1017305"/>
                    <a:pt x="511153" y="1021584"/>
                    <a:pt x="508920" y="1025528"/>
                  </a:cubicBezTo>
                  <a:cubicBezTo>
                    <a:pt x="506688" y="1029472"/>
                    <a:pt x="503302" y="1032895"/>
                    <a:pt x="498763" y="1035797"/>
                  </a:cubicBezTo>
                  <a:cubicBezTo>
                    <a:pt x="494224" y="1038699"/>
                    <a:pt x="488568" y="1040969"/>
                    <a:pt x="481797" y="1042606"/>
                  </a:cubicBezTo>
                  <a:cubicBezTo>
                    <a:pt x="475025" y="1044243"/>
                    <a:pt x="467100" y="1045062"/>
                    <a:pt x="458021" y="1045062"/>
                  </a:cubicBezTo>
                  <a:cubicBezTo>
                    <a:pt x="442543" y="1045062"/>
                    <a:pt x="427214" y="1042346"/>
                    <a:pt x="412033" y="1036913"/>
                  </a:cubicBezTo>
                  <a:cubicBezTo>
                    <a:pt x="396853" y="1031481"/>
                    <a:pt x="382789" y="1023333"/>
                    <a:pt x="369841" y="1012468"/>
                  </a:cubicBezTo>
                  <a:lnTo>
                    <a:pt x="369841" y="1083906"/>
                  </a:lnTo>
                  <a:cubicBezTo>
                    <a:pt x="381449" y="1089859"/>
                    <a:pt x="395179" y="1094324"/>
                    <a:pt x="411029" y="1097300"/>
                  </a:cubicBezTo>
                  <a:cubicBezTo>
                    <a:pt x="426879" y="1100277"/>
                    <a:pt x="443585" y="1101765"/>
                    <a:pt x="461147" y="1101765"/>
                  </a:cubicBezTo>
                  <a:cubicBezTo>
                    <a:pt x="478262" y="1101765"/>
                    <a:pt x="494521" y="1100128"/>
                    <a:pt x="509925" y="1096854"/>
                  </a:cubicBezTo>
                  <a:cubicBezTo>
                    <a:pt x="525329" y="1093580"/>
                    <a:pt x="538835" y="1088185"/>
                    <a:pt x="550444" y="1080669"/>
                  </a:cubicBezTo>
                  <a:cubicBezTo>
                    <a:pt x="562052" y="1073153"/>
                    <a:pt x="571242" y="1063330"/>
                    <a:pt x="578014" y="1051201"/>
                  </a:cubicBezTo>
                  <a:cubicBezTo>
                    <a:pt x="584786" y="1039071"/>
                    <a:pt x="588171" y="1024077"/>
                    <a:pt x="588171" y="1006218"/>
                  </a:cubicBezTo>
                  <a:cubicBezTo>
                    <a:pt x="588171" y="993270"/>
                    <a:pt x="586237" y="981921"/>
                    <a:pt x="582367" y="972173"/>
                  </a:cubicBezTo>
                  <a:cubicBezTo>
                    <a:pt x="578498" y="962425"/>
                    <a:pt x="572917" y="953756"/>
                    <a:pt x="565624" y="946165"/>
                  </a:cubicBezTo>
                  <a:cubicBezTo>
                    <a:pt x="558331" y="938575"/>
                    <a:pt x="549588" y="931766"/>
                    <a:pt x="539393" y="925739"/>
                  </a:cubicBezTo>
                  <a:cubicBezTo>
                    <a:pt x="529198" y="919711"/>
                    <a:pt x="517701" y="914019"/>
                    <a:pt x="504902" y="908661"/>
                  </a:cubicBezTo>
                  <a:cubicBezTo>
                    <a:pt x="495526" y="904791"/>
                    <a:pt x="487117" y="901033"/>
                    <a:pt x="479676" y="897387"/>
                  </a:cubicBezTo>
                  <a:cubicBezTo>
                    <a:pt x="472234" y="893741"/>
                    <a:pt x="465909" y="890020"/>
                    <a:pt x="460700" y="886225"/>
                  </a:cubicBezTo>
                  <a:cubicBezTo>
                    <a:pt x="455491" y="882430"/>
                    <a:pt x="451473" y="878411"/>
                    <a:pt x="448645" y="874170"/>
                  </a:cubicBezTo>
                  <a:cubicBezTo>
                    <a:pt x="445817" y="869928"/>
                    <a:pt x="444404" y="865129"/>
                    <a:pt x="444404" y="859771"/>
                  </a:cubicBezTo>
                  <a:cubicBezTo>
                    <a:pt x="444404" y="854859"/>
                    <a:pt x="445669" y="850432"/>
                    <a:pt x="448199" y="846488"/>
                  </a:cubicBezTo>
                  <a:cubicBezTo>
                    <a:pt x="450729" y="842544"/>
                    <a:pt x="454301" y="839158"/>
                    <a:pt x="458914" y="836330"/>
                  </a:cubicBezTo>
                  <a:cubicBezTo>
                    <a:pt x="463528" y="833503"/>
                    <a:pt x="469183" y="831307"/>
                    <a:pt x="475881" y="829745"/>
                  </a:cubicBezTo>
                  <a:cubicBezTo>
                    <a:pt x="482578" y="828182"/>
                    <a:pt x="490019" y="827401"/>
                    <a:pt x="498205" y="827401"/>
                  </a:cubicBezTo>
                  <a:cubicBezTo>
                    <a:pt x="504158" y="827401"/>
                    <a:pt x="510446" y="827847"/>
                    <a:pt x="517069" y="828740"/>
                  </a:cubicBezTo>
                  <a:cubicBezTo>
                    <a:pt x="523692" y="829633"/>
                    <a:pt x="530352" y="831010"/>
                    <a:pt x="537049" y="832870"/>
                  </a:cubicBezTo>
                  <a:cubicBezTo>
                    <a:pt x="543746" y="834730"/>
                    <a:pt x="550258" y="837074"/>
                    <a:pt x="556583" y="839902"/>
                  </a:cubicBezTo>
                  <a:cubicBezTo>
                    <a:pt x="562908" y="842730"/>
                    <a:pt x="568749" y="846004"/>
                    <a:pt x="574107" y="849725"/>
                  </a:cubicBezTo>
                  <a:lnTo>
                    <a:pt x="574107" y="782975"/>
                  </a:lnTo>
                  <a:cubicBezTo>
                    <a:pt x="563243" y="778808"/>
                    <a:pt x="551374" y="775720"/>
                    <a:pt x="538500" y="773711"/>
                  </a:cubicBezTo>
                  <a:cubicBezTo>
                    <a:pt x="525626" y="771702"/>
                    <a:pt x="510855" y="770697"/>
                    <a:pt x="494187" y="770697"/>
                  </a:cubicBezTo>
                  <a:close/>
                  <a:moveTo>
                    <a:pt x="0" y="0"/>
                  </a:moveTo>
                  <a:cubicBezTo>
                    <a:pt x="0" y="177318"/>
                    <a:pt x="353661" y="321508"/>
                    <a:pt x="790136" y="321508"/>
                  </a:cubicBezTo>
                  <a:cubicBezTo>
                    <a:pt x="1226610" y="321508"/>
                    <a:pt x="1579298" y="177318"/>
                    <a:pt x="1580271" y="0"/>
                  </a:cubicBezTo>
                  <a:lnTo>
                    <a:pt x="1580271" y="1462378"/>
                  </a:lnTo>
                  <a:cubicBezTo>
                    <a:pt x="1580271" y="1639695"/>
                    <a:pt x="1226610" y="1783886"/>
                    <a:pt x="790136" y="1783886"/>
                  </a:cubicBezTo>
                  <a:cubicBezTo>
                    <a:pt x="353661" y="1783886"/>
                    <a:pt x="0" y="1639695"/>
                    <a:pt x="0" y="1462378"/>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62" name="Oval 161">
              <a:extLst>
                <a:ext uri="{FF2B5EF4-FFF2-40B4-BE49-F238E27FC236}">
                  <a16:creationId xmlns:a16="http://schemas.microsoft.com/office/drawing/2014/main" id="{AA14D764-B85D-40CD-A59E-E4930530DBC1}"/>
                </a:ext>
              </a:extLst>
            </p:cNvPr>
            <p:cNvSpPr/>
            <p:nvPr/>
          </p:nvSpPr>
          <p:spPr bwMode="auto">
            <a:xfrm>
              <a:off x="-1684112" y="-327265"/>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3" name="TextBox 2">
            <a:extLst>
              <a:ext uri="{FF2B5EF4-FFF2-40B4-BE49-F238E27FC236}">
                <a16:creationId xmlns:a16="http://schemas.microsoft.com/office/drawing/2014/main" id="{53A9B2E2-FD22-4440-BCE3-1398F37D524F}"/>
              </a:ext>
            </a:extLst>
          </p:cNvPr>
          <p:cNvSpPr txBox="1"/>
          <p:nvPr/>
        </p:nvSpPr>
        <p:spPr>
          <a:xfrm>
            <a:off x="9854791" y="5521407"/>
            <a:ext cx="123843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Cosmos DB</a:t>
            </a:r>
          </a:p>
        </p:txBody>
      </p:sp>
      <p:grpSp>
        <p:nvGrpSpPr>
          <p:cNvPr id="124" name="Group 123">
            <a:extLst>
              <a:ext uri="{FF2B5EF4-FFF2-40B4-BE49-F238E27FC236}">
                <a16:creationId xmlns:a16="http://schemas.microsoft.com/office/drawing/2014/main" id="{05399033-6107-4AE5-BAFE-F8366A2A2547}"/>
              </a:ext>
            </a:extLst>
          </p:cNvPr>
          <p:cNvGrpSpPr/>
          <p:nvPr/>
        </p:nvGrpSpPr>
        <p:grpSpPr>
          <a:xfrm>
            <a:off x="8458619" y="-89842"/>
            <a:ext cx="3650525" cy="638856"/>
            <a:chOff x="8458619" y="-89842"/>
            <a:chExt cx="3650525" cy="638856"/>
          </a:xfrm>
        </p:grpSpPr>
        <p:pic>
          <p:nvPicPr>
            <p:cNvPr id="130" name="Picture 129">
              <a:extLst>
                <a:ext uri="{FF2B5EF4-FFF2-40B4-BE49-F238E27FC236}">
                  <a16:creationId xmlns:a16="http://schemas.microsoft.com/office/drawing/2014/main" id="{2D10E101-D00E-49EF-84B6-085D2ACB3C04}"/>
                </a:ext>
              </a:extLst>
            </p:cNvPr>
            <p:cNvPicPr>
              <a:picLocks noChangeAspect="1"/>
            </p:cNvPicPr>
            <p:nvPr/>
          </p:nvPicPr>
          <p:blipFill>
            <a:blip r:embed="rId9"/>
            <a:stretch>
              <a:fillRect/>
            </a:stretch>
          </p:blipFill>
          <p:spPr>
            <a:xfrm>
              <a:off x="8458619" y="180612"/>
              <a:ext cx="3650525" cy="368402"/>
            </a:xfrm>
            <a:prstGeom prst="rect">
              <a:avLst/>
            </a:prstGeom>
          </p:spPr>
        </p:pic>
        <p:sp>
          <p:nvSpPr>
            <p:cNvPr id="148" name="AutoShape 46">
              <a:extLst>
                <a:ext uri="{FF2B5EF4-FFF2-40B4-BE49-F238E27FC236}">
                  <a16:creationId xmlns:a16="http://schemas.microsoft.com/office/drawing/2014/main" id="{3F9138EF-BDDD-4656-978E-C5A705D4F2D1}"/>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69" name="Arrow: Chevron 168">
            <a:extLst>
              <a:ext uri="{FF2B5EF4-FFF2-40B4-BE49-F238E27FC236}">
                <a16:creationId xmlns:a16="http://schemas.microsoft.com/office/drawing/2014/main" id="{5E9BC89A-C7B1-4179-9A8F-978E939D24EE}"/>
              </a:ext>
            </a:extLst>
          </p:cNvPr>
          <p:cNvSpPr/>
          <p:nvPr/>
        </p:nvSpPr>
        <p:spPr bwMode="auto">
          <a:xfrm>
            <a:off x="3891565" y="4232858"/>
            <a:ext cx="163756" cy="251502"/>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0" name="Arrow: Chevron 169">
            <a:extLst>
              <a:ext uri="{FF2B5EF4-FFF2-40B4-BE49-F238E27FC236}">
                <a16:creationId xmlns:a16="http://schemas.microsoft.com/office/drawing/2014/main" id="{594864C5-9B9C-4B61-AAF0-6D8BB7575B60}"/>
              </a:ext>
            </a:extLst>
          </p:cNvPr>
          <p:cNvSpPr/>
          <p:nvPr/>
        </p:nvSpPr>
        <p:spPr bwMode="auto">
          <a:xfrm>
            <a:off x="6066339" y="4232858"/>
            <a:ext cx="163756" cy="251502"/>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1" name="Arrow: Chevron 170">
            <a:extLst>
              <a:ext uri="{FF2B5EF4-FFF2-40B4-BE49-F238E27FC236}">
                <a16:creationId xmlns:a16="http://schemas.microsoft.com/office/drawing/2014/main" id="{B7D1E68A-BF9F-4E04-B485-DB5EAF6A672F}"/>
              </a:ext>
            </a:extLst>
          </p:cNvPr>
          <p:cNvSpPr/>
          <p:nvPr/>
        </p:nvSpPr>
        <p:spPr bwMode="auto">
          <a:xfrm>
            <a:off x="8197434" y="4232858"/>
            <a:ext cx="163756" cy="251502"/>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1" name="Rectangle 70">
            <a:extLst>
              <a:ext uri="{FF2B5EF4-FFF2-40B4-BE49-F238E27FC236}">
                <a16:creationId xmlns:a16="http://schemas.microsoft.com/office/drawing/2014/main" id="{93356E22-15B1-40D5-AF53-1AB40676B633}"/>
              </a:ext>
            </a:extLst>
          </p:cNvPr>
          <p:cNvSpPr/>
          <p:nvPr/>
        </p:nvSpPr>
        <p:spPr bwMode="auto">
          <a:xfrm>
            <a:off x="9277079" y="-15760"/>
            <a:ext cx="664684" cy="789805"/>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2" name="Send" title="Icon of a paper airplane">
            <a:extLst>
              <a:ext uri="{FF2B5EF4-FFF2-40B4-BE49-F238E27FC236}">
                <a16:creationId xmlns:a16="http://schemas.microsoft.com/office/drawing/2014/main" id="{0C8F6B3C-6F3E-4492-8A2B-FF88288EE212}"/>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73" name="Rectangle 72">
            <a:extLst>
              <a:ext uri="{FF2B5EF4-FFF2-40B4-BE49-F238E27FC236}">
                <a16:creationId xmlns:a16="http://schemas.microsoft.com/office/drawing/2014/main" id="{18543E35-1F1D-4A76-B562-5AADB03361D8}"/>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68" name="Group 67">
            <a:extLst>
              <a:ext uri="{FF2B5EF4-FFF2-40B4-BE49-F238E27FC236}">
                <a16:creationId xmlns:a16="http://schemas.microsoft.com/office/drawing/2014/main" id="{923C2D80-ACC2-4FB5-AA0C-D6E1B6D6CA84}"/>
              </a:ext>
            </a:extLst>
          </p:cNvPr>
          <p:cNvGrpSpPr/>
          <p:nvPr/>
        </p:nvGrpSpPr>
        <p:grpSpPr>
          <a:xfrm>
            <a:off x="6702003" y="3946248"/>
            <a:ext cx="771219" cy="660332"/>
            <a:chOff x="8140457" y="1989821"/>
            <a:chExt cx="1989455" cy="1661645"/>
          </a:xfrm>
        </p:grpSpPr>
        <p:sp>
          <p:nvSpPr>
            <p:cNvPr id="69" name="Freeform 163">
              <a:extLst>
                <a:ext uri="{FF2B5EF4-FFF2-40B4-BE49-F238E27FC236}">
                  <a16:creationId xmlns:a16="http://schemas.microsoft.com/office/drawing/2014/main" id="{533A1CF9-3E52-429F-BC6F-FDA93D4A87D7}"/>
                </a:ext>
              </a:extLst>
            </p:cNvPr>
            <p:cNvSpPr>
              <a:spLocks/>
            </p:cNvSpPr>
            <p:nvPr/>
          </p:nvSpPr>
          <p:spPr bwMode="auto">
            <a:xfrm flipH="1">
              <a:off x="8140457" y="1989821"/>
              <a:ext cx="1989455" cy="109727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6">
              <a:extLst>
                <a:ext uri="{FF2B5EF4-FFF2-40B4-BE49-F238E27FC236}">
                  <a16:creationId xmlns:a16="http://schemas.microsoft.com/office/drawing/2014/main" id="{BC1034F9-63F5-4182-9011-A659C2EA6BAB}"/>
                </a:ext>
              </a:extLst>
            </p:cNvPr>
            <p:cNvSpPr/>
            <p:nvPr/>
          </p:nvSpPr>
          <p:spPr bwMode="auto">
            <a:xfrm>
              <a:off x="8803553" y="2855475"/>
              <a:ext cx="913782" cy="795991"/>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accent5">
                <a:lumMod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74" name="Up Arrow 7">
              <a:extLst>
                <a:ext uri="{FF2B5EF4-FFF2-40B4-BE49-F238E27FC236}">
                  <a16:creationId xmlns:a16="http://schemas.microsoft.com/office/drawing/2014/main" id="{54000F73-58C3-43A3-96D0-7E80CD128543}"/>
                </a:ext>
              </a:extLst>
            </p:cNvPr>
            <p:cNvSpPr/>
            <p:nvPr/>
          </p:nvSpPr>
          <p:spPr bwMode="auto">
            <a:xfrm>
              <a:off x="9107651" y="2267965"/>
              <a:ext cx="300476" cy="598723"/>
            </a:xfrm>
            <a:prstGeom prst="upArrow">
              <a:avLst/>
            </a:prstGeom>
            <a:solidFill>
              <a:schemeClr val="accent3"/>
            </a:solidFill>
            <a:ln w="38100" cap="rnd">
              <a:solidFill>
                <a:schemeClr val="accent6"/>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5" name="Freeform 8">
              <a:extLst>
                <a:ext uri="{FF2B5EF4-FFF2-40B4-BE49-F238E27FC236}">
                  <a16:creationId xmlns:a16="http://schemas.microsoft.com/office/drawing/2014/main" id="{3EEC6DF4-C881-49CE-99D2-958AEFAA863A}"/>
                </a:ext>
              </a:extLst>
            </p:cNvPr>
            <p:cNvSpPr/>
            <p:nvPr/>
          </p:nvSpPr>
          <p:spPr bwMode="auto">
            <a:xfrm>
              <a:off x="8803553" y="2734147"/>
              <a:ext cx="908678" cy="276948"/>
            </a:xfrm>
            <a:custGeom>
              <a:avLst/>
              <a:gdLst>
                <a:gd name="connsiteX0" fmla="*/ 265874 w 635000"/>
                <a:gd name="connsiteY0" fmla="*/ 0 h 199865"/>
                <a:gd name="connsiteX1" fmla="*/ 265874 w 635000"/>
                <a:gd name="connsiteY1" fmla="*/ 95648 h 199865"/>
                <a:gd name="connsiteX2" fmla="*/ 370863 w 635000"/>
                <a:gd name="connsiteY2" fmla="*/ 95648 h 199865"/>
                <a:gd name="connsiteX3" fmla="*/ 370863 w 635000"/>
                <a:gd name="connsiteY3" fmla="*/ 113 h 199865"/>
                <a:gd name="connsiteX4" fmla="*/ 441085 w 635000"/>
                <a:gd name="connsiteY4" fmla="*/ 4649 h 199865"/>
                <a:gd name="connsiteX5" fmla="*/ 635000 w 635000"/>
                <a:gd name="connsiteY5" fmla="*/ 98265 h 199865"/>
                <a:gd name="connsiteX6" fmla="*/ 317500 w 635000"/>
                <a:gd name="connsiteY6" fmla="*/ 199865 h 199865"/>
                <a:gd name="connsiteX7" fmla="*/ 0 w 635000"/>
                <a:gd name="connsiteY7" fmla="*/ 98265 h 199865"/>
                <a:gd name="connsiteX8" fmla="*/ 193915 w 635000"/>
                <a:gd name="connsiteY8" fmla="*/ 4649 h 199865"/>
                <a:gd name="connsiteX9" fmla="*/ 265874 w 635000"/>
                <a:gd name="connsiteY9" fmla="*/ 0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9" fmla="*/ 357314 w 635000"/>
                <a:gd name="connsiteY9" fmla="*/ 187088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0" fmla="*/ 370863 w 635000"/>
                <a:gd name="connsiteY0" fmla="*/ 95648 h 199865"/>
                <a:gd name="connsiteX1" fmla="*/ 370863 w 635000"/>
                <a:gd name="connsiteY1" fmla="*/ 113 h 199865"/>
                <a:gd name="connsiteX2" fmla="*/ 441085 w 635000"/>
                <a:gd name="connsiteY2" fmla="*/ 4649 h 199865"/>
                <a:gd name="connsiteX3" fmla="*/ 635000 w 635000"/>
                <a:gd name="connsiteY3" fmla="*/ 98265 h 199865"/>
                <a:gd name="connsiteX4" fmla="*/ 317500 w 635000"/>
                <a:gd name="connsiteY4" fmla="*/ 199865 h 199865"/>
                <a:gd name="connsiteX5" fmla="*/ 0 w 635000"/>
                <a:gd name="connsiteY5" fmla="*/ 98265 h 199865"/>
                <a:gd name="connsiteX6" fmla="*/ 193915 w 635000"/>
                <a:gd name="connsiteY6" fmla="*/ 4649 h 199865"/>
                <a:gd name="connsiteX7" fmla="*/ 265874 w 635000"/>
                <a:gd name="connsiteY7" fmla="*/ 0 h 199865"/>
                <a:gd name="connsiteX0" fmla="*/ 370863 w 635000"/>
                <a:gd name="connsiteY0" fmla="*/ 113 h 199865"/>
                <a:gd name="connsiteX1" fmla="*/ 441085 w 635000"/>
                <a:gd name="connsiteY1" fmla="*/ 4649 h 199865"/>
                <a:gd name="connsiteX2" fmla="*/ 635000 w 635000"/>
                <a:gd name="connsiteY2" fmla="*/ 98265 h 199865"/>
                <a:gd name="connsiteX3" fmla="*/ 317500 w 635000"/>
                <a:gd name="connsiteY3" fmla="*/ 199865 h 199865"/>
                <a:gd name="connsiteX4" fmla="*/ 0 w 635000"/>
                <a:gd name="connsiteY4" fmla="*/ 98265 h 199865"/>
                <a:gd name="connsiteX5" fmla="*/ 193915 w 635000"/>
                <a:gd name="connsiteY5" fmla="*/ 4649 h 199865"/>
                <a:gd name="connsiteX6" fmla="*/ 265874 w 635000"/>
                <a:gd name="connsiteY6" fmla="*/ 0 h 19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199865">
                  <a:moveTo>
                    <a:pt x="370863" y="113"/>
                  </a:moveTo>
                  <a:lnTo>
                    <a:pt x="441085" y="4649"/>
                  </a:lnTo>
                  <a:cubicBezTo>
                    <a:pt x="555041" y="20073"/>
                    <a:pt x="635000" y="56181"/>
                    <a:pt x="635000" y="98265"/>
                  </a:cubicBezTo>
                  <a:cubicBezTo>
                    <a:pt x="635000" y="154377"/>
                    <a:pt x="492850" y="199865"/>
                    <a:pt x="317500" y="199865"/>
                  </a:cubicBezTo>
                  <a:cubicBezTo>
                    <a:pt x="142150" y="199865"/>
                    <a:pt x="0" y="154377"/>
                    <a:pt x="0" y="98265"/>
                  </a:cubicBezTo>
                  <a:cubicBezTo>
                    <a:pt x="0" y="56181"/>
                    <a:pt x="79959" y="20073"/>
                    <a:pt x="193915" y="4649"/>
                  </a:cubicBezTo>
                  <a:lnTo>
                    <a:pt x="265874" y="0"/>
                  </a:lnTo>
                </a:path>
              </a:pathLst>
            </a:custGeom>
            <a:solidFill>
              <a:schemeClr val="accent3"/>
            </a:solidFill>
            <a:ln w="38100" cap="rnd">
              <a:solidFill>
                <a:schemeClr val="accent6"/>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98559889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A642-BC36-496B-928F-97B8E2CD5193}"/>
              </a:ext>
            </a:extLst>
          </p:cNvPr>
          <p:cNvSpPr>
            <a:spLocks noGrp="1"/>
          </p:cNvSpPr>
          <p:nvPr>
            <p:ph type="title"/>
          </p:nvPr>
        </p:nvSpPr>
        <p:spPr>
          <a:prstGeom prst="rect">
            <a:avLst/>
          </a:prstGeom>
        </p:spPr>
        <p:txBody>
          <a:bodyPr vert="horz" wrap="square" lIns="91427" tIns="45713" rIns="91427" bIns="45713" rtlCol="0" anchor="ctr">
            <a:noAutofit/>
          </a:bodyPr>
          <a:lstStyle/>
          <a:p>
            <a:pPr defTabSz="914225">
              <a:spcBef>
                <a:spcPts val="1200"/>
              </a:spcBef>
              <a:spcAft>
                <a:spcPts val="1200"/>
              </a:spcAft>
            </a:pPr>
            <a:r>
              <a:rPr lang="en-US" dirty="0">
                <a:ea typeface="+mj-ea"/>
                <a:cs typeface="+mj-cs"/>
              </a:rPr>
              <a:t>Azure Database Migration Service: </a:t>
            </a:r>
            <a:br>
              <a:rPr lang="en-US" dirty="0">
                <a:ea typeface="+mj-ea"/>
                <a:cs typeface="+mj-cs"/>
              </a:rPr>
            </a:br>
            <a:r>
              <a:rPr lang="en-US" sz="3600" dirty="0">
                <a:solidFill>
                  <a:schemeClr val="accent3"/>
                </a:solidFill>
                <a:ea typeface="+mj-ea"/>
                <a:cs typeface="+mj-cs"/>
              </a:rPr>
              <a:t>Offline </a:t>
            </a:r>
            <a:br>
              <a:rPr lang="en-US" sz="3600" dirty="0">
                <a:solidFill>
                  <a:schemeClr val="accent3"/>
                </a:solidFill>
                <a:ea typeface="+mj-ea"/>
                <a:cs typeface="+mj-cs"/>
              </a:rPr>
            </a:br>
            <a:r>
              <a:rPr lang="en-US" sz="3600" dirty="0">
                <a:solidFill>
                  <a:schemeClr val="accent3"/>
                </a:solidFill>
                <a:ea typeface="+mj-ea"/>
                <a:cs typeface="+mj-cs"/>
              </a:rPr>
              <a:t>(One-Time Sync) </a:t>
            </a:r>
            <a:br>
              <a:rPr lang="en-US" sz="3600" dirty="0">
                <a:solidFill>
                  <a:schemeClr val="accent3"/>
                </a:solidFill>
                <a:ea typeface="+mj-ea"/>
                <a:cs typeface="+mj-cs"/>
              </a:rPr>
            </a:br>
            <a:r>
              <a:rPr lang="en-US" sz="3600" dirty="0">
                <a:solidFill>
                  <a:schemeClr val="accent3"/>
                </a:solidFill>
                <a:ea typeface="+mj-ea"/>
                <a:cs typeface="+mj-cs"/>
              </a:rPr>
              <a:t>Migration</a:t>
            </a:r>
            <a:br>
              <a:rPr lang="en-US" sz="3600" dirty="0">
                <a:solidFill>
                  <a:schemeClr val="accent3"/>
                </a:solidFill>
                <a:ea typeface="+mj-ea"/>
                <a:cs typeface="+mj-cs"/>
              </a:rPr>
            </a:br>
            <a:r>
              <a:rPr lang="en-US" sz="3600" dirty="0">
                <a:solidFill>
                  <a:schemeClr val="accent3"/>
                </a:solidFill>
              </a:rPr>
              <a:t>S</a:t>
            </a:r>
            <a:r>
              <a:rPr lang="en-US" sz="3600" dirty="0">
                <a:solidFill>
                  <a:schemeClr val="accent3"/>
                </a:solidFill>
                <a:ea typeface="+mj-ea"/>
                <a:cs typeface="+mj-cs"/>
              </a:rPr>
              <a:t>cenarios  </a:t>
            </a:r>
            <a:endParaRPr lang="en-US" dirty="0">
              <a:solidFill>
                <a:schemeClr val="accent3"/>
              </a:solidFill>
              <a:ea typeface="+mj-ea"/>
              <a:cs typeface="+mj-cs"/>
            </a:endParaRPr>
          </a:p>
        </p:txBody>
      </p:sp>
      <p:grpSp>
        <p:nvGrpSpPr>
          <p:cNvPr id="52" name="Group 51">
            <a:extLst>
              <a:ext uri="{FF2B5EF4-FFF2-40B4-BE49-F238E27FC236}">
                <a16:creationId xmlns:a16="http://schemas.microsoft.com/office/drawing/2014/main" id="{F075F387-8CDD-47EA-9F1D-FFC5AEB8B86E}"/>
              </a:ext>
            </a:extLst>
          </p:cNvPr>
          <p:cNvGrpSpPr/>
          <p:nvPr/>
        </p:nvGrpSpPr>
        <p:grpSpPr>
          <a:xfrm>
            <a:off x="8458619" y="-152182"/>
            <a:ext cx="3650525" cy="638856"/>
            <a:chOff x="8458619" y="-89842"/>
            <a:chExt cx="3650525" cy="638856"/>
          </a:xfrm>
        </p:grpSpPr>
        <p:pic>
          <p:nvPicPr>
            <p:cNvPr id="77" name="Picture 76">
              <a:extLst>
                <a:ext uri="{FF2B5EF4-FFF2-40B4-BE49-F238E27FC236}">
                  <a16:creationId xmlns:a16="http://schemas.microsoft.com/office/drawing/2014/main" id="{D0E5DEAC-5A7E-4E64-849C-A688B7BBE442}"/>
                </a:ext>
              </a:extLst>
            </p:cNvPr>
            <p:cNvPicPr>
              <a:picLocks noChangeAspect="1"/>
            </p:cNvPicPr>
            <p:nvPr/>
          </p:nvPicPr>
          <p:blipFill>
            <a:blip r:embed="rId3"/>
            <a:stretch>
              <a:fillRect/>
            </a:stretch>
          </p:blipFill>
          <p:spPr>
            <a:xfrm>
              <a:off x="8458619" y="180612"/>
              <a:ext cx="3650525" cy="368402"/>
            </a:xfrm>
            <a:prstGeom prst="rect">
              <a:avLst/>
            </a:prstGeom>
          </p:spPr>
        </p:pic>
        <p:sp>
          <p:nvSpPr>
            <p:cNvPr id="82" name="AutoShape 46">
              <a:extLst>
                <a:ext uri="{FF2B5EF4-FFF2-40B4-BE49-F238E27FC236}">
                  <a16:creationId xmlns:a16="http://schemas.microsoft.com/office/drawing/2014/main" id="{F0A2645F-25C7-4E31-A7FA-8E17C8F3E5E8}"/>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2933C7D9-034A-4109-8A3E-AB5B64AE3D2B}"/>
              </a:ext>
            </a:extLst>
          </p:cNvPr>
          <p:cNvGrpSpPr/>
          <p:nvPr/>
        </p:nvGrpSpPr>
        <p:grpSpPr>
          <a:xfrm>
            <a:off x="751745" y="482075"/>
            <a:ext cx="1989455" cy="1661645"/>
            <a:chOff x="8140457" y="1989821"/>
            <a:chExt cx="1989455" cy="1661645"/>
          </a:xfrm>
        </p:grpSpPr>
        <p:sp>
          <p:nvSpPr>
            <p:cNvPr id="19" name="Freeform 163">
              <a:extLst>
                <a:ext uri="{FF2B5EF4-FFF2-40B4-BE49-F238E27FC236}">
                  <a16:creationId xmlns:a16="http://schemas.microsoft.com/office/drawing/2014/main" id="{E0CEF7D1-54AD-48AF-853A-C41E12D236AD}"/>
                </a:ext>
              </a:extLst>
            </p:cNvPr>
            <p:cNvSpPr>
              <a:spLocks/>
            </p:cNvSpPr>
            <p:nvPr/>
          </p:nvSpPr>
          <p:spPr bwMode="auto">
            <a:xfrm flipH="1">
              <a:off x="8140457" y="1989821"/>
              <a:ext cx="1989455" cy="109727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 name="Freeform 6">
              <a:extLst>
                <a:ext uri="{FF2B5EF4-FFF2-40B4-BE49-F238E27FC236}">
                  <a16:creationId xmlns:a16="http://schemas.microsoft.com/office/drawing/2014/main" id="{D86DACA9-A100-4C2A-9316-E153642CC8CF}"/>
                </a:ext>
              </a:extLst>
            </p:cNvPr>
            <p:cNvSpPr/>
            <p:nvPr/>
          </p:nvSpPr>
          <p:spPr bwMode="auto">
            <a:xfrm>
              <a:off x="8803553" y="2855475"/>
              <a:ext cx="913782" cy="795991"/>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accent5">
                <a:lumMod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21" name="Up Arrow 7">
              <a:extLst>
                <a:ext uri="{FF2B5EF4-FFF2-40B4-BE49-F238E27FC236}">
                  <a16:creationId xmlns:a16="http://schemas.microsoft.com/office/drawing/2014/main" id="{E619F93B-CAD4-4DC6-88C9-7A1C543C5823}"/>
                </a:ext>
              </a:extLst>
            </p:cNvPr>
            <p:cNvSpPr/>
            <p:nvPr/>
          </p:nvSpPr>
          <p:spPr bwMode="auto">
            <a:xfrm>
              <a:off x="9107651" y="2267965"/>
              <a:ext cx="300476" cy="598723"/>
            </a:xfrm>
            <a:prstGeom prst="upArrow">
              <a:avLst/>
            </a:prstGeom>
            <a:solidFill>
              <a:schemeClr val="accent3"/>
            </a:solidFill>
            <a:ln w="38100" cap="rnd">
              <a:solidFill>
                <a:schemeClr val="accent6"/>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2" name="Freeform 8">
              <a:extLst>
                <a:ext uri="{FF2B5EF4-FFF2-40B4-BE49-F238E27FC236}">
                  <a16:creationId xmlns:a16="http://schemas.microsoft.com/office/drawing/2014/main" id="{86DF4BC6-659E-407E-B96D-2BA8B321DB98}"/>
                </a:ext>
              </a:extLst>
            </p:cNvPr>
            <p:cNvSpPr/>
            <p:nvPr/>
          </p:nvSpPr>
          <p:spPr bwMode="auto">
            <a:xfrm>
              <a:off x="8803553" y="2734147"/>
              <a:ext cx="908678" cy="276948"/>
            </a:xfrm>
            <a:custGeom>
              <a:avLst/>
              <a:gdLst>
                <a:gd name="connsiteX0" fmla="*/ 265874 w 635000"/>
                <a:gd name="connsiteY0" fmla="*/ 0 h 199865"/>
                <a:gd name="connsiteX1" fmla="*/ 265874 w 635000"/>
                <a:gd name="connsiteY1" fmla="*/ 95648 h 199865"/>
                <a:gd name="connsiteX2" fmla="*/ 370863 w 635000"/>
                <a:gd name="connsiteY2" fmla="*/ 95648 h 199865"/>
                <a:gd name="connsiteX3" fmla="*/ 370863 w 635000"/>
                <a:gd name="connsiteY3" fmla="*/ 113 h 199865"/>
                <a:gd name="connsiteX4" fmla="*/ 441085 w 635000"/>
                <a:gd name="connsiteY4" fmla="*/ 4649 h 199865"/>
                <a:gd name="connsiteX5" fmla="*/ 635000 w 635000"/>
                <a:gd name="connsiteY5" fmla="*/ 98265 h 199865"/>
                <a:gd name="connsiteX6" fmla="*/ 317500 w 635000"/>
                <a:gd name="connsiteY6" fmla="*/ 199865 h 199865"/>
                <a:gd name="connsiteX7" fmla="*/ 0 w 635000"/>
                <a:gd name="connsiteY7" fmla="*/ 98265 h 199865"/>
                <a:gd name="connsiteX8" fmla="*/ 193915 w 635000"/>
                <a:gd name="connsiteY8" fmla="*/ 4649 h 199865"/>
                <a:gd name="connsiteX9" fmla="*/ 265874 w 635000"/>
                <a:gd name="connsiteY9" fmla="*/ 0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9" fmla="*/ 357314 w 635000"/>
                <a:gd name="connsiteY9" fmla="*/ 187088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0" fmla="*/ 370863 w 635000"/>
                <a:gd name="connsiteY0" fmla="*/ 95648 h 199865"/>
                <a:gd name="connsiteX1" fmla="*/ 370863 w 635000"/>
                <a:gd name="connsiteY1" fmla="*/ 113 h 199865"/>
                <a:gd name="connsiteX2" fmla="*/ 441085 w 635000"/>
                <a:gd name="connsiteY2" fmla="*/ 4649 h 199865"/>
                <a:gd name="connsiteX3" fmla="*/ 635000 w 635000"/>
                <a:gd name="connsiteY3" fmla="*/ 98265 h 199865"/>
                <a:gd name="connsiteX4" fmla="*/ 317500 w 635000"/>
                <a:gd name="connsiteY4" fmla="*/ 199865 h 199865"/>
                <a:gd name="connsiteX5" fmla="*/ 0 w 635000"/>
                <a:gd name="connsiteY5" fmla="*/ 98265 h 199865"/>
                <a:gd name="connsiteX6" fmla="*/ 193915 w 635000"/>
                <a:gd name="connsiteY6" fmla="*/ 4649 h 199865"/>
                <a:gd name="connsiteX7" fmla="*/ 265874 w 635000"/>
                <a:gd name="connsiteY7" fmla="*/ 0 h 199865"/>
                <a:gd name="connsiteX0" fmla="*/ 370863 w 635000"/>
                <a:gd name="connsiteY0" fmla="*/ 113 h 199865"/>
                <a:gd name="connsiteX1" fmla="*/ 441085 w 635000"/>
                <a:gd name="connsiteY1" fmla="*/ 4649 h 199865"/>
                <a:gd name="connsiteX2" fmla="*/ 635000 w 635000"/>
                <a:gd name="connsiteY2" fmla="*/ 98265 h 199865"/>
                <a:gd name="connsiteX3" fmla="*/ 317500 w 635000"/>
                <a:gd name="connsiteY3" fmla="*/ 199865 h 199865"/>
                <a:gd name="connsiteX4" fmla="*/ 0 w 635000"/>
                <a:gd name="connsiteY4" fmla="*/ 98265 h 199865"/>
                <a:gd name="connsiteX5" fmla="*/ 193915 w 635000"/>
                <a:gd name="connsiteY5" fmla="*/ 4649 h 199865"/>
                <a:gd name="connsiteX6" fmla="*/ 265874 w 635000"/>
                <a:gd name="connsiteY6" fmla="*/ 0 h 19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199865">
                  <a:moveTo>
                    <a:pt x="370863" y="113"/>
                  </a:moveTo>
                  <a:lnTo>
                    <a:pt x="441085" y="4649"/>
                  </a:lnTo>
                  <a:cubicBezTo>
                    <a:pt x="555041" y="20073"/>
                    <a:pt x="635000" y="56181"/>
                    <a:pt x="635000" y="98265"/>
                  </a:cubicBezTo>
                  <a:cubicBezTo>
                    <a:pt x="635000" y="154377"/>
                    <a:pt x="492850" y="199865"/>
                    <a:pt x="317500" y="199865"/>
                  </a:cubicBezTo>
                  <a:cubicBezTo>
                    <a:pt x="142150" y="199865"/>
                    <a:pt x="0" y="154377"/>
                    <a:pt x="0" y="98265"/>
                  </a:cubicBezTo>
                  <a:cubicBezTo>
                    <a:pt x="0" y="56181"/>
                    <a:pt x="79959" y="20073"/>
                    <a:pt x="193915" y="4649"/>
                  </a:cubicBezTo>
                  <a:lnTo>
                    <a:pt x="265874" y="0"/>
                  </a:lnTo>
                </a:path>
              </a:pathLst>
            </a:custGeom>
            <a:solidFill>
              <a:schemeClr val="accent3"/>
            </a:solidFill>
            <a:ln w="38100" cap="rnd">
              <a:solidFill>
                <a:schemeClr val="accent6"/>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3" name="Rectangle 22">
            <a:extLst>
              <a:ext uri="{FF2B5EF4-FFF2-40B4-BE49-F238E27FC236}">
                <a16:creationId xmlns:a16="http://schemas.microsoft.com/office/drawing/2014/main" id="{D6A116BC-AAF0-402E-A2BC-05DE5EDDF44A}"/>
              </a:ext>
            </a:extLst>
          </p:cNvPr>
          <p:cNvSpPr/>
          <p:nvPr/>
        </p:nvSpPr>
        <p:spPr bwMode="auto">
          <a:xfrm>
            <a:off x="9277079" y="-15759"/>
            <a:ext cx="664684" cy="652906"/>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4" name="Send" title="Icon of a paper airplane">
            <a:extLst>
              <a:ext uri="{FF2B5EF4-FFF2-40B4-BE49-F238E27FC236}">
                <a16:creationId xmlns:a16="http://schemas.microsoft.com/office/drawing/2014/main" id="{F1B635E0-52A5-46FA-995D-31CDE78F179C}"/>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25" name="Rectangle 24">
            <a:extLst>
              <a:ext uri="{FF2B5EF4-FFF2-40B4-BE49-F238E27FC236}">
                <a16:creationId xmlns:a16="http://schemas.microsoft.com/office/drawing/2014/main" id="{2C85A638-0262-499A-B868-5CB082ED818E}"/>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aphicFrame>
        <p:nvGraphicFramePr>
          <p:cNvPr id="3" name="Table 2">
            <a:extLst>
              <a:ext uri="{FF2B5EF4-FFF2-40B4-BE49-F238E27FC236}">
                <a16:creationId xmlns:a16="http://schemas.microsoft.com/office/drawing/2014/main" id="{EB8AECCD-C5D7-4B95-A4AB-72BE652C485C}"/>
              </a:ext>
            </a:extLst>
          </p:cNvPr>
          <p:cNvGraphicFramePr>
            <a:graphicFrameLocks noGrp="1"/>
          </p:cNvGraphicFramePr>
          <p:nvPr>
            <p:extLst>
              <p:ext uri="{D42A27DB-BD31-4B8C-83A1-F6EECF244321}">
                <p14:modId xmlns:p14="http://schemas.microsoft.com/office/powerpoint/2010/main" val="454713347"/>
              </p:ext>
            </p:extLst>
          </p:nvPr>
        </p:nvGraphicFramePr>
        <p:xfrm>
          <a:off x="604234" y="2224596"/>
          <a:ext cx="5933727" cy="4351340"/>
        </p:xfrm>
        <a:graphic>
          <a:graphicData uri="http://schemas.openxmlformats.org/drawingml/2006/table">
            <a:tbl>
              <a:tblPr>
                <a:tableStyleId>{5940675A-B579-460E-94D1-54222C63F5DA}</a:tableStyleId>
              </a:tblPr>
              <a:tblGrid>
                <a:gridCol w="2269595">
                  <a:extLst>
                    <a:ext uri="{9D8B030D-6E8A-4147-A177-3AD203B41FA5}">
                      <a16:colId xmlns:a16="http://schemas.microsoft.com/office/drawing/2014/main" val="2243277134"/>
                    </a:ext>
                  </a:extLst>
                </a:gridCol>
                <a:gridCol w="1449977">
                  <a:extLst>
                    <a:ext uri="{9D8B030D-6E8A-4147-A177-3AD203B41FA5}">
                      <a16:colId xmlns:a16="http://schemas.microsoft.com/office/drawing/2014/main" val="731533253"/>
                    </a:ext>
                  </a:extLst>
                </a:gridCol>
                <a:gridCol w="933994">
                  <a:extLst>
                    <a:ext uri="{9D8B030D-6E8A-4147-A177-3AD203B41FA5}">
                      <a16:colId xmlns:a16="http://schemas.microsoft.com/office/drawing/2014/main" val="1286580287"/>
                    </a:ext>
                  </a:extLst>
                </a:gridCol>
                <a:gridCol w="1280161">
                  <a:extLst>
                    <a:ext uri="{9D8B030D-6E8A-4147-A177-3AD203B41FA5}">
                      <a16:colId xmlns:a16="http://schemas.microsoft.com/office/drawing/2014/main" val="687438837"/>
                    </a:ext>
                  </a:extLst>
                </a:gridCol>
              </a:tblGrid>
              <a:tr h="310810">
                <a:tc>
                  <a:txBody>
                    <a:bodyPr/>
                    <a:lstStyle/>
                    <a:p>
                      <a:pPr algn="l" fontAlgn="b"/>
                      <a:r>
                        <a:rPr lang="en-US" sz="1400" b="1" dirty="0">
                          <a:effectLst/>
                        </a:rPr>
                        <a:t>Target</a:t>
                      </a:r>
                    </a:p>
                  </a:txBody>
                  <a:tcPr marL="60943" marR="60943" marT="45707" marB="45707" anchor="ctr"/>
                </a:tc>
                <a:tc>
                  <a:txBody>
                    <a:bodyPr/>
                    <a:lstStyle/>
                    <a:p>
                      <a:pPr algn="l" fontAlgn="b"/>
                      <a:r>
                        <a:rPr lang="en-US" sz="1400" b="1" dirty="0">
                          <a:effectLst/>
                        </a:rPr>
                        <a:t>Source</a:t>
                      </a:r>
                    </a:p>
                  </a:txBody>
                  <a:tcPr marL="60943" marR="60943" marT="45707" marB="45707" anchor="ctr"/>
                </a:tc>
                <a:tc>
                  <a:txBody>
                    <a:bodyPr/>
                    <a:lstStyle/>
                    <a:p>
                      <a:pPr algn="ctr" fontAlgn="b"/>
                      <a:r>
                        <a:rPr lang="en-US" sz="1400" b="1" dirty="0">
                          <a:effectLst/>
                        </a:rPr>
                        <a:t>Support</a:t>
                      </a:r>
                    </a:p>
                  </a:txBody>
                  <a:tcPr marL="60943" marR="60943" marT="45707" marB="45707" anchor="ctr"/>
                </a:tc>
                <a:tc>
                  <a:txBody>
                    <a:bodyPr/>
                    <a:lstStyle/>
                    <a:p>
                      <a:pPr algn="ctr" fontAlgn="b"/>
                      <a:r>
                        <a:rPr lang="en-US" sz="1400" b="1" dirty="0">
                          <a:effectLst/>
                        </a:rPr>
                        <a:t>Status</a:t>
                      </a:r>
                    </a:p>
                  </a:txBody>
                  <a:tcPr marL="60943" marR="60943" marT="45707" marB="45707" anchor="ctr"/>
                </a:tc>
                <a:extLst>
                  <a:ext uri="{0D108BD9-81ED-4DB2-BD59-A6C34878D82A}">
                    <a16:rowId xmlns:a16="http://schemas.microsoft.com/office/drawing/2014/main" val="3874280217"/>
                  </a:ext>
                </a:extLst>
              </a:tr>
              <a:tr h="310810">
                <a:tc rowSpan="3">
                  <a:txBody>
                    <a:bodyPr/>
                    <a:lstStyle/>
                    <a:p>
                      <a:pPr algn="l" fontAlgn="t"/>
                      <a:r>
                        <a:rPr lang="en-US" sz="1400" b="1" dirty="0">
                          <a:effectLst/>
                        </a:rPr>
                        <a:t>Azure SQL DB</a:t>
                      </a:r>
                    </a:p>
                  </a:txBody>
                  <a:tcPr marL="60943" marR="60943" marT="45707" marB="45707" anchor="ctr">
                    <a:lnB w="28575" cap="flat" cmpd="sng" algn="ctr">
                      <a:solidFill>
                        <a:schemeClr val="tx1"/>
                      </a:solidFill>
                      <a:prstDash val="solid"/>
                      <a:round/>
                      <a:headEnd type="none" w="med" len="med"/>
                      <a:tailEnd type="none" w="med" len="med"/>
                    </a:lnB>
                  </a:tcPr>
                </a:tc>
                <a:tc>
                  <a:txBody>
                    <a:bodyPr/>
                    <a:lstStyle/>
                    <a:p>
                      <a:pPr algn="l" fontAlgn="t"/>
                      <a:r>
                        <a:rPr lang="en-US" sz="1400" dirty="0">
                          <a:effectLst/>
                        </a:rPr>
                        <a:t>SQL Server</a:t>
                      </a:r>
                    </a:p>
                  </a:txBody>
                  <a:tcPr marL="60943" marR="60943" marT="45707" marB="45707" anchor="ctr"/>
                </a:tc>
                <a:tc>
                  <a:txBody>
                    <a:bodyPr/>
                    <a:lstStyle/>
                    <a:p>
                      <a:pPr algn="ctr" fontAlgn="t"/>
                      <a:r>
                        <a:rPr lang="en-US" sz="1400" dirty="0">
                          <a:effectLst/>
                        </a:rPr>
                        <a:t>✔</a:t>
                      </a:r>
                    </a:p>
                  </a:txBody>
                  <a:tcPr marL="60943" marR="60943" marT="45707" marB="45707" anchor="ctr"/>
                </a:tc>
                <a:tc>
                  <a:txBody>
                    <a:bodyPr/>
                    <a:lstStyle/>
                    <a:p>
                      <a:pPr algn="ctr" fontAlgn="t"/>
                      <a:r>
                        <a:rPr lang="en-US" sz="1400">
                          <a:effectLst/>
                        </a:rPr>
                        <a:t>GA</a:t>
                      </a:r>
                    </a:p>
                  </a:txBody>
                  <a:tcPr marL="60943" marR="60943" marT="45707" marB="45707" anchor="ctr"/>
                </a:tc>
                <a:extLst>
                  <a:ext uri="{0D108BD9-81ED-4DB2-BD59-A6C34878D82A}">
                    <a16:rowId xmlns:a16="http://schemas.microsoft.com/office/drawing/2014/main" val="2386812088"/>
                  </a:ext>
                </a:extLst>
              </a:tr>
              <a:tr h="310810">
                <a:tc vMerge="1">
                  <a:txBody>
                    <a:bodyPr/>
                    <a:lstStyle/>
                    <a:p>
                      <a:pPr algn="l" fontAlgn="t"/>
                      <a:endParaRPr lang="en-US" sz="1400" dirty="0">
                        <a:effectLst/>
                      </a:endParaRPr>
                    </a:p>
                  </a:txBody>
                  <a:tcPr marL="60943" marR="60943" marT="45707" marB="45707">
                    <a:lnL w="12700" cap="flat" cmpd="sng" algn="ctr">
                      <a:solidFill>
                        <a:srgbClr val="00395B"/>
                      </a:solidFill>
                      <a:prstDash val="solid"/>
                      <a:round/>
                      <a:headEnd type="none" w="med" len="med"/>
                      <a:tailEnd type="none" w="med" len="med"/>
                    </a:lnL>
                    <a:lnR w="12700" cap="flat" cmpd="sng" algn="ctr">
                      <a:solidFill>
                        <a:srgbClr val="B0375B"/>
                      </a:solidFill>
                      <a:prstDash val="solid"/>
                      <a:round/>
                      <a:headEnd type="none" w="med" len="med"/>
                      <a:tailEnd type="none" w="med" len="med"/>
                    </a:lnR>
                    <a:lnT w="4763" cap="flat" cmpd="sng" algn="ctr">
                      <a:solidFill>
                        <a:srgbClr val="F0395B"/>
                      </a:solidFill>
                      <a:prstDash val="solid"/>
                      <a:round/>
                      <a:headEnd type="none" w="med" len="med"/>
                      <a:tailEnd type="none" w="med" len="med"/>
                    </a:lnT>
                    <a:lnB w="4763" cap="flat" cmpd="sng" algn="ctr">
                      <a:solidFill>
                        <a:srgbClr val="20375B"/>
                      </a:solidFill>
                      <a:prstDash val="solid"/>
                      <a:round/>
                      <a:headEnd type="none" w="med" len="med"/>
                      <a:tailEnd type="none" w="med" len="med"/>
                    </a:lnB>
                  </a:tcPr>
                </a:tc>
                <a:tc>
                  <a:txBody>
                    <a:bodyPr/>
                    <a:lstStyle/>
                    <a:p>
                      <a:pPr algn="l" fontAlgn="t"/>
                      <a:r>
                        <a:rPr lang="en-US" sz="1400" dirty="0">
                          <a:effectLst/>
                        </a:rPr>
                        <a:t>RDS SQL</a:t>
                      </a:r>
                    </a:p>
                  </a:txBody>
                  <a:tcPr marL="60943" marR="60943" marT="45707" marB="45707" anchor="ctr"/>
                </a:tc>
                <a:tc>
                  <a:txBody>
                    <a:bodyPr/>
                    <a:lstStyle/>
                    <a:p>
                      <a:pPr algn="ctr" fontAlgn="t"/>
                      <a:endParaRPr lang="en-US" sz="1400" dirty="0">
                        <a:effectLst/>
                      </a:endParaRPr>
                    </a:p>
                  </a:txBody>
                  <a:tcPr marL="60943" marR="60943" marT="45707" marB="45707" anchor="ctr"/>
                </a:tc>
                <a:tc>
                  <a:txBody>
                    <a:bodyPr/>
                    <a:lstStyle/>
                    <a:p>
                      <a:pPr algn="ctr" fontAlgn="t"/>
                      <a:endParaRPr lang="en-US" sz="1400" dirty="0">
                        <a:effectLst/>
                      </a:endParaRPr>
                    </a:p>
                  </a:txBody>
                  <a:tcPr marL="60943" marR="60943" marT="45707" marB="45707" anchor="ctr"/>
                </a:tc>
                <a:extLst>
                  <a:ext uri="{0D108BD9-81ED-4DB2-BD59-A6C34878D82A}">
                    <a16:rowId xmlns:a16="http://schemas.microsoft.com/office/drawing/2014/main" val="2721656708"/>
                  </a:ext>
                </a:extLst>
              </a:tr>
              <a:tr h="310810">
                <a:tc vMerge="1">
                  <a:txBody>
                    <a:bodyPr/>
                    <a:lstStyle/>
                    <a:p>
                      <a:pPr algn="l" fontAlgn="t"/>
                      <a:endParaRPr lang="en-US" sz="1400" dirty="0">
                        <a:effectLst/>
                      </a:endParaRPr>
                    </a:p>
                  </a:txBody>
                  <a:tcPr marL="60943" marR="60943" marT="45707" marB="45707">
                    <a:lnL w="12700" cap="flat" cmpd="sng" algn="ctr">
                      <a:solidFill>
                        <a:srgbClr val="30365B"/>
                      </a:solidFill>
                      <a:prstDash val="solid"/>
                      <a:round/>
                      <a:headEnd type="none" w="med" len="med"/>
                      <a:tailEnd type="none" w="med" len="med"/>
                    </a:lnL>
                    <a:lnR w="12700" cap="flat" cmpd="sng" algn="ctr">
                      <a:solidFill>
                        <a:srgbClr val="00365B"/>
                      </a:solidFill>
                      <a:prstDash val="solid"/>
                      <a:round/>
                      <a:headEnd type="none" w="med" len="med"/>
                      <a:tailEnd type="none" w="med" len="med"/>
                    </a:lnR>
                    <a:lnT w="4763" cap="flat" cmpd="sng" algn="ctr">
                      <a:solidFill>
                        <a:srgbClr val="20375B"/>
                      </a:solidFill>
                      <a:prstDash val="solid"/>
                      <a:round/>
                      <a:headEnd type="none" w="med" len="med"/>
                      <a:tailEnd type="none" w="med" len="med"/>
                    </a:lnT>
                    <a:lnB w="4763" cap="flat" cmpd="sng" algn="ctr">
                      <a:solidFill>
                        <a:srgbClr val="F0425B"/>
                      </a:solidFill>
                      <a:prstDash val="solid"/>
                      <a:round/>
                      <a:headEnd type="none" w="med" len="med"/>
                      <a:tailEnd type="none" w="med" len="med"/>
                    </a:lnB>
                  </a:tcPr>
                </a:tc>
                <a:tc>
                  <a:txBody>
                    <a:bodyPr/>
                    <a:lstStyle/>
                    <a:p>
                      <a:pPr algn="l" fontAlgn="t"/>
                      <a:r>
                        <a:rPr lang="en-US" sz="1400" dirty="0">
                          <a:effectLst/>
                        </a:rPr>
                        <a:t>Oracle</a:t>
                      </a:r>
                    </a:p>
                  </a:txBody>
                  <a:tcPr marL="60943" marR="60943" marT="45707" marB="45707" anchor="ctr">
                    <a:lnB w="28575" cap="flat" cmpd="sng" algn="ctr">
                      <a:solidFill>
                        <a:schemeClr val="tx1"/>
                      </a:solidFill>
                      <a:prstDash val="solid"/>
                      <a:round/>
                      <a:headEnd type="none" w="med" len="med"/>
                      <a:tailEnd type="none" w="med" len="med"/>
                    </a:lnB>
                  </a:tcPr>
                </a:tc>
                <a:tc>
                  <a:txBody>
                    <a:bodyPr/>
                    <a:lstStyle/>
                    <a:p>
                      <a:pPr algn="ctr" fontAlgn="t"/>
                      <a:endParaRPr lang="en-US" sz="1400" dirty="0">
                        <a:effectLst/>
                      </a:endParaRPr>
                    </a:p>
                  </a:txBody>
                  <a:tcPr marL="60943" marR="60943" marT="45707" marB="45707" anchor="ctr">
                    <a:lnB w="28575" cap="flat" cmpd="sng" algn="ctr">
                      <a:solidFill>
                        <a:schemeClr val="tx1"/>
                      </a:solidFill>
                      <a:prstDash val="solid"/>
                      <a:round/>
                      <a:headEnd type="none" w="med" len="med"/>
                      <a:tailEnd type="none" w="med" len="med"/>
                    </a:lnB>
                  </a:tcPr>
                </a:tc>
                <a:tc>
                  <a:txBody>
                    <a:bodyPr/>
                    <a:lstStyle/>
                    <a:p>
                      <a:pPr algn="ctr" fontAlgn="t"/>
                      <a:endParaRPr lang="en-US" sz="1400" dirty="0">
                        <a:effectLst/>
                      </a:endParaRPr>
                    </a:p>
                  </a:txBody>
                  <a:tcPr marL="60943" marR="60943" marT="45707" marB="45707"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241502"/>
                  </a:ext>
                </a:extLst>
              </a:tr>
              <a:tr h="310810">
                <a:tc rowSpan="3">
                  <a:txBody>
                    <a:bodyPr/>
                    <a:lstStyle/>
                    <a:p>
                      <a:pPr algn="l" fontAlgn="t"/>
                      <a:r>
                        <a:rPr lang="en-US" sz="1400" b="1" dirty="0">
                          <a:effectLst/>
                        </a:rPr>
                        <a:t>Azure SQL DB MI</a:t>
                      </a:r>
                    </a:p>
                  </a:txBody>
                  <a:tcPr marL="60943" marR="60943" marT="45707" marB="4570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400">
                          <a:effectLst/>
                        </a:rPr>
                        <a:t>SQL Server</a:t>
                      </a:r>
                    </a:p>
                  </a:txBody>
                  <a:tcPr marL="60943" marR="60943" marT="45707" marB="45707" anchor="ctr">
                    <a:lnT w="28575" cap="flat" cmpd="sng" algn="ctr">
                      <a:solidFill>
                        <a:schemeClr val="tx1"/>
                      </a:solidFill>
                      <a:prstDash val="solid"/>
                      <a:round/>
                      <a:headEnd type="none" w="med" len="med"/>
                      <a:tailEnd type="none" w="med" len="med"/>
                    </a:lnT>
                  </a:tcPr>
                </a:tc>
                <a:tc>
                  <a:txBody>
                    <a:bodyPr/>
                    <a:lstStyle/>
                    <a:p>
                      <a:pPr algn="ctr" fontAlgn="t"/>
                      <a:r>
                        <a:rPr lang="en-US" sz="1400">
                          <a:effectLst/>
                        </a:rPr>
                        <a:t>✔</a:t>
                      </a:r>
                    </a:p>
                  </a:txBody>
                  <a:tcPr marL="60943" marR="60943" marT="45707" marB="45707" anchor="ctr">
                    <a:lnT w="28575" cap="flat" cmpd="sng" algn="ctr">
                      <a:solidFill>
                        <a:schemeClr val="tx1"/>
                      </a:solidFill>
                      <a:prstDash val="solid"/>
                      <a:round/>
                      <a:headEnd type="none" w="med" len="med"/>
                      <a:tailEnd type="none" w="med" len="med"/>
                    </a:lnT>
                  </a:tcPr>
                </a:tc>
                <a:tc>
                  <a:txBody>
                    <a:bodyPr/>
                    <a:lstStyle/>
                    <a:p>
                      <a:pPr algn="ctr" fontAlgn="t"/>
                      <a:r>
                        <a:rPr lang="en-US" sz="1400">
                          <a:effectLst/>
                        </a:rPr>
                        <a:t>GA</a:t>
                      </a:r>
                    </a:p>
                  </a:txBody>
                  <a:tcPr marL="60943" marR="60943" marT="45707" marB="45707"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12312277"/>
                  </a:ext>
                </a:extLst>
              </a:tr>
              <a:tr h="310810">
                <a:tc vMerge="1">
                  <a:txBody>
                    <a:bodyPr/>
                    <a:lstStyle/>
                    <a:p>
                      <a:pPr algn="l" fontAlgn="t"/>
                      <a:endParaRPr lang="en-US" sz="1400" dirty="0">
                        <a:effectLst/>
                      </a:endParaRPr>
                    </a:p>
                  </a:txBody>
                  <a:tcPr marL="60943" marR="60943" marT="45707" marB="45707">
                    <a:lnL w="12700" cap="flat" cmpd="sng" algn="ctr">
                      <a:solidFill>
                        <a:srgbClr val="104D5B"/>
                      </a:solidFill>
                      <a:prstDash val="solid"/>
                      <a:round/>
                      <a:headEnd type="none" w="med" len="med"/>
                      <a:tailEnd type="none" w="med" len="med"/>
                    </a:lnL>
                    <a:lnR w="12700" cap="flat" cmpd="sng" algn="ctr">
                      <a:solidFill>
                        <a:srgbClr val="D0565B"/>
                      </a:solidFill>
                      <a:prstDash val="solid"/>
                      <a:round/>
                      <a:headEnd type="none" w="med" len="med"/>
                      <a:tailEnd type="none" w="med" len="med"/>
                    </a:lnR>
                    <a:lnT w="4763" cap="flat" cmpd="sng" algn="ctr">
                      <a:solidFill>
                        <a:srgbClr val="C0515B"/>
                      </a:solidFill>
                      <a:prstDash val="solid"/>
                      <a:round/>
                      <a:headEnd type="none" w="med" len="med"/>
                      <a:tailEnd type="none" w="med" len="med"/>
                    </a:lnT>
                    <a:lnB w="4763" cap="flat" cmpd="sng" algn="ctr">
                      <a:solidFill>
                        <a:srgbClr val="60515B"/>
                      </a:solidFill>
                      <a:prstDash val="solid"/>
                      <a:round/>
                      <a:headEnd type="none" w="med" len="med"/>
                      <a:tailEnd type="none" w="med" len="med"/>
                    </a:lnB>
                  </a:tcPr>
                </a:tc>
                <a:tc>
                  <a:txBody>
                    <a:bodyPr/>
                    <a:lstStyle/>
                    <a:p>
                      <a:pPr algn="l" fontAlgn="t"/>
                      <a:r>
                        <a:rPr lang="en-US" sz="1400">
                          <a:effectLst/>
                        </a:rPr>
                        <a:t>RDS SQL</a:t>
                      </a:r>
                    </a:p>
                  </a:txBody>
                  <a:tcPr marL="60943" marR="60943" marT="45707" marB="45707" anchor="ctr"/>
                </a:tc>
                <a:tc>
                  <a:txBody>
                    <a:bodyPr/>
                    <a:lstStyle/>
                    <a:p>
                      <a:pPr algn="ctr" fontAlgn="t"/>
                      <a:endParaRPr lang="en-US" sz="1400" dirty="0">
                        <a:effectLst/>
                      </a:endParaRPr>
                    </a:p>
                  </a:txBody>
                  <a:tcPr marL="60943" marR="60943" marT="45707" marB="45707" anchor="ctr"/>
                </a:tc>
                <a:tc>
                  <a:txBody>
                    <a:bodyPr/>
                    <a:lstStyle/>
                    <a:p>
                      <a:pPr algn="ctr" fontAlgn="t"/>
                      <a:endParaRPr lang="en-US" sz="1400">
                        <a:effectLst/>
                      </a:endParaRPr>
                    </a:p>
                  </a:txBody>
                  <a:tcPr marL="60943" marR="60943" marT="45707" marB="45707" anchor="ctr"/>
                </a:tc>
                <a:extLst>
                  <a:ext uri="{0D108BD9-81ED-4DB2-BD59-A6C34878D82A}">
                    <a16:rowId xmlns:a16="http://schemas.microsoft.com/office/drawing/2014/main" val="599362545"/>
                  </a:ext>
                </a:extLst>
              </a:tr>
              <a:tr h="310810">
                <a:tc vMerge="1">
                  <a:txBody>
                    <a:bodyPr/>
                    <a:lstStyle/>
                    <a:p>
                      <a:pPr algn="l" fontAlgn="t"/>
                      <a:endParaRPr lang="en-US" sz="1400" dirty="0">
                        <a:effectLst/>
                      </a:endParaRPr>
                    </a:p>
                  </a:txBody>
                  <a:tcPr marL="60943" marR="60943" marT="45707" marB="45707">
                    <a:lnL w="12700" cap="flat" cmpd="sng" algn="ctr">
                      <a:solidFill>
                        <a:srgbClr val="204F5B"/>
                      </a:solidFill>
                      <a:prstDash val="solid"/>
                      <a:round/>
                      <a:headEnd type="none" w="med" len="med"/>
                      <a:tailEnd type="none" w="med" len="med"/>
                    </a:lnL>
                    <a:lnR w="12700" cap="flat" cmpd="sng" algn="ctr">
                      <a:solidFill>
                        <a:srgbClr val="D0535B"/>
                      </a:solidFill>
                      <a:prstDash val="solid"/>
                      <a:round/>
                      <a:headEnd type="none" w="med" len="med"/>
                      <a:tailEnd type="none" w="med" len="med"/>
                    </a:lnR>
                    <a:lnT w="4763" cap="flat" cmpd="sng" algn="ctr">
                      <a:solidFill>
                        <a:srgbClr val="60515B"/>
                      </a:solidFill>
                      <a:prstDash val="solid"/>
                      <a:round/>
                      <a:headEnd type="none" w="med" len="med"/>
                      <a:tailEnd type="none" w="med" len="med"/>
                    </a:lnT>
                    <a:lnB w="4763" cap="flat" cmpd="sng" algn="ctr">
                      <a:solidFill>
                        <a:srgbClr val="70595B"/>
                      </a:solidFill>
                      <a:prstDash val="solid"/>
                      <a:round/>
                      <a:headEnd type="none" w="med" len="med"/>
                      <a:tailEnd type="none" w="med" len="med"/>
                    </a:lnB>
                  </a:tcPr>
                </a:tc>
                <a:tc>
                  <a:txBody>
                    <a:bodyPr/>
                    <a:lstStyle/>
                    <a:p>
                      <a:pPr algn="l" fontAlgn="t"/>
                      <a:r>
                        <a:rPr lang="en-US" sz="1400" dirty="0">
                          <a:effectLst/>
                        </a:rPr>
                        <a:t>Oracle</a:t>
                      </a:r>
                    </a:p>
                  </a:txBody>
                  <a:tcPr marL="60943" marR="60943" marT="45707" marB="45707" anchor="ctr">
                    <a:lnB w="28575" cap="flat" cmpd="sng" algn="ctr">
                      <a:solidFill>
                        <a:schemeClr val="tx1"/>
                      </a:solidFill>
                      <a:prstDash val="solid"/>
                      <a:round/>
                      <a:headEnd type="none" w="med" len="med"/>
                      <a:tailEnd type="none" w="med" len="med"/>
                    </a:lnB>
                  </a:tcPr>
                </a:tc>
                <a:tc>
                  <a:txBody>
                    <a:bodyPr/>
                    <a:lstStyle/>
                    <a:p>
                      <a:pPr algn="ctr" fontAlgn="t"/>
                      <a:endParaRPr lang="en-US" sz="1400" dirty="0">
                        <a:effectLst/>
                      </a:endParaRPr>
                    </a:p>
                  </a:txBody>
                  <a:tcPr marL="60943" marR="60943" marT="45707" marB="45707" anchor="ctr">
                    <a:lnB w="28575" cap="flat" cmpd="sng" algn="ctr">
                      <a:solidFill>
                        <a:schemeClr val="tx1"/>
                      </a:solidFill>
                      <a:prstDash val="solid"/>
                      <a:round/>
                      <a:headEnd type="none" w="med" len="med"/>
                      <a:tailEnd type="none" w="med" len="med"/>
                    </a:lnB>
                  </a:tcPr>
                </a:tc>
                <a:tc>
                  <a:txBody>
                    <a:bodyPr/>
                    <a:lstStyle/>
                    <a:p>
                      <a:pPr algn="ctr" fontAlgn="t"/>
                      <a:endParaRPr lang="en-US" sz="1400" dirty="0">
                        <a:effectLst/>
                      </a:endParaRPr>
                    </a:p>
                  </a:txBody>
                  <a:tcPr marL="60943" marR="60943" marT="45707" marB="45707"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453033"/>
                  </a:ext>
                </a:extLst>
              </a:tr>
              <a:tr h="310810">
                <a:tc rowSpan="2">
                  <a:txBody>
                    <a:bodyPr/>
                    <a:lstStyle/>
                    <a:p>
                      <a:pPr algn="l" fontAlgn="t"/>
                      <a:r>
                        <a:rPr lang="en-US" sz="1400" b="1" dirty="0">
                          <a:effectLst/>
                        </a:rPr>
                        <a:t>Azure SQL VM</a:t>
                      </a:r>
                    </a:p>
                  </a:txBody>
                  <a:tcPr marL="60943" marR="60943" marT="45707" marB="4570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400">
                          <a:effectLst/>
                        </a:rPr>
                        <a:t>SQL Server</a:t>
                      </a:r>
                    </a:p>
                  </a:txBody>
                  <a:tcPr marL="60943" marR="60943" marT="45707" marB="45707" anchor="ctr">
                    <a:lnT w="28575" cap="flat" cmpd="sng" algn="ctr">
                      <a:solidFill>
                        <a:schemeClr val="tx1"/>
                      </a:solidFill>
                      <a:prstDash val="solid"/>
                      <a:round/>
                      <a:headEnd type="none" w="med" len="med"/>
                      <a:tailEnd type="none" w="med" len="med"/>
                    </a:lnT>
                  </a:tcPr>
                </a:tc>
                <a:tc>
                  <a:txBody>
                    <a:bodyPr/>
                    <a:lstStyle/>
                    <a:p>
                      <a:pPr algn="ctr" fontAlgn="t"/>
                      <a:r>
                        <a:rPr lang="en-US" sz="1400">
                          <a:effectLst/>
                        </a:rPr>
                        <a:t>✔</a:t>
                      </a:r>
                    </a:p>
                  </a:txBody>
                  <a:tcPr marL="60943" marR="60943" marT="45707" marB="45707" anchor="ctr">
                    <a:lnT w="28575" cap="flat" cmpd="sng" algn="ctr">
                      <a:solidFill>
                        <a:schemeClr val="tx1"/>
                      </a:solidFill>
                      <a:prstDash val="solid"/>
                      <a:round/>
                      <a:headEnd type="none" w="med" len="med"/>
                      <a:tailEnd type="none" w="med" len="med"/>
                    </a:lnT>
                  </a:tcPr>
                </a:tc>
                <a:tc>
                  <a:txBody>
                    <a:bodyPr/>
                    <a:lstStyle/>
                    <a:p>
                      <a:pPr algn="ctr" fontAlgn="t"/>
                      <a:r>
                        <a:rPr lang="en-US" sz="1400">
                          <a:effectLst/>
                        </a:rPr>
                        <a:t>GA</a:t>
                      </a:r>
                    </a:p>
                  </a:txBody>
                  <a:tcPr marL="60943" marR="60943" marT="45707" marB="45707"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8923083"/>
                  </a:ext>
                </a:extLst>
              </a:tr>
              <a:tr h="310810">
                <a:tc vMerge="1">
                  <a:txBody>
                    <a:bodyPr/>
                    <a:lstStyle/>
                    <a:p>
                      <a:pPr algn="l" fontAlgn="t"/>
                      <a:endParaRPr lang="en-US" sz="1400" dirty="0">
                        <a:effectLst/>
                      </a:endParaRPr>
                    </a:p>
                  </a:txBody>
                  <a:tcPr marL="60943" marR="60943" marT="45707" marB="45707">
                    <a:lnL w="12700" cap="flat" cmpd="sng" algn="ctr">
                      <a:solidFill>
                        <a:srgbClr val="E0B35A"/>
                      </a:solidFill>
                      <a:prstDash val="solid"/>
                      <a:round/>
                      <a:headEnd type="none" w="med" len="med"/>
                      <a:tailEnd type="none" w="med" len="med"/>
                    </a:lnL>
                    <a:lnR w="12700" cap="flat" cmpd="sng" algn="ctr">
                      <a:solidFill>
                        <a:srgbClr val="70BD5A"/>
                      </a:solidFill>
                      <a:prstDash val="solid"/>
                      <a:round/>
                      <a:headEnd type="none" w="med" len="med"/>
                      <a:tailEnd type="none" w="med" len="med"/>
                    </a:lnR>
                    <a:lnT w="4763" cap="flat" cmpd="sng" algn="ctr">
                      <a:solidFill>
                        <a:srgbClr val="70B45A"/>
                      </a:solidFill>
                      <a:prstDash val="solid"/>
                      <a:round/>
                      <a:headEnd type="none" w="med" len="med"/>
                      <a:tailEnd type="none" w="med" len="med"/>
                    </a:lnT>
                    <a:lnB w="4763" cap="flat" cmpd="sng" algn="ctr">
                      <a:solidFill>
                        <a:srgbClr val="10009F"/>
                      </a:solidFill>
                      <a:prstDash val="solid"/>
                      <a:round/>
                      <a:headEnd type="none" w="med" len="med"/>
                      <a:tailEnd type="none" w="med" len="med"/>
                    </a:lnB>
                  </a:tcPr>
                </a:tc>
                <a:tc>
                  <a:txBody>
                    <a:bodyPr/>
                    <a:lstStyle/>
                    <a:p>
                      <a:pPr algn="l" fontAlgn="t"/>
                      <a:r>
                        <a:rPr lang="en-US" sz="1400" dirty="0">
                          <a:effectLst/>
                        </a:rPr>
                        <a:t>Oracle</a:t>
                      </a:r>
                    </a:p>
                  </a:txBody>
                  <a:tcPr marL="60943" marR="60943" marT="45707" marB="45707" anchor="ctr">
                    <a:lnB w="28575" cap="flat" cmpd="sng" algn="ctr">
                      <a:solidFill>
                        <a:schemeClr val="tx1"/>
                      </a:solidFill>
                      <a:prstDash val="solid"/>
                      <a:round/>
                      <a:headEnd type="none" w="med" len="med"/>
                      <a:tailEnd type="none" w="med" len="med"/>
                    </a:lnB>
                  </a:tcPr>
                </a:tc>
                <a:tc>
                  <a:txBody>
                    <a:bodyPr/>
                    <a:lstStyle/>
                    <a:p>
                      <a:pPr algn="ctr" fontAlgn="t"/>
                      <a:endParaRPr lang="en-US" sz="1400" dirty="0">
                        <a:effectLst/>
                      </a:endParaRPr>
                    </a:p>
                  </a:txBody>
                  <a:tcPr marL="60943" marR="60943" marT="45707" marB="45707" anchor="ctr">
                    <a:lnB w="28575" cap="flat" cmpd="sng" algn="ctr">
                      <a:solidFill>
                        <a:schemeClr val="tx1"/>
                      </a:solidFill>
                      <a:prstDash val="solid"/>
                      <a:round/>
                      <a:headEnd type="none" w="med" len="med"/>
                      <a:tailEnd type="none" w="med" len="med"/>
                    </a:lnB>
                  </a:tcPr>
                </a:tc>
                <a:tc>
                  <a:txBody>
                    <a:bodyPr/>
                    <a:lstStyle/>
                    <a:p>
                      <a:pPr algn="ctr" fontAlgn="t"/>
                      <a:endParaRPr lang="en-US" sz="1400" dirty="0">
                        <a:effectLst/>
                      </a:endParaRPr>
                    </a:p>
                  </a:txBody>
                  <a:tcPr marL="60943" marR="60943" marT="45707" marB="45707"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5379566"/>
                  </a:ext>
                </a:extLst>
              </a:tr>
              <a:tr h="310810">
                <a:tc>
                  <a:txBody>
                    <a:bodyPr/>
                    <a:lstStyle/>
                    <a:p>
                      <a:pPr algn="l" fontAlgn="t"/>
                      <a:r>
                        <a:rPr lang="en-US" sz="1400" b="1" dirty="0">
                          <a:effectLst/>
                        </a:rPr>
                        <a:t>Azure Cosmos DB</a:t>
                      </a:r>
                    </a:p>
                  </a:txBody>
                  <a:tcPr marL="60943" marR="60943" marT="45707" marB="4570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400" dirty="0">
                          <a:effectLst/>
                        </a:rPr>
                        <a:t>MongoDB</a:t>
                      </a:r>
                    </a:p>
                  </a:txBody>
                  <a:tcPr marL="60943" marR="60943" marT="45707" marB="4570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t"/>
                      <a:r>
                        <a:rPr lang="en-US" sz="1400" dirty="0">
                          <a:effectLst/>
                        </a:rPr>
                        <a:t>✔</a:t>
                      </a:r>
                    </a:p>
                  </a:txBody>
                  <a:tcPr marL="60943" marR="60943" marT="45707" marB="4570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t"/>
                      <a:r>
                        <a:rPr lang="en-US" sz="1400" dirty="0">
                          <a:effectLst/>
                        </a:rPr>
                        <a:t>GA</a:t>
                      </a:r>
                    </a:p>
                  </a:txBody>
                  <a:tcPr marL="60943" marR="60943" marT="45707" marB="4570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0038676"/>
                  </a:ext>
                </a:extLst>
              </a:tr>
              <a:tr h="310810">
                <a:tc>
                  <a:txBody>
                    <a:bodyPr/>
                    <a:lstStyle/>
                    <a:p>
                      <a:pPr algn="l" fontAlgn="t"/>
                      <a:r>
                        <a:rPr lang="en-US" sz="1400" b="1" dirty="0">
                          <a:effectLst/>
                        </a:rPr>
                        <a:t>Azure DB for MySQL</a:t>
                      </a:r>
                    </a:p>
                  </a:txBody>
                  <a:tcPr marL="60943" marR="60943" marT="45707" marB="4570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400" dirty="0">
                          <a:effectLst/>
                        </a:rPr>
                        <a:t>MySQL</a:t>
                      </a:r>
                    </a:p>
                  </a:txBody>
                  <a:tcPr marL="60943" marR="60943" marT="45707" marB="4570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t"/>
                      <a:endParaRPr lang="en-US" sz="1400" dirty="0">
                        <a:effectLst/>
                      </a:endParaRPr>
                    </a:p>
                  </a:txBody>
                  <a:tcPr marL="60943" marR="60943" marT="45707" marB="4570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t"/>
                      <a:endParaRPr lang="en-US" sz="1400" dirty="0">
                        <a:effectLst/>
                      </a:endParaRPr>
                    </a:p>
                  </a:txBody>
                  <a:tcPr marL="60943" marR="60943" marT="45707" marB="4570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3984287"/>
                  </a:ext>
                </a:extLst>
              </a:tr>
              <a:tr h="310810">
                <a:tc rowSpan="3">
                  <a:txBody>
                    <a:bodyPr/>
                    <a:lstStyle/>
                    <a:p>
                      <a:pPr algn="l" fontAlgn="t"/>
                      <a:r>
                        <a:rPr lang="en-US" sz="1400" b="1" dirty="0">
                          <a:effectLst/>
                        </a:rPr>
                        <a:t>Azure DB for PostgreSQL</a:t>
                      </a:r>
                    </a:p>
                  </a:txBody>
                  <a:tcPr marL="60943" marR="60943" marT="45707" marB="45707"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400" dirty="0">
                          <a:effectLst/>
                        </a:rPr>
                        <a:t>RDS MySQL</a:t>
                      </a:r>
                    </a:p>
                  </a:txBody>
                  <a:tcPr marL="60943" marR="60943" marT="45707" marB="45707" anchor="ctr">
                    <a:lnT w="28575" cap="flat" cmpd="sng" algn="ctr">
                      <a:solidFill>
                        <a:schemeClr val="tx1"/>
                      </a:solidFill>
                      <a:prstDash val="solid"/>
                      <a:round/>
                      <a:headEnd type="none" w="med" len="med"/>
                      <a:tailEnd type="none" w="med" len="med"/>
                    </a:lnT>
                  </a:tcPr>
                </a:tc>
                <a:tc>
                  <a:txBody>
                    <a:bodyPr/>
                    <a:lstStyle/>
                    <a:p>
                      <a:pPr algn="ctr" fontAlgn="t"/>
                      <a:endParaRPr lang="en-US" sz="1400" dirty="0">
                        <a:effectLst/>
                      </a:endParaRPr>
                    </a:p>
                  </a:txBody>
                  <a:tcPr marL="60943" marR="60943" marT="45707" marB="45707" anchor="ctr">
                    <a:lnT w="28575" cap="flat" cmpd="sng" algn="ctr">
                      <a:solidFill>
                        <a:schemeClr val="tx1"/>
                      </a:solidFill>
                      <a:prstDash val="solid"/>
                      <a:round/>
                      <a:headEnd type="none" w="med" len="med"/>
                      <a:tailEnd type="none" w="med" len="med"/>
                    </a:lnT>
                  </a:tcPr>
                </a:tc>
                <a:tc>
                  <a:txBody>
                    <a:bodyPr/>
                    <a:lstStyle/>
                    <a:p>
                      <a:pPr algn="ctr" fontAlgn="t"/>
                      <a:endParaRPr lang="en-US" sz="1400" dirty="0">
                        <a:effectLst/>
                      </a:endParaRPr>
                    </a:p>
                  </a:txBody>
                  <a:tcPr marL="60943" marR="60943" marT="45707" marB="45707"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68064589"/>
                  </a:ext>
                </a:extLst>
              </a:tr>
              <a:tr h="310810">
                <a:tc vMerge="1">
                  <a:txBody>
                    <a:bodyPr/>
                    <a:lstStyle/>
                    <a:p>
                      <a:pPr algn="l" fontAlgn="t"/>
                      <a:endParaRPr lang="en-US" sz="1400" dirty="0">
                        <a:effectLst/>
                      </a:endParaRPr>
                    </a:p>
                  </a:txBody>
                  <a:tcPr marL="60943" marR="60943" marT="45707" marB="45707">
                    <a:lnL w="12700" cap="flat" cmpd="sng" algn="ctr">
                      <a:solidFill>
                        <a:srgbClr val="30E69E"/>
                      </a:solidFill>
                      <a:prstDash val="solid"/>
                      <a:round/>
                      <a:headEnd type="none" w="med" len="med"/>
                      <a:tailEnd type="none" w="med" len="med"/>
                    </a:lnL>
                    <a:lnR w="12700" cap="flat" cmpd="sng" algn="ctr">
                      <a:solidFill>
                        <a:srgbClr val="C0E99E"/>
                      </a:solidFill>
                      <a:prstDash val="solid"/>
                      <a:round/>
                      <a:headEnd type="none" w="med" len="med"/>
                      <a:tailEnd type="none" w="med" len="med"/>
                    </a:lnR>
                    <a:lnT w="4763" cap="flat" cmpd="sng" algn="ctr">
                      <a:solidFill>
                        <a:srgbClr val="10EB9E"/>
                      </a:solidFill>
                      <a:prstDash val="solid"/>
                      <a:round/>
                      <a:headEnd type="none" w="med" len="med"/>
                      <a:tailEnd type="none" w="med" len="med"/>
                    </a:lnT>
                    <a:lnB w="4763" cap="flat" cmpd="sng" algn="ctr">
                      <a:solidFill>
                        <a:srgbClr val="A0F19E"/>
                      </a:solidFill>
                      <a:prstDash val="solid"/>
                      <a:round/>
                      <a:headEnd type="none" w="med" len="med"/>
                      <a:tailEnd type="none" w="med" len="med"/>
                    </a:lnB>
                  </a:tcPr>
                </a:tc>
                <a:tc>
                  <a:txBody>
                    <a:bodyPr/>
                    <a:lstStyle/>
                    <a:p>
                      <a:pPr algn="l" fontAlgn="t"/>
                      <a:r>
                        <a:rPr lang="en-US" sz="1400">
                          <a:effectLst/>
                        </a:rPr>
                        <a:t>PostgreSQL</a:t>
                      </a:r>
                    </a:p>
                  </a:txBody>
                  <a:tcPr marL="60943" marR="60943" marT="45707" marB="45707" anchor="ctr"/>
                </a:tc>
                <a:tc>
                  <a:txBody>
                    <a:bodyPr/>
                    <a:lstStyle/>
                    <a:p>
                      <a:pPr algn="ctr" fontAlgn="t"/>
                      <a:endParaRPr lang="en-US" sz="1400" dirty="0">
                        <a:effectLst/>
                      </a:endParaRPr>
                    </a:p>
                  </a:txBody>
                  <a:tcPr marL="60943" marR="60943" marT="45707" marB="45707" anchor="ctr"/>
                </a:tc>
                <a:tc>
                  <a:txBody>
                    <a:bodyPr/>
                    <a:lstStyle/>
                    <a:p>
                      <a:pPr algn="ctr" fontAlgn="t"/>
                      <a:endParaRPr lang="en-US" sz="1400" dirty="0">
                        <a:effectLst/>
                      </a:endParaRPr>
                    </a:p>
                  </a:txBody>
                  <a:tcPr marL="60943" marR="60943" marT="45707" marB="45707" anchor="ctr"/>
                </a:tc>
                <a:extLst>
                  <a:ext uri="{0D108BD9-81ED-4DB2-BD59-A6C34878D82A}">
                    <a16:rowId xmlns:a16="http://schemas.microsoft.com/office/drawing/2014/main" val="1487406694"/>
                  </a:ext>
                </a:extLst>
              </a:tr>
              <a:tr h="310810">
                <a:tc vMerge="1">
                  <a:txBody>
                    <a:bodyPr/>
                    <a:lstStyle/>
                    <a:p>
                      <a:pPr algn="l" fontAlgn="t"/>
                      <a:endParaRPr lang="en-US" sz="1400" dirty="0">
                        <a:effectLst/>
                      </a:endParaRPr>
                    </a:p>
                  </a:txBody>
                  <a:tcPr marL="60943" marR="60943" marT="45707" marB="45707">
                    <a:lnL w="12700" cap="flat" cmpd="sng" algn="ctr">
                      <a:solidFill>
                        <a:srgbClr val="A0EE9E"/>
                      </a:solidFill>
                      <a:prstDash val="solid"/>
                      <a:round/>
                      <a:headEnd type="none" w="med" len="med"/>
                      <a:tailEnd type="none" w="med" len="med"/>
                    </a:lnL>
                    <a:lnR w="12700" cap="flat" cmpd="sng" algn="ctr">
                      <a:solidFill>
                        <a:srgbClr val="A0F19E"/>
                      </a:solidFill>
                      <a:prstDash val="solid"/>
                      <a:round/>
                      <a:headEnd type="none" w="med" len="med"/>
                      <a:tailEnd type="none" w="med" len="med"/>
                    </a:lnR>
                    <a:lnT w="4763" cap="flat" cmpd="sng" algn="ctr">
                      <a:solidFill>
                        <a:srgbClr val="A0F19E"/>
                      </a:solidFill>
                      <a:prstDash val="solid"/>
                      <a:round/>
                      <a:headEnd type="none" w="med" len="med"/>
                      <a:tailEnd type="none" w="med" len="med"/>
                    </a:lnT>
                    <a:lnB w="12700" cap="flat" cmpd="sng" algn="ctr">
                      <a:solidFill>
                        <a:srgbClr val="E0F09E"/>
                      </a:solidFill>
                      <a:prstDash val="solid"/>
                      <a:round/>
                      <a:headEnd type="none" w="med" len="med"/>
                      <a:tailEnd type="none" w="med" len="med"/>
                    </a:lnB>
                  </a:tcPr>
                </a:tc>
                <a:tc>
                  <a:txBody>
                    <a:bodyPr/>
                    <a:lstStyle/>
                    <a:p>
                      <a:pPr algn="l" fontAlgn="t"/>
                      <a:r>
                        <a:rPr lang="en-US" sz="1400" dirty="0">
                          <a:effectLst/>
                        </a:rPr>
                        <a:t>RDS PostgreSQL</a:t>
                      </a:r>
                    </a:p>
                  </a:txBody>
                  <a:tcPr marL="60943" marR="60943" marT="45707" marB="45707" anchor="ctr">
                    <a:lnB w="28575" cap="flat" cmpd="sng" algn="ctr">
                      <a:solidFill>
                        <a:schemeClr val="tx1"/>
                      </a:solidFill>
                      <a:prstDash val="solid"/>
                      <a:round/>
                      <a:headEnd type="none" w="med" len="med"/>
                      <a:tailEnd type="none" w="med" len="med"/>
                    </a:lnB>
                  </a:tcPr>
                </a:tc>
                <a:tc>
                  <a:txBody>
                    <a:bodyPr/>
                    <a:lstStyle/>
                    <a:p>
                      <a:endParaRPr lang="en-US" sz="1400" dirty="0"/>
                    </a:p>
                  </a:txBody>
                  <a:tcPr marL="73132" marR="73132" marT="36566" marB="36566" anchor="ctr">
                    <a:lnB w="28575" cap="flat" cmpd="sng" algn="ctr">
                      <a:solidFill>
                        <a:schemeClr val="tx1"/>
                      </a:solidFill>
                      <a:prstDash val="solid"/>
                      <a:round/>
                      <a:headEnd type="none" w="med" len="med"/>
                      <a:tailEnd type="none" w="med" len="med"/>
                    </a:lnB>
                  </a:tcPr>
                </a:tc>
                <a:tc>
                  <a:txBody>
                    <a:bodyPr/>
                    <a:lstStyle/>
                    <a:p>
                      <a:endParaRPr lang="en-US" sz="1400" dirty="0"/>
                    </a:p>
                  </a:txBody>
                  <a:tcPr marL="73132" marR="73132" marT="36566" marB="36566"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9488928"/>
                  </a:ext>
                </a:extLst>
              </a:tr>
            </a:tbl>
          </a:graphicData>
        </a:graphic>
      </p:graphicFrame>
    </p:spTree>
    <p:extLst>
      <p:ext uri="{BB962C8B-B14F-4D97-AF65-F5344CB8AC3E}">
        <p14:creationId xmlns:p14="http://schemas.microsoft.com/office/powerpoint/2010/main" val="211810647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A642-BC36-496B-928F-97B8E2CD5193}"/>
              </a:ext>
            </a:extLst>
          </p:cNvPr>
          <p:cNvSpPr>
            <a:spLocks noGrp="1"/>
          </p:cNvSpPr>
          <p:nvPr>
            <p:ph type="title"/>
          </p:nvPr>
        </p:nvSpPr>
        <p:spPr>
          <a:prstGeom prst="rect">
            <a:avLst/>
          </a:prstGeom>
        </p:spPr>
        <p:txBody>
          <a:bodyPr vert="horz" wrap="square" lIns="91427" tIns="45713" rIns="91427" bIns="45713" rtlCol="0" anchor="ctr">
            <a:noAutofit/>
          </a:bodyPr>
          <a:lstStyle/>
          <a:p>
            <a:pPr defTabSz="914225">
              <a:spcBef>
                <a:spcPts val="1200"/>
              </a:spcBef>
              <a:spcAft>
                <a:spcPts val="1200"/>
              </a:spcAft>
            </a:pPr>
            <a:r>
              <a:rPr lang="en-US" dirty="0">
                <a:ea typeface="+mj-ea"/>
                <a:cs typeface="+mj-cs"/>
              </a:rPr>
              <a:t>Azure Database Migration Service: </a:t>
            </a:r>
            <a:br>
              <a:rPr lang="en-US" dirty="0">
                <a:ea typeface="+mj-ea"/>
                <a:cs typeface="+mj-cs"/>
              </a:rPr>
            </a:br>
            <a:r>
              <a:rPr lang="en-US" sz="3600" dirty="0">
                <a:solidFill>
                  <a:schemeClr val="accent3"/>
                </a:solidFill>
                <a:ea typeface="+mj-ea"/>
                <a:cs typeface="+mj-cs"/>
              </a:rPr>
              <a:t>Online </a:t>
            </a:r>
            <a:br>
              <a:rPr lang="en-US" sz="3600" dirty="0">
                <a:solidFill>
                  <a:schemeClr val="accent3"/>
                </a:solidFill>
                <a:ea typeface="+mj-ea"/>
                <a:cs typeface="+mj-cs"/>
              </a:rPr>
            </a:br>
            <a:r>
              <a:rPr lang="en-US" sz="3600" dirty="0">
                <a:solidFill>
                  <a:schemeClr val="accent3"/>
                </a:solidFill>
                <a:ea typeface="+mj-ea"/>
                <a:cs typeface="+mj-cs"/>
              </a:rPr>
              <a:t>(Continuous Sync) Migration</a:t>
            </a:r>
            <a:br>
              <a:rPr lang="en-US" sz="3600" dirty="0">
                <a:solidFill>
                  <a:schemeClr val="accent3"/>
                </a:solidFill>
                <a:ea typeface="+mj-ea"/>
                <a:cs typeface="+mj-cs"/>
              </a:rPr>
            </a:br>
            <a:r>
              <a:rPr lang="en-US" sz="3600" dirty="0">
                <a:solidFill>
                  <a:schemeClr val="accent3"/>
                </a:solidFill>
                <a:ea typeface="+mj-ea"/>
                <a:cs typeface="+mj-cs"/>
              </a:rPr>
              <a:t>Scenarios  </a:t>
            </a:r>
            <a:endParaRPr lang="en-US" dirty="0">
              <a:solidFill>
                <a:schemeClr val="accent3"/>
              </a:solidFill>
              <a:ea typeface="+mj-ea"/>
              <a:cs typeface="+mj-cs"/>
            </a:endParaRPr>
          </a:p>
        </p:txBody>
      </p:sp>
      <p:grpSp>
        <p:nvGrpSpPr>
          <p:cNvPr id="52" name="Group 51">
            <a:extLst>
              <a:ext uri="{FF2B5EF4-FFF2-40B4-BE49-F238E27FC236}">
                <a16:creationId xmlns:a16="http://schemas.microsoft.com/office/drawing/2014/main" id="{F075F387-8CDD-47EA-9F1D-FFC5AEB8B86E}"/>
              </a:ext>
            </a:extLst>
          </p:cNvPr>
          <p:cNvGrpSpPr/>
          <p:nvPr/>
        </p:nvGrpSpPr>
        <p:grpSpPr>
          <a:xfrm>
            <a:off x="8458619" y="-152182"/>
            <a:ext cx="3650525" cy="638856"/>
            <a:chOff x="8458619" y="-89842"/>
            <a:chExt cx="3650525" cy="638856"/>
          </a:xfrm>
        </p:grpSpPr>
        <p:pic>
          <p:nvPicPr>
            <p:cNvPr id="77" name="Picture 76">
              <a:extLst>
                <a:ext uri="{FF2B5EF4-FFF2-40B4-BE49-F238E27FC236}">
                  <a16:creationId xmlns:a16="http://schemas.microsoft.com/office/drawing/2014/main" id="{D0E5DEAC-5A7E-4E64-849C-A688B7BBE442}"/>
                </a:ext>
              </a:extLst>
            </p:cNvPr>
            <p:cNvPicPr>
              <a:picLocks noChangeAspect="1"/>
            </p:cNvPicPr>
            <p:nvPr/>
          </p:nvPicPr>
          <p:blipFill>
            <a:blip r:embed="rId3"/>
            <a:stretch>
              <a:fillRect/>
            </a:stretch>
          </p:blipFill>
          <p:spPr>
            <a:xfrm>
              <a:off x="8458619" y="180612"/>
              <a:ext cx="3650525" cy="368402"/>
            </a:xfrm>
            <a:prstGeom prst="rect">
              <a:avLst/>
            </a:prstGeom>
          </p:spPr>
        </p:pic>
        <p:sp>
          <p:nvSpPr>
            <p:cNvPr id="82" name="AutoShape 46">
              <a:extLst>
                <a:ext uri="{FF2B5EF4-FFF2-40B4-BE49-F238E27FC236}">
                  <a16:creationId xmlns:a16="http://schemas.microsoft.com/office/drawing/2014/main" id="{F0A2645F-25C7-4E31-A7FA-8E17C8F3E5E8}"/>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2933C7D9-034A-4109-8A3E-AB5B64AE3D2B}"/>
              </a:ext>
            </a:extLst>
          </p:cNvPr>
          <p:cNvGrpSpPr/>
          <p:nvPr/>
        </p:nvGrpSpPr>
        <p:grpSpPr>
          <a:xfrm>
            <a:off x="751745" y="482075"/>
            <a:ext cx="1989455" cy="1661645"/>
            <a:chOff x="8140457" y="1989821"/>
            <a:chExt cx="1989455" cy="1661645"/>
          </a:xfrm>
        </p:grpSpPr>
        <p:sp>
          <p:nvSpPr>
            <p:cNvPr id="19" name="Freeform 163">
              <a:extLst>
                <a:ext uri="{FF2B5EF4-FFF2-40B4-BE49-F238E27FC236}">
                  <a16:creationId xmlns:a16="http://schemas.microsoft.com/office/drawing/2014/main" id="{E0CEF7D1-54AD-48AF-853A-C41E12D236AD}"/>
                </a:ext>
              </a:extLst>
            </p:cNvPr>
            <p:cNvSpPr>
              <a:spLocks/>
            </p:cNvSpPr>
            <p:nvPr/>
          </p:nvSpPr>
          <p:spPr bwMode="auto">
            <a:xfrm flipH="1">
              <a:off x="8140457" y="1989821"/>
              <a:ext cx="1989455" cy="109727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 name="Freeform 6">
              <a:extLst>
                <a:ext uri="{FF2B5EF4-FFF2-40B4-BE49-F238E27FC236}">
                  <a16:creationId xmlns:a16="http://schemas.microsoft.com/office/drawing/2014/main" id="{D86DACA9-A100-4C2A-9316-E153642CC8CF}"/>
                </a:ext>
              </a:extLst>
            </p:cNvPr>
            <p:cNvSpPr/>
            <p:nvPr/>
          </p:nvSpPr>
          <p:spPr bwMode="auto">
            <a:xfrm>
              <a:off x="8803553" y="2855475"/>
              <a:ext cx="913782" cy="795991"/>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accent5">
                <a:lumMod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21" name="Up Arrow 7">
              <a:extLst>
                <a:ext uri="{FF2B5EF4-FFF2-40B4-BE49-F238E27FC236}">
                  <a16:creationId xmlns:a16="http://schemas.microsoft.com/office/drawing/2014/main" id="{E619F93B-CAD4-4DC6-88C9-7A1C543C5823}"/>
                </a:ext>
              </a:extLst>
            </p:cNvPr>
            <p:cNvSpPr/>
            <p:nvPr/>
          </p:nvSpPr>
          <p:spPr bwMode="auto">
            <a:xfrm>
              <a:off x="9107651" y="2267965"/>
              <a:ext cx="300476" cy="598723"/>
            </a:xfrm>
            <a:prstGeom prst="upArrow">
              <a:avLst/>
            </a:prstGeom>
            <a:solidFill>
              <a:schemeClr val="accent3"/>
            </a:solidFill>
            <a:ln w="38100" cap="rnd">
              <a:solidFill>
                <a:schemeClr val="accent6"/>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2" name="Freeform 8">
              <a:extLst>
                <a:ext uri="{FF2B5EF4-FFF2-40B4-BE49-F238E27FC236}">
                  <a16:creationId xmlns:a16="http://schemas.microsoft.com/office/drawing/2014/main" id="{86DF4BC6-659E-407E-B96D-2BA8B321DB98}"/>
                </a:ext>
              </a:extLst>
            </p:cNvPr>
            <p:cNvSpPr/>
            <p:nvPr/>
          </p:nvSpPr>
          <p:spPr bwMode="auto">
            <a:xfrm>
              <a:off x="8803553" y="2734147"/>
              <a:ext cx="908678" cy="276948"/>
            </a:xfrm>
            <a:custGeom>
              <a:avLst/>
              <a:gdLst>
                <a:gd name="connsiteX0" fmla="*/ 265874 w 635000"/>
                <a:gd name="connsiteY0" fmla="*/ 0 h 199865"/>
                <a:gd name="connsiteX1" fmla="*/ 265874 w 635000"/>
                <a:gd name="connsiteY1" fmla="*/ 95648 h 199865"/>
                <a:gd name="connsiteX2" fmla="*/ 370863 w 635000"/>
                <a:gd name="connsiteY2" fmla="*/ 95648 h 199865"/>
                <a:gd name="connsiteX3" fmla="*/ 370863 w 635000"/>
                <a:gd name="connsiteY3" fmla="*/ 113 h 199865"/>
                <a:gd name="connsiteX4" fmla="*/ 441085 w 635000"/>
                <a:gd name="connsiteY4" fmla="*/ 4649 h 199865"/>
                <a:gd name="connsiteX5" fmla="*/ 635000 w 635000"/>
                <a:gd name="connsiteY5" fmla="*/ 98265 h 199865"/>
                <a:gd name="connsiteX6" fmla="*/ 317500 w 635000"/>
                <a:gd name="connsiteY6" fmla="*/ 199865 h 199865"/>
                <a:gd name="connsiteX7" fmla="*/ 0 w 635000"/>
                <a:gd name="connsiteY7" fmla="*/ 98265 h 199865"/>
                <a:gd name="connsiteX8" fmla="*/ 193915 w 635000"/>
                <a:gd name="connsiteY8" fmla="*/ 4649 h 199865"/>
                <a:gd name="connsiteX9" fmla="*/ 265874 w 635000"/>
                <a:gd name="connsiteY9" fmla="*/ 0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9" fmla="*/ 357314 w 635000"/>
                <a:gd name="connsiteY9" fmla="*/ 187088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0" fmla="*/ 370863 w 635000"/>
                <a:gd name="connsiteY0" fmla="*/ 95648 h 199865"/>
                <a:gd name="connsiteX1" fmla="*/ 370863 w 635000"/>
                <a:gd name="connsiteY1" fmla="*/ 113 h 199865"/>
                <a:gd name="connsiteX2" fmla="*/ 441085 w 635000"/>
                <a:gd name="connsiteY2" fmla="*/ 4649 h 199865"/>
                <a:gd name="connsiteX3" fmla="*/ 635000 w 635000"/>
                <a:gd name="connsiteY3" fmla="*/ 98265 h 199865"/>
                <a:gd name="connsiteX4" fmla="*/ 317500 w 635000"/>
                <a:gd name="connsiteY4" fmla="*/ 199865 h 199865"/>
                <a:gd name="connsiteX5" fmla="*/ 0 w 635000"/>
                <a:gd name="connsiteY5" fmla="*/ 98265 h 199865"/>
                <a:gd name="connsiteX6" fmla="*/ 193915 w 635000"/>
                <a:gd name="connsiteY6" fmla="*/ 4649 h 199865"/>
                <a:gd name="connsiteX7" fmla="*/ 265874 w 635000"/>
                <a:gd name="connsiteY7" fmla="*/ 0 h 199865"/>
                <a:gd name="connsiteX0" fmla="*/ 370863 w 635000"/>
                <a:gd name="connsiteY0" fmla="*/ 113 h 199865"/>
                <a:gd name="connsiteX1" fmla="*/ 441085 w 635000"/>
                <a:gd name="connsiteY1" fmla="*/ 4649 h 199865"/>
                <a:gd name="connsiteX2" fmla="*/ 635000 w 635000"/>
                <a:gd name="connsiteY2" fmla="*/ 98265 h 199865"/>
                <a:gd name="connsiteX3" fmla="*/ 317500 w 635000"/>
                <a:gd name="connsiteY3" fmla="*/ 199865 h 199865"/>
                <a:gd name="connsiteX4" fmla="*/ 0 w 635000"/>
                <a:gd name="connsiteY4" fmla="*/ 98265 h 199865"/>
                <a:gd name="connsiteX5" fmla="*/ 193915 w 635000"/>
                <a:gd name="connsiteY5" fmla="*/ 4649 h 199865"/>
                <a:gd name="connsiteX6" fmla="*/ 265874 w 635000"/>
                <a:gd name="connsiteY6" fmla="*/ 0 h 19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199865">
                  <a:moveTo>
                    <a:pt x="370863" y="113"/>
                  </a:moveTo>
                  <a:lnTo>
                    <a:pt x="441085" y="4649"/>
                  </a:lnTo>
                  <a:cubicBezTo>
                    <a:pt x="555041" y="20073"/>
                    <a:pt x="635000" y="56181"/>
                    <a:pt x="635000" y="98265"/>
                  </a:cubicBezTo>
                  <a:cubicBezTo>
                    <a:pt x="635000" y="154377"/>
                    <a:pt x="492850" y="199865"/>
                    <a:pt x="317500" y="199865"/>
                  </a:cubicBezTo>
                  <a:cubicBezTo>
                    <a:pt x="142150" y="199865"/>
                    <a:pt x="0" y="154377"/>
                    <a:pt x="0" y="98265"/>
                  </a:cubicBezTo>
                  <a:cubicBezTo>
                    <a:pt x="0" y="56181"/>
                    <a:pt x="79959" y="20073"/>
                    <a:pt x="193915" y="4649"/>
                  </a:cubicBezTo>
                  <a:lnTo>
                    <a:pt x="265874" y="0"/>
                  </a:lnTo>
                </a:path>
              </a:pathLst>
            </a:custGeom>
            <a:solidFill>
              <a:schemeClr val="accent3"/>
            </a:solidFill>
            <a:ln w="38100" cap="rnd">
              <a:solidFill>
                <a:schemeClr val="accent6"/>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3" name="Rectangle 22">
            <a:extLst>
              <a:ext uri="{FF2B5EF4-FFF2-40B4-BE49-F238E27FC236}">
                <a16:creationId xmlns:a16="http://schemas.microsoft.com/office/drawing/2014/main" id="{D6A116BC-AAF0-402E-A2BC-05DE5EDDF44A}"/>
              </a:ext>
            </a:extLst>
          </p:cNvPr>
          <p:cNvSpPr/>
          <p:nvPr/>
        </p:nvSpPr>
        <p:spPr bwMode="auto">
          <a:xfrm>
            <a:off x="9277079" y="-15759"/>
            <a:ext cx="664684" cy="652906"/>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4" name="Send" title="Icon of a paper airplane">
            <a:extLst>
              <a:ext uri="{FF2B5EF4-FFF2-40B4-BE49-F238E27FC236}">
                <a16:creationId xmlns:a16="http://schemas.microsoft.com/office/drawing/2014/main" id="{F1B635E0-52A5-46FA-995D-31CDE78F179C}"/>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25" name="Rectangle 24">
            <a:extLst>
              <a:ext uri="{FF2B5EF4-FFF2-40B4-BE49-F238E27FC236}">
                <a16:creationId xmlns:a16="http://schemas.microsoft.com/office/drawing/2014/main" id="{2C85A638-0262-499A-B868-5CB082ED818E}"/>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aphicFrame>
        <p:nvGraphicFramePr>
          <p:cNvPr id="4" name="Table 3">
            <a:extLst>
              <a:ext uri="{FF2B5EF4-FFF2-40B4-BE49-F238E27FC236}">
                <a16:creationId xmlns:a16="http://schemas.microsoft.com/office/drawing/2014/main" id="{C67CC1EE-9F7F-4127-AD46-9136C2F4ED85}"/>
              </a:ext>
            </a:extLst>
          </p:cNvPr>
          <p:cNvGraphicFramePr>
            <a:graphicFrameLocks noGrp="1"/>
          </p:cNvGraphicFramePr>
          <p:nvPr>
            <p:extLst>
              <p:ext uri="{D42A27DB-BD31-4B8C-83A1-F6EECF244321}">
                <p14:modId xmlns:p14="http://schemas.microsoft.com/office/powerpoint/2010/main" val="2927913026"/>
              </p:ext>
            </p:extLst>
          </p:nvPr>
        </p:nvGraphicFramePr>
        <p:xfrm>
          <a:off x="891104" y="2143720"/>
          <a:ext cx="5594605" cy="4351335"/>
        </p:xfrm>
        <a:graphic>
          <a:graphicData uri="http://schemas.openxmlformats.org/drawingml/2006/table">
            <a:tbl>
              <a:tblPr>
                <a:tableStyleId>{5940675A-B579-460E-94D1-54222C63F5DA}</a:tableStyleId>
              </a:tblPr>
              <a:tblGrid>
                <a:gridCol w="1407959">
                  <a:extLst>
                    <a:ext uri="{9D8B030D-6E8A-4147-A177-3AD203B41FA5}">
                      <a16:colId xmlns:a16="http://schemas.microsoft.com/office/drawing/2014/main" val="4004158200"/>
                    </a:ext>
                  </a:extLst>
                </a:gridCol>
                <a:gridCol w="1182188">
                  <a:extLst>
                    <a:ext uri="{9D8B030D-6E8A-4147-A177-3AD203B41FA5}">
                      <a16:colId xmlns:a16="http://schemas.microsoft.com/office/drawing/2014/main" val="3327410621"/>
                    </a:ext>
                  </a:extLst>
                </a:gridCol>
                <a:gridCol w="1358538">
                  <a:extLst>
                    <a:ext uri="{9D8B030D-6E8A-4147-A177-3AD203B41FA5}">
                      <a16:colId xmlns:a16="http://schemas.microsoft.com/office/drawing/2014/main" val="1115905268"/>
                    </a:ext>
                  </a:extLst>
                </a:gridCol>
                <a:gridCol w="1645920">
                  <a:extLst>
                    <a:ext uri="{9D8B030D-6E8A-4147-A177-3AD203B41FA5}">
                      <a16:colId xmlns:a16="http://schemas.microsoft.com/office/drawing/2014/main" val="1735074410"/>
                    </a:ext>
                  </a:extLst>
                </a:gridCol>
              </a:tblGrid>
              <a:tr h="290089">
                <a:tc>
                  <a:txBody>
                    <a:bodyPr/>
                    <a:lstStyle/>
                    <a:p>
                      <a:pPr algn="l" fontAlgn="b"/>
                      <a:r>
                        <a:rPr lang="en-US" sz="1300" b="1" dirty="0">
                          <a:effectLst/>
                        </a:rPr>
                        <a:t>Target</a:t>
                      </a:r>
                    </a:p>
                  </a:txBody>
                  <a:tcPr marL="56880" marR="56880" marT="42660" marB="42660" anchor="ctr"/>
                </a:tc>
                <a:tc>
                  <a:txBody>
                    <a:bodyPr/>
                    <a:lstStyle/>
                    <a:p>
                      <a:pPr algn="l" fontAlgn="b"/>
                      <a:r>
                        <a:rPr lang="en-US" sz="1300" b="1" dirty="0">
                          <a:effectLst/>
                        </a:rPr>
                        <a:t>Source</a:t>
                      </a:r>
                    </a:p>
                  </a:txBody>
                  <a:tcPr marL="56880" marR="56880" marT="42660" marB="42660" anchor="ctr"/>
                </a:tc>
                <a:tc>
                  <a:txBody>
                    <a:bodyPr/>
                    <a:lstStyle/>
                    <a:p>
                      <a:pPr algn="ctr" fontAlgn="b"/>
                      <a:r>
                        <a:rPr lang="en-US" sz="1300" b="1" dirty="0">
                          <a:effectLst/>
                        </a:rPr>
                        <a:t>Support</a:t>
                      </a:r>
                    </a:p>
                  </a:txBody>
                  <a:tcPr marL="56880" marR="56880" marT="42660" marB="42660" anchor="ctr"/>
                </a:tc>
                <a:tc>
                  <a:txBody>
                    <a:bodyPr/>
                    <a:lstStyle/>
                    <a:p>
                      <a:pPr algn="ctr" fontAlgn="b"/>
                      <a:r>
                        <a:rPr lang="en-US" sz="1300" b="1" dirty="0">
                          <a:effectLst/>
                        </a:rPr>
                        <a:t>Status</a:t>
                      </a:r>
                    </a:p>
                  </a:txBody>
                  <a:tcPr marL="56880" marR="56880" marT="42660" marB="42660" anchor="ctr"/>
                </a:tc>
                <a:extLst>
                  <a:ext uri="{0D108BD9-81ED-4DB2-BD59-A6C34878D82A}">
                    <a16:rowId xmlns:a16="http://schemas.microsoft.com/office/drawing/2014/main" val="3201481684"/>
                  </a:ext>
                </a:extLst>
              </a:tr>
              <a:tr h="290089">
                <a:tc rowSpan="3">
                  <a:txBody>
                    <a:bodyPr/>
                    <a:lstStyle/>
                    <a:p>
                      <a:pPr algn="l" fontAlgn="t"/>
                      <a:r>
                        <a:rPr lang="en-US" sz="1300" b="1" dirty="0">
                          <a:effectLst/>
                        </a:rPr>
                        <a:t>Azure SQL DB</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l" fontAlgn="t"/>
                      <a:r>
                        <a:rPr lang="en-US" sz="1300" dirty="0">
                          <a:effectLst/>
                        </a:rPr>
                        <a:t>SQL Server</a:t>
                      </a:r>
                    </a:p>
                  </a:txBody>
                  <a:tcPr marL="56880" marR="56880" marT="42660" marB="42660" anchor="ctr"/>
                </a:tc>
                <a:tc>
                  <a:txBody>
                    <a:bodyPr/>
                    <a:lstStyle/>
                    <a:p>
                      <a:pPr algn="ctr" fontAlgn="t"/>
                      <a:r>
                        <a:rPr lang="en-US" sz="1300">
                          <a:effectLst/>
                        </a:rPr>
                        <a:t>✔</a:t>
                      </a:r>
                    </a:p>
                  </a:txBody>
                  <a:tcPr marL="56880" marR="56880" marT="42660" marB="42660" anchor="ctr"/>
                </a:tc>
                <a:tc>
                  <a:txBody>
                    <a:bodyPr/>
                    <a:lstStyle/>
                    <a:p>
                      <a:pPr algn="ctr" fontAlgn="t"/>
                      <a:r>
                        <a:rPr lang="en-US" sz="1300">
                          <a:effectLst/>
                        </a:rPr>
                        <a:t>GA</a:t>
                      </a:r>
                    </a:p>
                  </a:txBody>
                  <a:tcPr marL="56880" marR="56880" marT="42660" marB="42660" anchor="ctr"/>
                </a:tc>
                <a:extLst>
                  <a:ext uri="{0D108BD9-81ED-4DB2-BD59-A6C34878D82A}">
                    <a16:rowId xmlns:a16="http://schemas.microsoft.com/office/drawing/2014/main" val="2790386849"/>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RDS SQL</a:t>
                      </a:r>
                    </a:p>
                  </a:txBody>
                  <a:tcPr marL="56880" marR="56880" marT="42660" marB="42660" anchor="ctr"/>
                </a:tc>
                <a:tc>
                  <a:txBody>
                    <a:bodyPr/>
                    <a:lstStyle/>
                    <a:p>
                      <a:pPr algn="ctr" fontAlgn="t"/>
                      <a:r>
                        <a:rPr lang="en-US" sz="1300">
                          <a:effectLst/>
                        </a:rPr>
                        <a:t>✔</a:t>
                      </a:r>
                    </a:p>
                  </a:txBody>
                  <a:tcPr marL="56880" marR="56880" marT="42660" marB="42660" anchor="ctr"/>
                </a:tc>
                <a:tc>
                  <a:txBody>
                    <a:bodyPr/>
                    <a:lstStyle/>
                    <a:p>
                      <a:pPr algn="ctr" fontAlgn="t"/>
                      <a:r>
                        <a:rPr lang="en-US" sz="1300">
                          <a:effectLst/>
                        </a:rPr>
                        <a:t>GA</a:t>
                      </a:r>
                    </a:p>
                  </a:txBody>
                  <a:tcPr marL="56880" marR="56880" marT="42660" marB="42660" anchor="ctr"/>
                </a:tc>
                <a:extLst>
                  <a:ext uri="{0D108BD9-81ED-4DB2-BD59-A6C34878D82A}">
                    <a16:rowId xmlns:a16="http://schemas.microsoft.com/office/drawing/2014/main" val="3462606313"/>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Oracle</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endParaRPr lang="en-US" sz="1300" dirty="0">
                        <a:effectLst/>
                      </a:endParaRP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endParaRPr lang="en-US" sz="1300" dirty="0">
                        <a:effectLst/>
                      </a:endParaRPr>
                    </a:p>
                  </a:txBody>
                  <a:tcPr marL="56880" marR="56880" marT="42660" marB="42660"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8499177"/>
                  </a:ext>
                </a:extLst>
              </a:tr>
              <a:tr h="290089">
                <a:tc rowSpan="3">
                  <a:txBody>
                    <a:bodyPr/>
                    <a:lstStyle/>
                    <a:p>
                      <a:pPr algn="l" fontAlgn="t"/>
                      <a:r>
                        <a:rPr lang="en-US" sz="1300" b="1" dirty="0">
                          <a:effectLst/>
                        </a:rPr>
                        <a:t>Azure SQL DB MI</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300">
                          <a:effectLst/>
                        </a:rPr>
                        <a:t>SQL Server</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r>
                        <a:rPr lang="en-US" sz="1300">
                          <a:effectLst/>
                        </a:rPr>
                        <a:t>✔</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r>
                        <a:rPr lang="en-US" sz="1300">
                          <a:effectLst/>
                        </a:rPr>
                        <a:t>GA</a:t>
                      </a:r>
                    </a:p>
                  </a:txBody>
                  <a:tcPr marL="56880" marR="56880" marT="42660" marB="42660"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26336103"/>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RDS SQL</a:t>
                      </a:r>
                    </a:p>
                  </a:txBody>
                  <a:tcPr marL="56880" marR="56880" marT="42660" marB="42660" anchor="ctr"/>
                </a:tc>
                <a:tc>
                  <a:txBody>
                    <a:bodyPr/>
                    <a:lstStyle/>
                    <a:p>
                      <a:pPr algn="ctr" fontAlgn="t"/>
                      <a:r>
                        <a:rPr lang="en-US" sz="1300">
                          <a:effectLst/>
                        </a:rPr>
                        <a:t>✔</a:t>
                      </a:r>
                    </a:p>
                  </a:txBody>
                  <a:tcPr marL="56880" marR="56880" marT="42660" marB="42660" anchor="ctr"/>
                </a:tc>
                <a:tc>
                  <a:txBody>
                    <a:bodyPr/>
                    <a:lstStyle/>
                    <a:p>
                      <a:pPr algn="ctr" fontAlgn="t"/>
                      <a:r>
                        <a:rPr lang="en-US" sz="1300">
                          <a:effectLst/>
                        </a:rPr>
                        <a:t>GA</a:t>
                      </a:r>
                    </a:p>
                  </a:txBody>
                  <a:tcPr marL="56880" marR="56880" marT="42660" marB="42660" anchor="ctr"/>
                </a:tc>
                <a:extLst>
                  <a:ext uri="{0D108BD9-81ED-4DB2-BD59-A6C34878D82A}">
                    <a16:rowId xmlns:a16="http://schemas.microsoft.com/office/drawing/2014/main" val="871977030"/>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Oracle</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r>
                        <a:rPr lang="en-US" sz="1300">
                          <a:effectLst/>
                        </a:rPr>
                        <a:t>✔</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r>
                        <a:rPr lang="en-US" sz="1300">
                          <a:effectLst/>
                        </a:rPr>
                        <a:t>Private preview</a:t>
                      </a:r>
                    </a:p>
                  </a:txBody>
                  <a:tcPr marL="56880" marR="56880" marT="42660" marB="42660"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2703055"/>
                  </a:ext>
                </a:extLst>
              </a:tr>
              <a:tr h="290089">
                <a:tc rowSpan="2">
                  <a:txBody>
                    <a:bodyPr/>
                    <a:lstStyle/>
                    <a:p>
                      <a:pPr algn="l" fontAlgn="t"/>
                      <a:r>
                        <a:rPr lang="en-US" sz="1300" b="1" dirty="0">
                          <a:effectLst/>
                        </a:rPr>
                        <a:t>Azure SQL VM</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300">
                          <a:effectLst/>
                        </a:rPr>
                        <a:t>SQL Server</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endParaRPr lang="en-US" sz="1300">
                        <a:effectLst/>
                      </a:endParaRP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endParaRPr lang="en-US" sz="1300">
                        <a:effectLst/>
                      </a:endParaRPr>
                    </a:p>
                  </a:txBody>
                  <a:tcPr marL="56880" marR="56880" marT="42660" marB="42660"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96442221"/>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Oracle</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endParaRPr lang="en-US" sz="1300">
                        <a:effectLst/>
                      </a:endParaRP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endParaRPr lang="en-US" sz="1300">
                        <a:effectLst/>
                      </a:endParaRPr>
                    </a:p>
                  </a:txBody>
                  <a:tcPr marL="56880" marR="56880" marT="42660" marB="42660"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1415440"/>
                  </a:ext>
                </a:extLst>
              </a:tr>
              <a:tr h="290089">
                <a:tc>
                  <a:txBody>
                    <a:bodyPr/>
                    <a:lstStyle/>
                    <a:p>
                      <a:pPr algn="l" fontAlgn="t"/>
                      <a:r>
                        <a:rPr lang="en-US" sz="1300" b="1" dirty="0">
                          <a:effectLst/>
                        </a:rPr>
                        <a:t>Azure Cosmos DB</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300">
                          <a:effectLst/>
                        </a:rPr>
                        <a:t>MongoDB</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t"/>
                      <a:r>
                        <a:rPr lang="en-US" sz="1300">
                          <a:effectLst/>
                        </a:rPr>
                        <a:t>✔</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t"/>
                      <a:r>
                        <a:rPr lang="en-US" sz="1300">
                          <a:effectLst/>
                        </a:rPr>
                        <a:t>GA</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3918371"/>
                  </a:ext>
                </a:extLst>
              </a:tr>
              <a:tr h="290089">
                <a:tc rowSpan="2">
                  <a:txBody>
                    <a:bodyPr/>
                    <a:lstStyle/>
                    <a:p>
                      <a:pPr algn="l" fontAlgn="t"/>
                      <a:r>
                        <a:rPr lang="en-US" sz="1300" b="1" dirty="0">
                          <a:effectLst/>
                        </a:rPr>
                        <a:t>Azure DB for MySQL</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300">
                          <a:effectLst/>
                        </a:rPr>
                        <a:t>MySQL</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r>
                        <a:rPr lang="en-US" sz="1300">
                          <a:effectLst/>
                        </a:rPr>
                        <a:t>✔</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r>
                        <a:rPr lang="en-US" sz="1300">
                          <a:effectLst/>
                        </a:rPr>
                        <a:t>GA</a:t>
                      </a:r>
                    </a:p>
                  </a:txBody>
                  <a:tcPr marL="56880" marR="56880" marT="42660" marB="42660"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74857475"/>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RDS MySQL</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r>
                        <a:rPr lang="en-US" sz="1300">
                          <a:effectLst/>
                        </a:rPr>
                        <a:t>✔</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r>
                        <a:rPr lang="en-US" sz="1300">
                          <a:effectLst/>
                        </a:rPr>
                        <a:t>GA</a:t>
                      </a:r>
                    </a:p>
                  </a:txBody>
                  <a:tcPr marL="56880" marR="56880" marT="42660" marB="42660"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6027764"/>
                  </a:ext>
                </a:extLst>
              </a:tr>
              <a:tr h="290089">
                <a:tc rowSpan="3">
                  <a:txBody>
                    <a:bodyPr/>
                    <a:lstStyle/>
                    <a:p>
                      <a:pPr algn="l" fontAlgn="t"/>
                      <a:r>
                        <a:rPr lang="en-US" sz="1300" b="1" dirty="0">
                          <a:effectLst/>
                        </a:rPr>
                        <a:t>Azure DB for PostgreSQL</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300">
                          <a:effectLst/>
                        </a:rPr>
                        <a:t>PostgreSQL</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r>
                        <a:rPr lang="en-US" sz="1300">
                          <a:effectLst/>
                        </a:rPr>
                        <a:t>✔</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r>
                        <a:rPr lang="en-US" sz="1300">
                          <a:effectLst/>
                        </a:rPr>
                        <a:t>GA</a:t>
                      </a:r>
                    </a:p>
                  </a:txBody>
                  <a:tcPr marL="56880" marR="56880" marT="42660" marB="42660"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25240538"/>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RDS PostgreSQL</a:t>
                      </a:r>
                    </a:p>
                  </a:txBody>
                  <a:tcPr marL="56880" marR="56880" marT="42660" marB="42660" anchor="ctr"/>
                </a:tc>
                <a:tc>
                  <a:txBody>
                    <a:bodyPr/>
                    <a:lstStyle/>
                    <a:p>
                      <a:pPr algn="ctr" fontAlgn="t"/>
                      <a:r>
                        <a:rPr lang="en-US" sz="1300">
                          <a:effectLst/>
                        </a:rPr>
                        <a:t>✔</a:t>
                      </a:r>
                    </a:p>
                  </a:txBody>
                  <a:tcPr marL="56880" marR="56880" marT="42660" marB="42660" anchor="ctr"/>
                </a:tc>
                <a:tc>
                  <a:txBody>
                    <a:bodyPr/>
                    <a:lstStyle/>
                    <a:p>
                      <a:pPr algn="ctr" fontAlgn="t"/>
                      <a:r>
                        <a:rPr lang="en-US" sz="1300">
                          <a:effectLst/>
                        </a:rPr>
                        <a:t>GA</a:t>
                      </a:r>
                    </a:p>
                  </a:txBody>
                  <a:tcPr marL="56880" marR="56880" marT="42660" marB="42660" anchor="ctr"/>
                </a:tc>
                <a:extLst>
                  <a:ext uri="{0D108BD9-81ED-4DB2-BD59-A6C34878D82A}">
                    <a16:rowId xmlns:a16="http://schemas.microsoft.com/office/drawing/2014/main" val="398261667"/>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dirty="0">
                          <a:effectLst/>
                        </a:rPr>
                        <a:t>Oracle</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r>
                        <a:rPr lang="en-US" sz="1300" dirty="0">
                          <a:effectLst/>
                        </a:rPr>
                        <a:t>✔</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r>
                        <a:rPr lang="en-US" sz="1300" dirty="0">
                          <a:effectLst/>
                        </a:rPr>
                        <a:t>Private preview</a:t>
                      </a:r>
                    </a:p>
                  </a:txBody>
                  <a:tcPr marL="56880" marR="56880" marT="42660" marB="42660"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2868569"/>
                  </a:ext>
                </a:extLst>
              </a:tr>
            </a:tbl>
          </a:graphicData>
        </a:graphic>
      </p:graphicFrame>
    </p:spTree>
    <p:extLst>
      <p:ext uri="{BB962C8B-B14F-4D97-AF65-F5344CB8AC3E}">
        <p14:creationId xmlns:p14="http://schemas.microsoft.com/office/powerpoint/2010/main" val="267641201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A642-BC36-496B-928F-97B8E2CD5193}"/>
              </a:ext>
            </a:extLst>
          </p:cNvPr>
          <p:cNvSpPr>
            <a:spLocks noGrp="1"/>
          </p:cNvSpPr>
          <p:nvPr>
            <p:ph type="title"/>
          </p:nvPr>
        </p:nvSpPr>
        <p:spPr>
          <a:xfrm>
            <a:off x="907017" y="1299125"/>
            <a:ext cx="4994053" cy="611356"/>
          </a:xfrm>
          <a:prstGeom prst="rect">
            <a:avLst/>
          </a:prstGeom>
        </p:spPr>
        <p:txBody>
          <a:bodyPr vert="horz" wrap="square" lIns="0" tIns="45713" rIns="91427" bIns="45713" rtlCol="0" anchor="t">
            <a:noAutofit/>
          </a:bodyPr>
          <a:lstStyle/>
          <a:p>
            <a:pPr defTabSz="914225"/>
            <a:r>
              <a:rPr lang="en-US" sz="2000" dirty="0">
                <a:ea typeface="+mj-ea"/>
                <a:cs typeface="+mj-cs"/>
              </a:rPr>
              <a:t>Azure SQL Database Managed Instance</a:t>
            </a:r>
          </a:p>
        </p:txBody>
      </p:sp>
      <p:sp>
        <p:nvSpPr>
          <p:cNvPr id="7" name="TextBox 6">
            <a:extLst>
              <a:ext uri="{FF2B5EF4-FFF2-40B4-BE49-F238E27FC236}">
                <a16:creationId xmlns:a16="http://schemas.microsoft.com/office/drawing/2014/main" id="{62B9352D-DF8A-42B9-AF9A-2698B44EB255}"/>
              </a:ext>
            </a:extLst>
          </p:cNvPr>
          <p:cNvSpPr txBox="1"/>
          <p:nvPr/>
        </p:nvSpPr>
        <p:spPr>
          <a:xfrm>
            <a:off x="907017" y="2192575"/>
            <a:ext cx="5830620" cy="89255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Migrate SQL Server to fully managed SQL in Azure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Fully compatible with SQL Server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Built-in HA, Failover, Geo-DR, Intelligence</a:t>
            </a:r>
          </a:p>
        </p:txBody>
      </p:sp>
      <p:sp>
        <p:nvSpPr>
          <p:cNvPr id="12" name="Title 1">
            <a:extLst>
              <a:ext uri="{FF2B5EF4-FFF2-40B4-BE49-F238E27FC236}">
                <a16:creationId xmlns:a16="http://schemas.microsoft.com/office/drawing/2014/main" id="{4CFDAFE5-05F1-4951-913C-97558CDD3CF5}"/>
              </a:ext>
            </a:extLst>
          </p:cNvPr>
          <p:cNvSpPr txBox="1">
            <a:spLocks/>
          </p:cNvSpPr>
          <p:nvPr/>
        </p:nvSpPr>
        <p:spPr>
          <a:xfrm>
            <a:off x="884685" y="3733612"/>
            <a:ext cx="6147205" cy="553998"/>
          </a:xfrm>
          <a:prstGeom prst="rect">
            <a:avLst/>
          </a:prstGeom>
        </p:spPr>
        <p:txBody>
          <a:bodyPr vert="horz" wrap="square" lIns="0" tIns="45713" rIns="91427" bIns="45713"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225"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NEW: Azure SQL Database Hyperscale</a:t>
            </a:r>
          </a:p>
        </p:txBody>
      </p:sp>
      <p:sp>
        <p:nvSpPr>
          <p:cNvPr id="13" name="TextBox 12">
            <a:extLst>
              <a:ext uri="{FF2B5EF4-FFF2-40B4-BE49-F238E27FC236}">
                <a16:creationId xmlns:a16="http://schemas.microsoft.com/office/drawing/2014/main" id="{4AE5BE79-9AEE-47EB-93C0-97D9F91341A5}"/>
              </a:ext>
            </a:extLst>
          </p:cNvPr>
          <p:cNvSpPr txBox="1"/>
          <p:nvPr/>
        </p:nvSpPr>
        <p:spPr>
          <a:xfrm>
            <a:off x="884685" y="4276868"/>
            <a:ext cx="7496458" cy="89255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New, highly scalable service tier with built in intelligence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Migrate multi-TB databases to Azure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Auto-scale up to 100 TB per database</a:t>
            </a:r>
          </a:p>
        </p:txBody>
      </p:sp>
      <p:grpSp>
        <p:nvGrpSpPr>
          <p:cNvPr id="5" name="Group 4">
            <a:extLst>
              <a:ext uri="{FF2B5EF4-FFF2-40B4-BE49-F238E27FC236}">
                <a16:creationId xmlns:a16="http://schemas.microsoft.com/office/drawing/2014/main" id="{4C3B5F1D-BFC0-4F9E-B4D1-D1A0F995F4F6}"/>
              </a:ext>
            </a:extLst>
          </p:cNvPr>
          <p:cNvGrpSpPr/>
          <p:nvPr/>
        </p:nvGrpSpPr>
        <p:grpSpPr>
          <a:xfrm>
            <a:off x="8442625" y="3057236"/>
            <a:ext cx="2842358" cy="2543461"/>
            <a:chOff x="8442625" y="3057236"/>
            <a:chExt cx="2842358" cy="2543461"/>
          </a:xfrm>
        </p:grpSpPr>
        <p:grpSp>
          <p:nvGrpSpPr>
            <p:cNvPr id="4" name="Group 3">
              <a:extLst>
                <a:ext uri="{FF2B5EF4-FFF2-40B4-BE49-F238E27FC236}">
                  <a16:creationId xmlns:a16="http://schemas.microsoft.com/office/drawing/2014/main" id="{297B5414-BEDA-4C1D-9FF1-82106CDBF53F}"/>
                </a:ext>
              </a:extLst>
            </p:cNvPr>
            <p:cNvGrpSpPr/>
            <p:nvPr/>
          </p:nvGrpSpPr>
          <p:grpSpPr>
            <a:xfrm>
              <a:off x="8442625" y="3057236"/>
              <a:ext cx="1588065" cy="2112184"/>
              <a:chOff x="7894637" y="2328390"/>
              <a:chExt cx="1048329" cy="1394316"/>
            </a:xfrm>
          </p:grpSpPr>
          <p:grpSp>
            <p:nvGrpSpPr>
              <p:cNvPr id="37" name="Group 36">
                <a:extLst>
                  <a:ext uri="{FF2B5EF4-FFF2-40B4-BE49-F238E27FC236}">
                    <a16:creationId xmlns:a16="http://schemas.microsoft.com/office/drawing/2014/main" id="{47F847BC-3437-4A28-A051-B6FBF61829F7}"/>
                  </a:ext>
                </a:extLst>
              </p:cNvPr>
              <p:cNvGrpSpPr/>
              <p:nvPr/>
            </p:nvGrpSpPr>
            <p:grpSpPr>
              <a:xfrm>
                <a:off x="7894637" y="2328390"/>
                <a:ext cx="1048329" cy="1394316"/>
                <a:chOff x="1031674" y="930127"/>
                <a:chExt cx="1441832" cy="1917689"/>
              </a:xfrm>
            </p:grpSpPr>
            <p:sp>
              <p:nvSpPr>
                <p:cNvPr id="38" name="Freeform: Shape 37">
                  <a:extLst>
                    <a:ext uri="{FF2B5EF4-FFF2-40B4-BE49-F238E27FC236}">
                      <a16:creationId xmlns:a16="http://schemas.microsoft.com/office/drawing/2014/main" id="{E49F6D2B-3B00-4850-9B82-6E41C0F2B3F1}"/>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Oval 38">
                  <a:extLst>
                    <a:ext uri="{FF2B5EF4-FFF2-40B4-BE49-F238E27FC236}">
                      <a16:creationId xmlns:a16="http://schemas.microsoft.com/office/drawing/2014/main" id="{17B76FDE-2A2A-4B92-86C3-98356406A708}"/>
                    </a:ext>
                  </a:extLst>
                </p:cNvPr>
                <p:cNvSpPr/>
                <p:nvPr/>
              </p:nvSpPr>
              <p:spPr bwMode="auto">
                <a:xfrm>
                  <a:off x="1057756" y="930127"/>
                  <a:ext cx="1389667" cy="506476"/>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3" name="TextBox 2">
                <a:extLst>
                  <a:ext uri="{FF2B5EF4-FFF2-40B4-BE49-F238E27FC236}">
                    <a16:creationId xmlns:a16="http://schemas.microsoft.com/office/drawing/2014/main" id="{C638ACEB-6636-413B-A558-E221DDBA48B3}"/>
                  </a:ext>
                </a:extLst>
              </p:cNvPr>
              <p:cNvSpPr txBox="1"/>
              <p:nvPr/>
            </p:nvSpPr>
            <p:spPr>
              <a:xfrm>
                <a:off x="7932565" y="2937833"/>
                <a:ext cx="1010401"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bold"/>
                    <a:ea typeface="+mn-ea"/>
                    <a:cs typeface="+mn-cs"/>
                  </a:rPr>
                  <a:t>SQL</a:t>
                </a:r>
              </a:p>
            </p:txBody>
          </p:sp>
        </p:grpSp>
        <p:sp>
          <p:nvSpPr>
            <p:cNvPr id="11" name="Freeform 146">
              <a:extLst>
                <a:ext uri="{FF2B5EF4-FFF2-40B4-BE49-F238E27FC236}">
                  <a16:creationId xmlns:a16="http://schemas.microsoft.com/office/drawing/2014/main" id="{6B035CF0-D54F-4417-A178-5FF162C37ADF}"/>
                </a:ext>
              </a:extLst>
            </p:cNvPr>
            <p:cNvSpPr>
              <a:spLocks noChangeAspect="1"/>
            </p:cNvSpPr>
            <p:nvPr/>
          </p:nvSpPr>
          <p:spPr bwMode="auto">
            <a:xfrm>
              <a:off x="9247920" y="4310609"/>
              <a:ext cx="2037063" cy="129008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3"/>
            </a:solidFill>
            <a:ln w="76200">
              <a:solidFill>
                <a:srgbClr val="E6E6E6"/>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EDBCE5F0-5C38-4C68-94ED-1E6ECB1B9C24}"/>
              </a:ext>
            </a:extLst>
          </p:cNvPr>
          <p:cNvGrpSpPr/>
          <p:nvPr/>
        </p:nvGrpSpPr>
        <p:grpSpPr>
          <a:xfrm>
            <a:off x="8458619" y="-89842"/>
            <a:ext cx="3650525" cy="630237"/>
            <a:chOff x="8458619" y="-89842"/>
            <a:chExt cx="3650525" cy="630237"/>
          </a:xfrm>
        </p:grpSpPr>
        <p:pic>
          <p:nvPicPr>
            <p:cNvPr id="42" name="Picture 41">
              <a:extLst>
                <a:ext uri="{FF2B5EF4-FFF2-40B4-BE49-F238E27FC236}">
                  <a16:creationId xmlns:a16="http://schemas.microsoft.com/office/drawing/2014/main" id="{2C25F0E7-AF51-41B9-AAE1-DBA75A20EF78}"/>
                </a:ext>
              </a:extLst>
            </p:cNvPr>
            <p:cNvPicPr>
              <a:picLocks noChangeAspect="1"/>
            </p:cNvPicPr>
            <p:nvPr/>
          </p:nvPicPr>
          <p:blipFill>
            <a:blip r:embed="rId3"/>
            <a:stretch>
              <a:fillRect/>
            </a:stretch>
          </p:blipFill>
          <p:spPr>
            <a:xfrm>
              <a:off x="8458619" y="102687"/>
              <a:ext cx="3650525" cy="368402"/>
            </a:xfrm>
            <a:prstGeom prst="rect">
              <a:avLst/>
            </a:prstGeom>
          </p:spPr>
        </p:pic>
        <p:sp>
          <p:nvSpPr>
            <p:cNvPr id="74" name="AutoShape 46">
              <a:extLst>
                <a:ext uri="{FF2B5EF4-FFF2-40B4-BE49-F238E27FC236}">
                  <a16:creationId xmlns:a16="http://schemas.microsoft.com/office/drawing/2014/main" id="{AE9CC161-1D6B-49C5-A700-367FA38FDC12}"/>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2" name="Rectangle 21">
            <a:extLst>
              <a:ext uri="{FF2B5EF4-FFF2-40B4-BE49-F238E27FC236}">
                <a16:creationId xmlns:a16="http://schemas.microsoft.com/office/drawing/2014/main" id="{1C624DEA-E8A3-43FB-B2E1-8ED2B402766C}"/>
              </a:ext>
            </a:extLst>
          </p:cNvPr>
          <p:cNvSpPr/>
          <p:nvPr/>
        </p:nvSpPr>
        <p:spPr bwMode="auto">
          <a:xfrm>
            <a:off x="9277079" y="-15760"/>
            <a:ext cx="664684" cy="717146"/>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 name="Send" title="Icon of a paper airplane">
            <a:extLst>
              <a:ext uri="{FF2B5EF4-FFF2-40B4-BE49-F238E27FC236}">
                <a16:creationId xmlns:a16="http://schemas.microsoft.com/office/drawing/2014/main" id="{3A475D3E-F8F4-4CC0-A3DA-147A00CD56B5}"/>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24" name="Rectangle 23">
            <a:extLst>
              <a:ext uri="{FF2B5EF4-FFF2-40B4-BE49-F238E27FC236}">
                <a16:creationId xmlns:a16="http://schemas.microsoft.com/office/drawing/2014/main" id="{34D10CDB-A337-4FCF-AEA4-61C242E42DC0}"/>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7340367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10798-DBBA-44E4-ABEB-9FD72F690DD3}"/>
              </a:ext>
            </a:extLst>
          </p:cNvPr>
          <p:cNvSpPr>
            <a:spLocks noGrp="1"/>
          </p:cNvSpPr>
          <p:nvPr>
            <p:ph type="title"/>
          </p:nvPr>
        </p:nvSpPr>
        <p:spPr>
          <a:xfrm>
            <a:off x="6120435" y="2628781"/>
            <a:ext cx="5209836" cy="800219"/>
          </a:xfrm>
        </p:spPr>
        <p:txBody>
          <a:bodyPr>
            <a:normAutofit fontScale="90000"/>
          </a:bodyPr>
          <a:lstStyle/>
          <a:p>
            <a:r>
              <a:rPr lang="en-US" dirty="0"/>
              <a:t>Azure Data Box </a:t>
            </a:r>
            <a:r>
              <a:rPr lang="en-US" sz="2400" dirty="0"/>
              <a:t>family provides additional data migration options</a:t>
            </a:r>
            <a:endParaRPr lang="en-US" dirty="0"/>
          </a:p>
        </p:txBody>
      </p:sp>
      <p:sp>
        <p:nvSpPr>
          <p:cNvPr id="9" name="Text Placeholder 8">
            <a:extLst>
              <a:ext uri="{FF2B5EF4-FFF2-40B4-BE49-F238E27FC236}">
                <a16:creationId xmlns:a16="http://schemas.microsoft.com/office/drawing/2014/main" id="{7076EC83-8927-41B5-A523-670EDE6BEFF1}"/>
              </a:ext>
            </a:extLst>
          </p:cNvPr>
          <p:cNvSpPr>
            <a:spLocks noGrp="1"/>
          </p:cNvSpPr>
          <p:nvPr>
            <p:ph type="body" sz="quarter" idx="10"/>
          </p:nvPr>
        </p:nvSpPr>
        <p:spPr>
          <a:xfrm>
            <a:off x="6096000" y="4451174"/>
            <a:ext cx="5215659" cy="1092607"/>
          </a:xfrm>
        </p:spPr>
        <p:txBody>
          <a:bodyPr/>
          <a:lstStyle/>
          <a:p>
            <a:r>
              <a:rPr lang="en-US" dirty="0"/>
              <a:t>Gateway</a:t>
            </a:r>
          </a:p>
          <a:p>
            <a:r>
              <a:rPr lang="en-US" dirty="0"/>
              <a:t>100 TB</a:t>
            </a:r>
          </a:p>
          <a:p>
            <a:r>
              <a:rPr lang="en-US" dirty="0"/>
              <a:t>Heavy (1PB) </a:t>
            </a:r>
          </a:p>
          <a:p>
            <a:endParaRPr lang="en-US" dirty="0"/>
          </a:p>
        </p:txBody>
      </p:sp>
      <p:pic>
        <p:nvPicPr>
          <p:cNvPr id="3" name="Picture 2">
            <a:extLst>
              <a:ext uri="{FF2B5EF4-FFF2-40B4-BE49-F238E27FC236}">
                <a16:creationId xmlns:a16="http://schemas.microsoft.com/office/drawing/2014/main" id="{AF5BE1E5-4B87-40BB-9C6F-715A737BD209}"/>
              </a:ext>
            </a:extLst>
          </p:cNvPr>
          <p:cNvPicPr>
            <a:picLocks noChangeAspect="1"/>
          </p:cNvPicPr>
          <p:nvPr/>
        </p:nvPicPr>
        <p:blipFill>
          <a:blip r:embed="rId3"/>
          <a:stretch>
            <a:fillRect/>
          </a:stretch>
        </p:blipFill>
        <p:spPr>
          <a:xfrm>
            <a:off x="3629941" y="1690625"/>
            <a:ext cx="1746831" cy="1568711"/>
          </a:xfrm>
          <a:prstGeom prst="rect">
            <a:avLst/>
          </a:prstGeom>
        </p:spPr>
      </p:pic>
      <p:sp>
        <p:nvSpPr>
          <p:cNvPr id="5" name="TextBox 4">
            <a:extLst>
              <a:ext uri="{FF2B5EF4-FFF2-40B4-BE49-F238E27FC236}">
                <a16:creationId xmlns:a16="http://schemas.microsoft.com/office/drawing/2014/main" id="{763B1BE5-0817-4284-BFC2-764CAC682AA2}"/>
              </a:ext>
            </a:extLst>
          </p:cNvPr>
          <p:cNvSpPr txBox="1"/>
          <p:nvPr/>
        </p:nvSpPr>
        <p:spPr>
          <a:xfrm>
            <a:off x="2221898" y="3747407"/>
            <a:ext cx="2816087"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Heavy (1 PB)</a:t>
            </a:r>
          </a:p>
        </p:txBody>
      </p:sp>
      <p:sp>
        <p:nvSpPr>
          <p:cNvPr id="6" name="TextBox 5">
            <a:extLst>
              <a:ext uri="{FF2B5EF4-FFF2-40B4-BE49-F238E27FC236}">
                <a16:creationId xmlns:a16="http://schemas.microsoft.com/office/drawing/2014/main" id="{35C2C9BB-9653-4F33-A5C7-9E1B036379AF}"/>
              </a:ext>
            </a:extLst>
          </p:cNvPr>
          <p:cNvSpPr txBox="1"/>
          <p:nvPr/>
        </p:nvSpPr>
        <p:spPr>
          <a:xfrm>
            <a:off x="4028098" y="1327754"/>
            <a:ext cx="201977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100 TB</a:t>
            </a:r>
          </a:p>
        </p:txBody>
      </p:sp>
      <p:sp>
        <p:nvSpPr>
          <p:cNvPr id="12" name="TextBox 11">
            <a:extLst>
              <a:ext uri="{FF2B5EF4-FFF2-40B4-BE49-F238E27FC236}">
                <a16:creationId xmlns:a16="http://schemas.microsoft.com/office/drawing/2014/main" id="{077FDBCE-86CC-4192-8504-F7D54CFE414E}"/>
              </a:ext>
            </a:extLst>
          </p:cNvPr>
          <p:cNvSpPr txBox="1"/>
          <p:nvPr/>
        </p:nvSpPr>
        <p:spPr>
          <a:xfrm>
            <a:off x="7321962" y="4431820"/>
            <a:ext cx="703591" cy="276999"/>
          </a:xfrm>
          <a:prstGeom prst="rect">
            <a:avLst/>
          </a:prstGeom>
          <a:solidFill>
            <a:schemeClr val="accent3"/>
          </a:solid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Preview</a:t>
            </a:r>
          </a:p>
        </p:txBody>
      </p:sp>
      <p:sp>
        <p:nvSpPr>
          <p:cNvPr id="13" name="TextBox 12">
            <a:extLst>
              <a:ext uri="{FF2B5EF4-FFF2-40B4-BE49-F238E27FC236}">
                <a16:creationId xmlns:a16="http://schemas.microsoft.com/office/drawing/2014/main" id="{0626C468-2592-49AF-B3EF-8F63A4470383}"/>
              </a:ext>
            </a:extLst>
          </p:cNvPr>
          <p:cNvSpPr txBox="1"/>
          <p:nvPr/>
        </p:nvSpPr>
        <p:spPr>
          <a:xfrm>
            <a:off x="7321962" y="5043972"/>
            <a:ext cx="703591" cy="276999"/>
          </a:xfrm>
          <a:prstGeom prst="rect">
            <a:avLst/>
          </a:prstGeom>
          <a:solidFill>
            <a:schemeClr val="accent3"/>
          </a:solid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Preview</a:t>
            </a:r>
          </a:p>
        </p:txBody>
      </p:sp>
      <p:sp>
        <p:nvSpPr>
          <p:cNvPr id="14" name="TextBox 13">
            <a:extLst>
              <a:ext uri="{FF2B5EF4-FFF2-40B4-BE49-F238E27FC236}">
                <a16:creationId xmlns:a16="http://schemas.microsoft.com/office/drawing/2014/main" id="{F490B7D6-018E-41AC-AD39-490A6E4F5655}"/>
              </a:ext>
            </a:extLst>
          </p:cNvPr>
          <p:cNvSpPr txBox="1"/>
          <p:nvPr/>
        </p:nvSpPr>
        <p:spPr>
          <a:xfrm>
            <a:off x="7321962" y="4722398"/>
            <a:ext cx="1472326" cy="276999"/>
          </a:xfrm>
          <a:prstGeom prst="rect">
            <a:avLst/>
          </a:prstGeom>
          <a:solidFill>
            <a:schemeClr val="accent3"/>
          </a:solid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General Availability</a:t>
            </a:r>
          </a:p>
        </p:txBody>
      </p:sp>
      <p:grpSp>
        <p:nvGrpSpPr>
          <p:cNvPr id="16" name="Group 15">
            <a:extLst>
              <a:ext uri="{FF2B5EF4-FFF2-40B4-BE49-F238E27FC236}">
                <a16:creationId xmlns:a16="http://schemas.microsoft.com/office/drawing/2014/main" id="{7C4FFAE9-B21E-4737-9489-61744467E71D}"/>
              </a:ext>
            </a:extLst>
          </p:cNvPr>
          <p:cNvGrpSpPr/>
          <p:nvPr/>
        </p:nvGrpSpPr>
        <p:grpSpPr>
          <a:xfrm>
            <a:off x="8458619" y="-89842"/>
            <a:ext cx="3650525" cy="638856"/>
            <a:chOff x="8458619" y="-89842"/>
            <a:chExt cx="3650525" cy="638856"/>
          </a:xfrm>
        </p:grpSpPr>
        <p:pic>
          <p:nvPicPr>
            <p:cNvPr id="17" name="Picture 16">
              <a:extLst>
                <a:ext uri="{FF2B5EF4-FFF2-40B4-BE49-F238E27FC236}">
                  <a16:creationId xmlns:a16="http://schemas.microsoft.com/office/drawing/2014/main" id="{4B63CB27-EF25-4C49-9B9E-9CAC5142AD87}"/>
                </a:ext>
              </a:extLst>
            </p:cNvPr>
            <p:cNvPicPr>
              <a:picLocks noChangeAspect="1"/>
            </p:cNvPicPr>
            <p:nvPr/>
          </p:nvPicPr>
          <p:blipFill>
            <a:blip r:embed="rId4"/>
            <a:stretch>
              <a:fillRect/>
            </a:stretch>
          </p:blipFill>
          <p:spPr>
            <a:xfrm>
              <a:off x="8458619" y="180612"/>
              <a:ext cx="3650525" cy="368402"/>
            </a:xfrm>
            <a:prstGeom prst="rect">
              <a:avLst/>
            </a:prstGeom>
          </p:spPr>
        </p:pic>
        <p:sp>
          <p:nvSpPr>
            <p:cNvPr id="25" name="AutoShape 46">
              <a:extLst>
                <a:ext uri="{FF2B5EF4-FFF2-40B4-BE49-F238E27FC236}">
                  <a16:creationId xmlns:a16="http://schemas.microsoft.com/office/drawing/2014/main" id="{7E29FD3C-1C6E-4F7B-A6F7-914EE089D9CF}"/>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 name="Rectangle 9">
            <a:extLst>
              <a:ext uri="{FF2B5EF4-FFF2-40B4-BE49-F238E27FC236}">
                <a16:creationId xmlns:a16="http://schemas.microsoft.com/office/drawing/2014/main" id="{8E10B04F-46AB-4A15-A20F-B9D0103F059F}"/>
              </a:ext>
            </a:extLst>
          </p:cNvPr>
          <p:cNvSpPr/>
          <p:nvPr/>
        </p:nvSpPr>
        <p:spPr>
          <a:xfrm>
            <a:off x="6037835" y="3509148"/>
            <a:ext cx="5289525"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Migrate large amounts of data quickly and securely</a:t>
            </a:r>
          </a:p>
        </p:txBody>
      </p:sp>
      <p:sp>
        <p:nvSpPr>
          <p:cNvPr id="28" name="Rectangle 27">
            <a:extLst>
              <a:ext uri="{FF2B5EF4-FFF2-40B4-BE49-F238E27FC236}">
                <a16:creationId xmlns:a16="http://schemas.microsoft.com/office/drawing/2014/main" id="{892F53DA-8294-4249-8AE2-3EC76B74CEED}"/>
              </a:ext>
            </a:extLst>
          </p:cNvPr>
          <p:cNvSpPr/>
          <p:nvPr/>
        </p:nvSpPr>
        <p:spPr bwMode="auto">
          <a:xfrm>
            <a:off x="9277079" y="-15760"/>
            <a:ext cx="664684" cy="789805"/>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Send" title="Icon of a paper airplane">
            <a:extLst>
              <a:ext uri="{FF2B5EF4-FFF2-40B4-BE49-F238E27FC236}">
                <a16:creationId xmlns:a16="http://schemas.microsoft.com/office/drawing/2014/main" id="{68CFEE65-018B-4D65-AC65-5364EA7374EE}"/>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EE707E9D-62AA-4B8A-837C-B1C433E2AE05}"/>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0" name="TextBox 19">
            <a:extLst>
              <a:ext uri="{FF2B5EF4-FFF2-40B4-BE49-F238E27FC236}">
                <a16:creationId xmlns:a16="http://schemas.microsoft.com/office/drawing/2014/main" id="{A6F02D3F-64E3-4AD8-B9D0-EF4B9226768D}"/>
              </a:ext>
            </a:extLst>
          </p:cNvPr>
          <p:cNvSpPr txBox="1"/>
          <p:nvPr/>
        </p:nvSpPr>
        <p:spPr>
          <a:xfrm>
            <a:off x="935995" y="1284800"/>
            <a:ext cx="1690017" cy="276999"/>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1A1A1A"/>
                </a:solidFill>
                <a:effectLst/>
                <a:uLnTx/>
                <a:uFillTx/>
                <a:latin typeface="Segoe UI"/>
                <a:ea typeface="+mn-ea"/>
                <a:cs typeface="+mn-cs"/>
              </a:rPr>
              <a:t>Gateway </a:t>
            </a:r>
          </a:p>
        </p:txBody>
      </p:sp>
      <p:pic>
        <p:nvPicPr>
          <p:cNvPr id="21" name="Picture 22">
            <a:extLst>
              <a:ext uri="{FF2B5EF4-FFF2-40B4-BE49-F238E27FC236}">
                <a16:creationId xmlns:a16="http://schemas.microsoft.com/office/drawing/2014/main" id="{5E8DE811-B0E9-4480-8C61-51ADFD51045F}"/>
              </a:ext>
            </a:extLst>
          </p:cNvPr>
          <p:cNvPicPr>
            <a:picLocks noChangeAspect="1"/>
          </p:cNvPicPr>
          <p:nvPr/>
        </p:nvPicPr>
        <p:blipFill>
          <a:blip r:embed="rId5"/>
          <a:stretch>
            <a:fillRect/>
          </a:stretch>
        </p:blipFill>
        <p:spPr>
          <a:xfrm>
            <a:off x="973375" y="1717208"/>
            <a:ext cx="1704670" cy="1094356"/>
          </a:xfrm>
          <a:prstGeom prst="rect">
            <a:avLst/>
          </a:prstGeom>
          <a:solidFill>
            <a:schemeClr val="accent2"/>
          </a:solidFill>
        </p:spPr>
      </p:pic>
      <p:pic>
        <p:nvPicPr>
          <p:cNvPr id="22" name="Picture 15" descr="A picture containing table, electronics&#10;&#10;Description generated with high confidence">
            <a:extLst>
              <a:ext uri="{FF2B5EF4-FFF2-40B4-BE49-F238E27FC236}">
                <a16:creationId xmlns:a16="http://schemas.microsoft.com/office/drawing/2014/main" id="{51045CA5-6547-44F3-BDAF-71A5A9C4097A}"/>
              </a:ext>
            </a:extLst>
          </p:cNvPr>
          <p:cNvPicPr>
            <a:picLocks noChangeAspect="1"/>
          </p:cNvPicPr>
          <p:nvPr/>
        </p:nvPicPr>
        <p:blipFill>
          <a:blip r:embed="rId6"/>
          <a:stretch>
            <a:fillRect/>
          </a:stretch>
        </p:blipFill>
        <p:spPr>
          <a:xfrm>
            <a:off x="1629849" y="4062977"/>
            <a:ext cx="2398249" cy="1899998"/>
          </a:xfrm>
          <a:prstGeom prst="rect">
            <a:avLst/>
          </a:prstGeom>
        </p:spPr>
      </p:pic>
    </p:spTree>
    <p:extLst>
      <p:ext uri="{BB962C8B-B14F-4D97-AF65-F5344CB8AC3E}">
        <p14:creationId xmlns:p14="http://schemas.microsoft.com/office/powerpoint/2010/main" val="216892637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6">
            <a:extLst>
              <a:ext uri="{FF2B5EF4-FFF2-40B4-BE49-F238E27FC236}">
                <a16:creationId xmlns:a16="http://schemas.microsoft.com/office/drawing/2014/main" id="{7C4D7D49-A92B-4FD8-BE9E-B0A38AFC030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2F4B66"/>
                </a:solidFill>
                <a:effectLst/>
                <a:uLnTx/>
                <a:uFillTx/>
                <a:latin typeface="Segoe UI Semibold"/>
                <a:ea typeface="+mn-ea"/>
                <a:cs typeface="Segoe UI" pitchFamily="34" charset="0"/>
              </a:rPr>
              <a:t>Tailwind Traders acquires Northwind</a:t>
            </a:r>
          </a:p>
        </p:txBody>
      </p:sp>
      <p:pic>
        <p:nvPicPr>
          <p:cNvPr id="16" name="Picture 15">
            <a:extLst>
              <a:ext uri="{FF2B5EF4-FFF2-40B4-BE49-F238E27FC236}">
                <a16:creationId xmlns:a16="http://schemas.microsoft.com/office/drawing/2014/main" id="{D17C611F-F8C8-4A2E-AE9C-BEC7D4356572}"/>
              </a:ext>
            </a:extLst>
          </p:cNvPr>
          <p:cNvPicPr>
            <a:picLocks noChangeAspect="1"/>
          </p:cNvPicPr>
          <p:nvPr/>
        </p:nvPicPr>
        <p:blipFill>
          <a:blip r:embed="rId2"/>
          <a:stretch>
            <a:fillRect/>
          </a:stretch>
        </p:blipFill>
        <p:spPr>
          <a:xfrm>
            <a:off x="588263" y="1463406"/>
            <a:ext cx="3207882" cy="1804434"/>
          </a:xfrm>
          <a:prstGeom prst="rect">
            <a:avLst/>
          </a:prstGeom>
        </p:spPr>
      </p:pic>
      <p:sp>
        <p:nvSpPr>
          <p:cNvPr id="17" name="TextBox 16">
            <a:extLst>
              <a:ext uri="{FF2B5EF4-FFF2-40B4-BE49-F238E27FC236}">
                <a16:creationId xmlns:a16="http://schemas.microsoft.com/office/drawing/2014/main" id="{D2AC99A1-2396-4575-BAE7-DF7AABA9A14B}"/>
              </a:ext>
            </a:extLst>
          </p:cNvPr>
          <p:cNvSpPr txBox="1"/>
          <p:nvPr/>
        </p:nvSpPr>
        <p:spPr>
          <a:xfrm>
            <a:off x="4011076" y="1397629"/>
            <a:ext cx="7915924" cy="2154436"/>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rPr>
              <a:t>REDMOND, WA December 06, 2018</a:t>
            </a:r>
            <a:r>
              <a:rPr kumimoji="0" lang="en-US" sz="2000" b="0" i="0" u="none" strike="noStrike" kern="0" cap="none" spc="0" normalizeH="0" baseline="0" noProof="0" dirty="0">
                <a:ln>
                  <a:noFill/>
                </a:ln>
                <a:effectLst/>
                <a:uLnTx/>
                <a:uFillTx/>
              </a:rPr>
              <a:t> Tailwind Traders, Inc announced that it has agreed to acquire Northwind Traders, the venerable "old guard" international foods company, in an effort to bolster its virtual hardware offerings with some international culinary flare. Tailwind agreed to acquire Northwind for an undisclosed sum and will assume control of all of Northwind's virtual assets, including the company's flagship product: </a:t>
            </a:r>
            <a:r>
              <a:rPr kumimoji="0" lang="en-US" sz="2000" b="0" i="1" u="none" strike="noStrike" kern="0" cap="none" spc="0" normalizeH="0" baseline="0" noProof="0" dirty="0">
                <a:ln>
                  <a:noFill/>
                </a:ln>
                <a:effectLst/>
                <a:uLnTx/>
                <a:uFillTx/>
              </a:rPr>
              <a:t>Aniseed Syrup</a:t>
            </a:r>
            <a:endParaRPr kumimoji="0" lang="en-US" sz="2000" b="0" i="0" u="none" strike="noStrike" kern="0" cap="none" spc="0" normalizeH="0" baseline="0" noProof="0" dirty="0">
              <a:ln>
                <a:noFill/>
              </a:ln>
              <a:effectLst/>
              <a:uLnTx/>
              <a:uFillTx/>
            </a:endParaRPr>
          </a:p>
        </p:txBody>
      </p:sp>
      <p:sp>
        <p:nvSpPr>
          <p:cNvPr id="18" name="TextBox 17">
            <a:extLst>
              <a:ext uri="{FF2B5EF4-FFF2-40B4-BE49-F238E27FC236}">
                <a16:creationId xmlns:a16="http://schemas.microsoft.com/office/drawing/2014/main" id="{7CF3B9FB-42E0-4103-9276-3E185375F215}"/>
              </a:ext>
            </a:extLst>
          </p:cNvPr>
          <p:cNvSpPr txBox="1"/>
          <p:nvPr/>
        </p:nvSpPr>
        <p:spPr>
          <a:xfrm>
            <a:off x="588263" y="3822384"/>
            <a:ext cx="11338735" cy="246221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"This is a profoundly wonderful development for all involved, and will help to bring our food products to a whole new sector of the market" stated Nancy </a:t>
            </a:r>
            <a:r>
              <a:rPr kumimoji="0" lang="en-US" sz="2000" b="0" i="0" u="none" strike="noStrike" kern="0" cap="none" spc="0" normalizeH="0" baseline="0" noProof="0" dirty="0" err="1">
                <a:ln>
                  <a:noFill/>
                </a:ln>
                <a:effectLst/>
                <a:uLnTx/>
                <a:uFillTx/>
              </a:rPr>
              <a:t>Daviolo</a:t>
            </a:r>
            <a:r>
              <a:rPr kumimoji="0" lang="en-US" sz="2000" b="0" i="0" u="none" strike="noStrike" kern="0" cap="none" spc="0" normalizeH="0" baseline="0" noProof="0" dirty="0">
                <a:ln>
                  <a:noFill/>
                </a:ln>
                <a:effectLst/>
                <a:uLnTx/>
                <a:uFillTx/>
              </a:rPr>
              <a:t>, Executive Vice President of Operations. "We couldn't be happier with the arrangement". The recently-promoted </a:t>
            </a:r>
            <a:r>
              <a:rPr kumimoji="0" lang="en-US" sz="2000" b="0" i="0" u="none" strike="noStrike" kern="0" cap="none" spc="0" normalizeH="0" baseline="0" noProof="0" dirty="0" err="1">
                <a:ln>
                  <a:noFill/>
                </a:ln>
                <a:effectLst/>
                <a:uLnTx/>
                <a:uFillTx/>
              </a:rPr>
              <a:t>Daviolo</a:t>
            </a:r>
            <a:r>
              <a:rPr kumimoji="0" lang="en-US" sz="2000" b="0" i="0" u="none" strike="noStrike" kern="0" cap="none" spc="0" normalizeH="0" baseline="0" noProof="0" dirty="0">
                <a:ln>
                  <a:noFill/>
                </a:ln>
                <a:effectLst/>
                <a:uLnTx/>
                <a:uFillTx/>
              </a:rPr>
              <a:t> will join the Tailwind executive team along with two of her close associates, Margaret Peacock and Michael </a:t>
            </a:r>
            <a:r>
              <a:rPr kumimoji="0" lang="en-US" sz="2000" b="0" i="0" u="none" strike="noStrike" kern="0" cap="none" spc="0" normalizeH="0" baseline="0" noProof="0" dirty="0" err="1">
                <a:ln>
                  <a:noFill/>
                </a:ln>
                <a:effectLst/>
                <a:uLnTx/>
                <a:uFillTx/>
              </a:rPr>
              <a:t>Suyama</a:t>
            </a:r>
            <a:r>
              <a:rPr kumimoji="0" lang="en-US" sz="2000" b="0" i="0" u="none" strike="noStrike" kern="0" cap="none" spc="0" normalizeH="0" baseline="0" noProof="0" dirty="0">
                <a:ln>
                  <a:noFill/>
                </a:ln>
                <a:effectLst/>
                <a:uLnTx/>
                <a:uFillTx/>
              </a:rPr>
              <a:t>. </a:t>
            </a:r>
            <a:r>
              <a:rPr kumimoji="0" lang="en-US" sz="2000" b="0" i="0" u="none" strike="noStrike" kern="0" cap="none" spc="0" normalizeH="0" baseline="0" noProof="0" dirty="0" err="1">
                <a:ln>
                  <a:noFill/>
                </a:ln>
                <a:effectLst/>
                <a:uLnTx/>
                <a:uFillTx/>
              </a:rPr>
              <a:t>Daviolo</a:t>
            </a:r>
            <a:r>
              <a:rPr kumimoji="0" lang="en-US" sz="2000" b="0" i="0" u="none" strike="noStrike" kern="0" cap="none" spc="0" normalizeH="0" baseline="0" noProof="0" dirty="0">
                <a:ln>
                  <a:noFill/>
                </a:ln>
                <a:effectLst/>
                <a:uLnTx/>
                <a:uFillTx/>
              </a:rPr>
              <a:t> took over Northwind's sales operations in 2012 after Andrew Fuller was forced out of the company as a result of charges of fraud and embezzlement of more than 5,000 cases of Grandma's Boysenberry Spread.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err="1">
              <a:ln>
                <a:noFill/>
              </a:ln>
              <a:effectLst/>
              <a:uLnTx/>
              <a:uFillTx/>
            </a:endParaRPr>
          </a:p>
        </p:txBody>
      </p:sp>
      <p:pic>
        <p:nvPicPr>
          <p:cNvPr id="19" name="Picture 18">
            <a:extLst>
              <a:ext uri="{FF2B5EF4-FFF2-40B4-BE49-F238E27FC236}">
                <a16:creationId xmlns:a16="http://schemas.microsoft.com/office/drawing/2014/main" id="{98D4BF3E-70AD-4DFA-8FBC-BE40FCBD6106}"/>
              </a:ext>
            </a:extLst>
          </p:cNvPr>
          <p:cNvPicPr>
            <a:picLocks noChangeAspect="1"/>
          </p:cNvPicPr>
          <p:nvPr/>
        </p:nvPicPr>
        <p:blipFill>
          <a:blip r:embed="rId3"/>
          <a:stretch>
            <a:fillRect/>
          </a:stretch>
        </p:blipFill>
        <p:spPr>
          <a:xfrm>
            <a:off x="8920732" y="209527"/>
            <a:ext cx="3006266" cy="801671"/>
          </a:xfrm>
          <a:prstGeom prst="rect">
            <a:avLst/>
          </a:prstGeom>
        </p:spPr>
      </p:pic>
      <p:sp>
        <p:nvSpPr>
          <p:cNvPr id="20" name="Rectangle 19">
            <a:extLst>
              <a:ext uri="{FF2B5EF4-FFF2-40B4-BE49-F238E27FC236}">
                <a16:creationId xmlns:a16="http://schemas.microsoft.com/office/drawing/2014/main" id="{A932309C-5030-4622-9E60-9A2D27B1ABDC}"/>
              </a:ext>
            </a:extLst>
          </p:cNvPr>
          <p:cNvSpPr/>
          <p:nvPr/>
        </p:nvSpPr>
        <p:spPr>
          <a:xfrm>
            <a:off x="588263" y="6363251"/>
            <a:ext cx="5360891" cy="36394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hlinkClick r:id="rId4"/>
              </a:rPr>
              <a:t>https://github.com/Azure-Samples/tailwind-traders</a:t>
            </a:r>
            <a:r>
              <a:rPr kumimoji="0" lang="en-US" sz="1800" b="0" i="0" u="none" strike="noStrike" kern="0" cap="none" spc="0" normalizeH="0" baseline="0" noProof="0" dirty="0">
                <a:ln>
                  <a:noFill/>
                </a:ln>
                <a:solidFill>
                  <a:srgbClr val="FFFFFF"/>
                </a:solidFill>
                <a:effectLst/>
                <a:uLnTx/>
                <a:uFillTx/>
              </a:rPr>
              <a:t> </a:t>
            </a:r>
          </a:p>
        </p:txBody>
      </p:sp>
    </p:spTree>
    <p:extLst>
      <p:ext uri="{BB962C8B-B14F-4D97-AF65-F5344CB8AC3E}">
        <p14:creationId xmlns:p14="http://schemas.microsoft.com/office/powerpoint/2010/main" val="237706450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6">
            <a:extLst>
              <a:ext uri="{FF2B5EF4-FFF2-40B4-BE49-F238E27FC236}">
                <a16:creationId xmlns:a16="http://schemas.microsoft.com/office/drawing/2014/main" id="{A1088194-5334-4BBC-A004-688AD805197D}"/>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solidFill>
                  <a:srgbClr val="2F4B66"/>
                </a:solidFill>
                <a:effectLst/>
                <a:uLnTx/>
                <a:uFillTx/>
                <a:latin typeface="Segoe UI Semibold"/>
                <a:cs typeface="Segoe UI" pitchFamily="34" charset="0"/>
              </a:defRPr>
            </a:lvl1pPr>
          </a:lstStyle>
          <a:p>
            <a:r>
              <a:rPr lang="en-US" dirty="0"/>
              <a:t>A rich catalog…</a:t>
            </a:r>
          </a:p>
        </p:txBody>
      </p:sp>
      <p:pic>
        <p:nvPicPr>
          <p:cNvPr id="12" name="Picture 11">
            <a:extLst>
              <a:ext uri="{FF2B5EF4-FFF2-40B4-BE49-F238E27FC236}">
                <a16:creationId xmlns:a16="http://schemas.microsoft.com/office/drawing/2014/main" id="{0CE78424-1E2F-4C18-B8A2-FB07BD8291B5}"/>
              </a:ext>
            </a:extLst>
          </p:cNvPr>
          <p:cNvPicPr>
            <a:picLocks noChangeAspect="1"/>
          </p:cNvPicPr>
          <p:nvPr/>
        </p:nvPicPr>
        <p:blipFill rotWithShape="1">
          <a:blip r:embed="rId2"/>
          <a:srcRect l="922" t="1523"/>
          <a:stretch/>
        </p:blipFill>
        <p:spPr>
          <a:xfrm>
            <a:off x="588262" y="1543049"/>
            <a:ext cx="11338735" cy="4791715"/>
          </a:xfrm>
          <a:prstGeom prst="rect">
            <a:avLst/>
          </a:prstGeom>
        </p:spPr>
      </p:pic>
      <p:pic>
        <p:nvPicPr>
          <p:cNvPr id="13" name="Picture 12">
            <a:extLst>
              <a:ext uri="{FF2B5EF4-FFF2-40B4-BE49-F238E27FC236}">
                <a16:creationId xmlns:a16="http://schemas.microsoft.com/office/drawing/2014/main" id="{358E00A0-CA7F-48A8-93F5-01BFB3E4B585}"/>
              </a:ext>
            </a:extLst>
          </p:cNvPr>
          <p:cNvPicPr>
            <a:picLocks noChangeAspect="1"/>
          </p:cNvPicPr>
          <p:nvPr/>
        </p:nvPicPr>
        <p:blipFill>
          <a:blip r:embed="rId3"/>
          <a:stretch>
            <a:fillRect/>
          </a:stretch>
        </p:blipFill>
        <p:spPr>
          <a:xfrm>
            <a:off x="8920732" y="209527"/>
            <a:ext cx="3006266" cy="801671"/>
          </a:xfrm>
          <a:prstGeom prst="rect">
            <a:avLst/>
          </a:prstGeom>
        </p:spPr>
      </p:pic>
    </p:spTree>
    <p:extLst>
      <p:ext uri="{BB962C8B-B14F-4D97-AF65-F5344CB8AC3E}">
        <p14:creationId xmlns:p14="http://schemas.microsoft.com/office/powerpoint/2010/main" val="298722013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6">
            <a:extLst>
              <a:ext uri="{FF2B5EF4-FFF2-40B4-BE49-F238E27FC236}">
                <a16:creationId xmlns:a16="http://schemas.microsoft.com/office/drawing/2014/main" id="{7EE1B590-61EF-4EBC-A2FF-BBA23FE22741}"/>
              </a:ext>
            </a:extLst>
          </p:cNvPr>
          <p:cNvSpPr txBox="1">
            <a:spLocks/>
          </p:cNvSpPr>
          <p:nvPr/>
        </p:nvSpPr>
        <p:spPr>
          <a:xfrm>
            <a:off x="471325" y="14560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Architecture </a:t>
            </a:r>
            <a:r>
              <a:rPr kumimoji="0" lang="en-US" sz="36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before</a:t>
            </a: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 the move</a:t>
            </a:r>
          </a:p>
        </p:txBody>
      </p:sp>
      <p:pic>
        <p:nvPicPr>
          <p:cNvPr id="21" name="Picture 20">
            <a:extLst>
              <a:ext uri="{FF2B5EF4-FFF2-40B4-BE49-F238E27FC236}">
                <a16:creationId xmlns:a16="http://schemas.microsoft.com/office/drawing/2014/main" id="{D2ABF5B5-C1A8-46D7-89D3-B18A8763700A}"/>
              </a:ext>
            </a:extLst>
          </p:cNvPr>
          <p:cNvPicPr>
            <a:picLocks noChangeAspect="1"/>
          </p:cNvPicPr>
          <p:nvPr/>
        </p:nvPicPr>
        <p:blipFill>
          <a:blip r:embed="rId2"/>
          <a:stretch>
            <a:fillRect/>
          </a:stretch>
        </p:blipFill>
        <p:spPr>
          <a:xfrm>
            <a:off x="1116612" y="1400337"/>
            <a:ext cx="1738308" cy="1738308"/>
          </a:xfrm>
          <a:prstGeom prst="rect">
            <a:avLst/>
          </a:prstGeom>
        </p:spPr>
      </p:pic>
      <p:sp>
        <p:nvSpPr>
          <p:cNvPr id="22" name="Rectangle: Rounded Corners 21">
            <a:extLst>
              <a:ext uri="{FF2B5EF4-FFF2-40B4-BE49-F238E27FC236}">
                <a16:creationId xmlns:a16="http://schemas.microsoft.com/office/drawing/2014/main" id="{847790C2-2F26-417F-85D0-EEAE4B010E6A}"/>
              </a:ext>
            </a:extLst>
          </p:cNvPr>
          <p:cNvSpPr/>
          <p:nvPr/>
        </p:nvSpPr>
        <p:spPr bwMode="auto">
          <a:xfrm>
            <a:off x="2504829" y="1235121"/>
            <a:ext cx="1409671" cy="644334"/>
          </a:xfrm>
          <a:prstGeom prst="roundRect">
            <a:avLst/>
          </a:prstGeom>
          <a:solidFill>
            <a:srgbClr val="0078D4"/>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a:t>
            </a:r>
          </a:p>
        </p:txBody>
      </p:sp>
      <p:pic>
        <p:nvPicPr>
          <p:cNvPr id="23" name="Picture 22">
            <a:extLst>
              <a:ext uri="{FF2B5EF4-FFF2-40B4-BE49-F238E27FC236}">
                <a16:creationId xmlns:a16="http://schemas.microsoft.com/office/drawing/2014/main" id="{2BB6599F-30D7-4127-B5EB-89D3CA4551B8}"/>
              </a:ext>
            </a:extLst>
          </p:cNvPr>
          <p:cNvPicPr>
            <a:picLocks noChangeAspect="1"/>
          </p:cNvPicPr>
          <p:nvPr/>
        </p:nvPicPr>
        <p:blipFill>
          <a:blip r:embed="rId2"/>
          <a:stretch>
            <a:fillRect/>
          </a:stretch>
        </p:blipFill>
        <p:spPr>
          <a:xfrm>
            <a:off x="4936582" y="1400337"/>
            <a:ext cx="1738308" cy="1738308"/>
          </a:xfrm>
          <a:prstGeom prst="rect">
            <a:avLst/>
          </a:prstGeom>
        </p:spPr>
      </p:pic>
      <p:pic>
        <p:nvPicPr>
          <p:cNvPr id="24" name="Picture 23">
            <a:extLst>
              <a:ext uri="{FF2B5EF4-FFF2-40B4-BE49-F238E27FC236}">
                <a16:creationId xmlns:a16="http://schemas.microsoft.com/office/drawing/2014/main" id="{F33FF780-170E-4625-848E-AE5CDF8338C4}"/>
              </a:ext>
            </a:extLst>
          </p:cNvPr>
          <p:cNvPicPr>
            <a:picLocks noChangeAspect="1"/>
          </p:cNvPicPr>
          <p:nvPr/>
        </p:nvPicPr>
        <p:blipFill>
          <a:blip r:embed="rId3"/>
          <a:stretch>
            <a:fillRect/>
          </a:stretch>
        </p:blipFill>
        <p:spPr>
          <a:xfrm>
            <a:off x="6530432" y="1023553"/>
            <a:ext cx="1368165" cy="838685"/>
          </a:xfrm>
          <a:prstGeom prst="rect">
            <a:avLst/>
          </a:prstGeom>
        </p:spPr>
      </p:pic>
      <p:pic>
        <p:nvPicPr>
          <p:cNvPr id="25" name="Picture 24">
            <a:extLst>
              <a:ext uri="{FF2B5EF4-FFF2-40B4-BE49-F238E27FC236}">
                <a16:creationId xmlns:a16="http://schemas.microsoft.com/office/drawing/2014/main" id="{BE531A12-BDBB-446C-8710-4E8A8460EBB0}"/>
              </a:ext>
            </a:extLst>
          </p:cNvPr>
          <p:cNvPicPr>
            <a:picLocks noChangeAspect="1"/>
          </p:cNvPicPr>
          <p:nvPr/>
        </p:nvPicPr>
        <p:blipFill>
          <a:blip r:embed="rId2"/>
          <a:stretch>
            <a:fillRect/>
          </a:stretch>
        </p:blipFill>
        <p:spPr>
          <a:xfrm>
            <a:off x="9025595" y="540833"/>
            <a:ext cx="1738308" cy="1738308"/>
          </a:xfrm>
          <a:prstGeom prst="rect">
            <a:avLst/>
          </a:prstGeom>
        </p:spPr>
      </p:pic>
      <p:sp>
        <p:nvSpPr>
          <p:cNvPr id="26" name="Rectangle: Rounded Corners 25">
            <a:extLst>
              <a:ext uri="{FF2B5EF4-FFF2-40B4-BE49-F238E27FC236}">
                <a16:creationId xmlns:a16="http://schemas.microsoft.com/office/drawing/2014/main" id="{DB64CCE1-A709-4018-AA85-AE4328FA4531}"/>
              </a:ext>
            </a:extLst>
          </p:cNvPr>
          <p:cNvSpPr/>
          <p:nvPr/>
        </p:nvSpPr>
        <p:spPr bwMode="auto">
          <a:xfrm>
            <a:off x="10413812" y="375617"/>
            <a:ext cx="1409671" cy="644334"/>
          </a:xfrm>
          <a:prstGeom prst="roundRect">
            <a:avLst/>
          </a:prstGeom>
          <a:solidFill>
            <a:srgbClr val="107C10"/>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STATIC</a:t>
            </a:r>
          </a:p>
        </p:txBody>
      </p:sp>
      <p:cxnSp>
        <p:nvCxnSpPr>
          <p:cNvPr id="27" name="Straight Arrow Connector 26">
            <a:extLst>
              <a:ext uri="{FF2B5EF4-FFF2-40B4-BE49-F238E27FC236}">
                <a16:creationId xmlns:a16="http://schemas.microsoft.com/office/drawing/2014/main" id="{BC687BDC-BD7F-40CA-9C53-A24128C8147B}"/>
              </a:ext>
            </a:extLst>
          </p:cNvPr>
          <p:cNvCxnSpPr>
            <a:cxnSpLocks/>
          </p:cNvCxnSpPr>
          <p:nvPr/>
        </p:nvCxnSpPr>
        <p:spPr>
          <a:xfrm flipH="1">
            <a:off x="3997037" y="683225"/>
            <a:ext cx="4932218" cy="512008"/>
          </a:xfrm>
          <a:prstGeom prst="straightConnector1">
            <a:avLst/>
          </a:prstGeom>
          <a:noFill/>
          <a:ln w="92075" cap="flat" cmpd="sng" algn="ctr">
            <a:solidFill>
              <a:srgbClr val="0078D4"/>
            </a:solidFill>
            <a:prstDash val="solid"/>
            <a:headEnd type="none" w="lg" len="med"/>
            <a:tailEnd type="triangle"/>
          </a:ln>
          <a:effectLst/>
        </p:spPr>
      </p:cxnSp>
      <p:cxnSp>
        <p:nvCxnSpPr>
          <p:cNvPr id="28" name="Straight Arrow Connector 27">
            <a:extLst>
              <a:ext uri="{FF2B5EF4-FFF2-40B4-BE49-F238E27FC236}">
                <a16:creationId xmlns:a16="http://schemas.microsoft.com/office/drawing/2014/main" id="{1FA8D11A-848F-493D-9067-C14BD5CC7B9D}"/>
              </a:ext>
            </a:extLst>
          </p:cNvPr>
          <p:cNvCxnSpPr>
            <a:cxnSpLocks/>
          </p:cNvCxnSpPr>
          <p:nvPr/>
        </p:nvCxnSpPr>
        <p:spPr>
          <a:xfrm flipH="1">
            <a:off x="8055302" y="980809"/>
            <a:ext cx="858834" cy="290847"/>
          </a:xfrm>
          <a:prstGeom prst="straightConnector1">
            <a:avLst/>
          </a:prstGeom>
          <a:noFill/>
          <a:ln w="92075" cap="flat" cmpd="sng" algn="ctr">
            <a:solidFill>
              <a:srgbClr val="0078D4"/>
            </a:solidFill>
            <a:prstDash val="solid"/>
            <a:headEnd type="none" w="lg" len="med"/>
            <a:tailEnd type="triangle"/>
          </a:ln>
          <a:effectLst/>
        </p:spPr>
      </p:cxnSp>
      <p:cxnSp>
        <p:nvCxnSpPr>
          <p:cNvPr id="29" name="Straight Arrow Connector 28">
            <a:extLst>
              <a:ext uri="{FF2B5EF4-FFF2-40B4-BE49-F238E27FC236}">
                <a16:creationId xmlns:a16="http://schemas.microsoft.com/office/drawing/2014/main" id="{F1968BA9-25DC-4234-B39A-EC14A00636A7}"/>
              </a:ext>
            </a:extLst>
          </p:cNvPr>
          <p:cNvCxnSpPr>
            <a:cxnSpLocks/>
          </p:cNvCxnSpPr>
          <p:nvPr/>
        </p:nvCxnSpPr>
        <p:spPr>
          <a:xfrm>
            <a:off x="1990409" y="3329269"/>
            <a:ext cx="0" cy="917453"/>
          </a:xfrm>
          <a:prstGeom prst="straightConnector1">
            <a:avLst/>
          </a:prstGeom>
          <a:noFill/>
          <a:ln w="92075" cap="flat" cmpd="sng" algn="ctr">
            <a:solidFill>
              <a:srgbClr val="0078D4"/>
            </a:solidFill>
            <a:prstDash val="solid"/>
            <a:headEnd type="none" w="lg" len="med"/>
            <a:tailEnd type="triangle"/>
          </a:ln>
          <a:effectLst/>
        </p:spPr>
      </p:cxnSp>
      <p:grpSp>
        <p:nvGrpSpPr>
          <p:cNvPr id="41" name="Group 40">
            <a:extLst>
              <a:ext uri="{FF2B5EF4-FFF2-40B4-BE49-F238E27FC236}">
                <a16:creationId xmlns:a16="http://schemas.microsoft.com/office/drawing/2014/main" id="{45A482D0-66CA-44C4-AED8-2A7C4A426A9E}"/>
              </a:ext>
            </a:extLst>
          </p:cNvPr>
          <p:cNvGrpSpPr/>
          <p:nvPr/>
        </p:nvGrpSpPr>
        <p:grpSpPr>
          <a:xfrm>
            <a:off x="4631091" y="4171098"/>
            <a:ext cx="2845458" cy="2423997"/>
            <a:chOff x="4631091" y="4171098"/>
            <a:chExt cx="2845458" cy="2423997"/>
          </a:xfrm>
        </p:grpSpPr>
        <p:sp>
          <p:nvSpPr>
            <p:cNvPr id="30" name="Flowchart: Magnetic Disk 29">
              <a:extLst>
                <a:ext uri="{FF2B5EF4-FFF2-40B4-BE49-F238E27FC236}">
                  <a16:creationId xmlns:a16="http://schemas.microsoft.com/office/drawing/2014/main" id="{7B535D08-B30F-4551-ABE5-FC7FDB2C9B9F}"/>
                </a:ext>
              </a:extLst>
            </p:cNvPr>
            <p:cNvSpPr/>
            <p:nvPr/>
          </p:nvSpPr>
          <p:spPr bwMode="auto">
            <a:xfrm>
              <a:off x="4631091" y="4503059"/>
              <a:ext cx="2376054" cy="2092036"/>
            </a:xfrm>
            <a:prstGeom prst="flowChartMagneticDisk">
              <a:avLst/>
            </a:prstGeom>
            <a:solidFill>
              <a:srgbClr val="0078D4">
                <a:tint val="65000"/>
              </a:srgbClr>
            </a:solidFill>
            <a:ln w="9525"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A1A1A"/>
                  </a:solidFill>
                  <a:effectLst/>
                  <a:uLnTx/>
                  <a:uFillTx/>
                </a:rPr>
                <a:t>MONGODB</a:t>
              </a:r>
            </a:p>
          </p:txBody>
        </p:sp>
        <p:pic>
          <p:nvPicPr>
            <p:cNvPr id="31" name="Picture 30">
              <a:extLst>
                <a:ext uri="{FF2B5EF4-FFF2-40B4-BE49-F238E27FC236}">
                  <a16:creationId xmlns:a16="http://schemas.microsoft.com/office/drawing/2014/main" id="{078E4BE5-2457-452D-A45D-EC1A8F191788}"/>
                </a:ext>
              </a:extLst>
            </p:cNvPr>
            <p:cNvPicPr>
              <a:picLocks noChangeAspect="1"/>
            </p:cNvPicPr>
            <p:nvPr/>
          </p:nvPicPr>
          <p:blipFill>
            <a:blip r:embed="rId4"/>
            <a:stretch>
              <a:fillRect/>
            </a:stretch>
          </p:blipFill>
          <p:spPr>
            <a:xfrm>
              <a:off x="6460862" y="4171098"/>
              <a:ext cx="1015687" cy="1015687"/>
            </a:xfrm>
            <a:prstGeom prst="rect">
              <a:avLst/>
            </a:prstGeom>
          </p:spPr>
        </p:pic>
      </p:grpSp>
      <p:cxnSp>
        <p:nvCxnSpPr>
          <p:cNvPr id="32" name="Straight Arrow Connector 31">
            <a:extLst>
              <a:ext uri="{FF2B5EF4-FFF2-40B4-BE49-F238E27FC236}">
                <a16:creationId xmlns:a16="http://schemas.microsoft.com/office/drawing/2014/main" id="{1CCBD2E6-E1B6-47D5-8264-55BBB571054B}"/>
              </a:ext>
            </a:extLst>
          </p:cNvPr>
          <p:cNvCxnSpPr>
            <a:cxnSpLocks/>
          </p:cNvCxnSpPr>
          <p:nvPr/>
        </p:nvCxnSpPr>
        <p:spPr>
          <a:xfrm>
            <a:off x="5819118" y="3329268"/>
            <a:ext cx="0" cy="917453"/>
          </a:xfrm>
          <a:prstGeom prst="straightConnector1">
            <a:avLst/>
          </a:prstGeom>
          <a:noFill/>
          <a:ln w="92075" cap="flat" cmpd="sng" algn="ctr">
            <a:solidFill>
              <a:srgbClr val="0078D4"/>
            </a:solidFill>
            <a:prstDash val="solid"/>
            <a:headEnd type="none" w="lg" len="med"/>
            <a:tailEnd type="triangle"/>
          </a:ln>
          <a:effectLst/>
        </p:spPr>
      </p:cxnSp>
      <p:cxnSp>
        <p:nvCxnSpPr>
          <p:cNvPr id="33" name="Straight Connector 32">
            <a:extLst>
              <a:ext uri="{FF2B5EF4-FFF2-40B4-BE49-F238E27FC236}">
                <a16:creationId xmlns:a16="http://schemas.microsoft.com/office/drawing/2014/main" id="{E455508D-DC0A-49D0-AD6A-8B08EBD72A57}"/>
              </a:ext>
            </a:extLst>
          </p:cNvPr>
          <p:cNvCxnSpPr/>
          <p:nvPr/>
        </p:nvCxnSpPr>
        <p:spPr>
          <a:xfrm>
            <a:off x="407425" y="3602706"/>
            <a:ext cx="11341230" cy="0"/>
          </a:xfrm>
          <a:prstGeom prst="line">
            <a:avLst/>
          </a:prstGeom>
          <a:noFill/>
          <a:ln w="69850" cap="flat" cmpd="sng" algn="ctr">
            <a:solidFill>
              <a:srgbClr val="107C10"/>
            </a:solidFill>
            <a:prstDash val="solid"/>
            <a:headEnd type="none" w="lg" len="med"/>
            <a:tailEnd type="none" w="lg" len="med"/>
          </a:ln>
          <a:effectLst/>
        </p:spPr>
      </p:cxnSp>
      <p:grpSp>
        <p:nvGrpSpPr>
          <p:cNvPr id="42" name="Group 41">
            <a:extLst>
              <a:ext uri="{FF2B5EF4-FFF2-40B4-BE49-F238E27FC236}">
                <a16:creationId xmlns:a16="http://schemas.microsoft.com/office/drawing/2014/main" id="{84360130-00BF-40DE-9DC8-49FFF2C8A4AD}"/>
              </a:ext>
            </a:extLst>
          </p:cNvPr>
          <p:cNvGrpSpPr/>
          <p:nvPr/>
        </p:nvGrpSpPr>
        <p:grpSpPr>
          <a:xfrm>
            <a:off x="797739" y="4181785"/>
            <a:ext cx="2897682" cy="2388848"/>
            <a:chOff x="797739" y="4181785"/>
            <a:chExt cx="2897682" cy="2388848"/>
          </a:xfrm>
        </p:grpSpPr>
        <p:sp>
          <p:nvSpPr>
            <p:cNvPr id="34" name="Flowchart: Magnetic Disk 33">
              <a:extLst>
                <a:ext uri="{FF2B5EF4-FFF2-40B4-BE49-F238E27FC236}">
                  <a16:creationId xmlns:a16="http://schemas.microsoft.com/office/drawing/2014/main" id="{56F0F8DD-B35D-4AD2-A54B-4AB1A7FCD31F}"/>
                </a:ext>
              </a:extLst>
            </p:cNvPr>
            <p:cNvSpPr/>
            <p:nvPr/>
          </p:nvSpPr>
          <p:spPr bwMode="auto">
            <a:xfrm>
              <a:off x="797739" y="4478597"/>
              <a:ext cx="2376054" cy="2092036"/>
            </a:xfrm>
            <a:prstGeom prst="flowChartMagneticDisk">
              <a:avLst/>
            </a:prstGeom>
            <a:solidFill>
              <a:srgbClr val="0078D4">
                <a:tint val="65000"/>
              </a:srgbClr>
            </a:solidFill>
            <a:ln w="9525"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A1A1A"/>
                  </a:solidFill>
                  <a:effectLst/>
                  <a:uLnTx/>
                  <a:uFillTx/>
                </a:rPr>
                <a:t>SQL SERVER 2012</a:t>
              </a:r>
            </a:p>
          </p:txBody>
        </p:sp>
        <p:pic>
          <p:nvPicPr>
            <p:cNvPr id="35" name="Picture 34">
              <a:extLst>
                <a:ext uri="{FF2B5EF4-FFF2-40B4-BE49-F238E27FC236}">
                  <a16:creationId xmlns:a16="http://schemas.microsoft.com/office/drawing/2014/main" id="{BFE25E3E-F9EC-4996-9555-221039FDEE0A}"/>
                </a:ext>
              </a:extLst>
            </p:cNvPr>
            <p:cNvPicPr>
              <a:picLocks noChangeAspect="1"/>
            </p:cNvPicPr>
            <p:nvPr/>
          </p:nvPicPr>
          <p:blipFill>
            <a:blip r:embed="rId5"/>
            <a:stretch>
              <a:fillRect/>
            </a:stretch>
          </p:blipFill>
          <p:spPr>
            <a:xfrm>
              <a:off x="2915131" y="4181785"/>
              <a:ext cx="780290" cy="780290"/>
            </a:xfrm>
            <a:prstGeom prst="rect">
              <a:avLst/>
            </a:prstGeom>
          </p:spPr>
        </p:pic>
      </p:grpSp>
      <p:pic>
        <p:nvPicPr>
          <p:cNvPr id="36" name="Picture 35">
            <a:extLst>
              <a:ext uri="{FF2B5EF4-FFF2-40B4-BE49-F238E27FC236}">
                <a16:creationId xmlns:a16="http://schemas.microsoft.com/office/drawing/2014/main" id="{091F5511-4EC7-4131-A613-C362900670B2}"/>
              </a:ext>
            </a:extLst>
          </p:cNvPr>
          <p:cNvPicPr>
            <a:picLocks noChangeAspect="1"/>
          </p:cNvPicPr>
          <p:nvPr/>
        </p:nvPicPr>
        <p:blipFill>
          <a:blip r:embed="rId6"/>
          <a:stretch>
            <a:fillRect/>
          </a:stretch>
        </p:blipFill>
        <p:spPr>
          <a:xfrm>
            <a:off x="1613213" y="4382935"/>
            <a:ext cx="780290" cy="780290"/>
          </a:xfrm>
          <a:prstGeom prst="rect">
            <a:avLst/>
          </a:prstGeom>
        </p:spPr>
      </p:pic>
      <p:pic>
        <p:nvPicPr>
          <p:cNvPr id="37" name="Picture 36">
            <a:extLst>
              <a:ext uri="{FF2B5EF4-FFF2-40B4-BE49-F238E27FC236}">
                <a16:creationId xmlns:a16="http://schemas.microsoft.com/office/drawing/2014/main" id="{1C38CB2F-928D-46BD-92DE-B07E399E9D41}"/>
              </a:ext>
            </a:extLst>
          </p:cNvPr>
          <p:cNvPicPr>
            <a:picLocks noChangeAspect="1"/>
          </p:cNvPicPr>
          <p:nvPr/>
        </p:nvPicPr>
        <p:blipFill>
          <a:blip r:embed="rId6"/>
          <a:stretch>
            <a:fillRect/>
          </a:stretch>
        </p:blipFill>
        <p:spPr>
          <a:xfrm>
            <a:off x="5428973" y="4396219"/>
            <a:ext cx="780290" cy="780290"/>
          </a:xfrm>
          <a:prstGeom prst="rect">
            <a:avLst/>
          </a:prstGeom>
        </p:spPr>
      </p:pic>
      <p:grpSp>
        <p:nvGrpSpPr>
          <p:cNvPr id="43" name="Group 42">
            <a:extLst>
              <a:ext uri="{FF2B5EF4-FFF2-40B4-BE49-F238E27FC236}">
                <a16:creationId xmlns:a16="http://schemas.microsoft.com/office/drawing/2014/main" id="{B6ABCE36-1677-4A99-88CC-DEDF3B8CB302}"/>
              </a:ext>
            </a:extLst>
          </p:cNvPr>
          <p:cNvGrpSpPr/>
          <p:nvPr/>
        </p:nvGrpSpPr>
        <p:grpSpPr>
          <a:xfrm>
            <a:off x="8751505" y="2797655"/>
            <a:ext cx="2499973" cy="677108"/>
            <a:chOff x="8751505" y="2797655"/>
            <a:chExt cx="2499973" cy="677108"/>
          </a:xfrm>
        </p:grpSpPr>
        <p:sp>
          <p:nvSpPr>
            <p:cNvPr id="38" name="TextBox 37">
              <a:extLst>
                <a:ext uri="{FF2B5EF4-FFF2-40B4-BE49-F238E27FC236}">
                  <a16:creationId xmlns:a16="http://schemas.microsoft.com/office/drawing/2014/main" id="{198539A6-9087-45A3-AAF4-F4D18D0E05BC}"/>
                </a:ext>
              </a:extLst>
            </p:cNvPr>
            <p:cNvSpPr txBox="1"/>
            <p:nvPr/>
          </p:nvSpPr>
          <p:spPr>
            <a:xfrm>
              <a:off x="9537611" y="2797655"/>
              <a:ext cx="1713867" cy="67710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4400" b="0" i="0" u="none" strike="noStrike" kern="0" cap="none" spc="0" normalizeH="0" baseline="0" noProof="0" dirty="0">
                  <a:ln>
                    <a:noFill/>
                  </a:ln>
                  <a:solidFill>
                    <a:srgbClr val="0072C6"/>
                  </a:solidFill>
                  <a:effectLst/>
                  <a:uLnTx/>
                  <a:uFillTx/>
                </a:rPr>
                <a:t>AZURE</a:t>
              </a:r>
              <a:endParaRPr kumimoji="0" lang="en-US" sz="4400" b="0" i="0" u="none" strike="noStrike" kern="0" cap="none" spc="0" normalizeH="0" baseline="0" noProof="0" dirty="0" err="1">
                <a:ln>
                  <a:noFill/>
                </a:ln>
                <a:solidFill>
                  <a:srgbClr val="0072C6"/>
                </a:solidFill>
                <a:effectLst/>
                <a:uLnTx/>
                <a:uFillTx/>
              </a:endParaRPr>
            </a:p>
          </p:txBody>
        </p:sp>
        <p:pic>
          <p:nvPicPr>
            <p:cNvPr id="39" name="Graphic 38">
              <a:extLst>
                <a:ext uri="{FF2B5EF4-FFF2-40B4-BE49-F238E27FC236}">
                  <a16:creationId xmlns:a16="http://schemas.microsoft.com/office/drawing/2014/main" id="{C4116043-EEF9-471A-AAAD-0BE53DA32B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1505" y="2803085"/>
              <a:ext cx="608924" cy="608924"/>
            </a:xfrm>
            <a:prstGeom prst="rect">
              <a:avLst/>
            </a:prstGeom>
          </p:spPr>
        </p:pic>
      </p:grpSp>
      <p:sp>
        <p:nvSpPr>
          <p:cNvPr id="40" name="TextBox 39">
            <a:extLst>
              <a:ext uri="{FF2B5EF4-FFF2-40B4-BE49-F238E27FC236}">
                <a16:creationId xmlns:a16="http://schemas.microsoft.com/office/drawing/2014/main" id="{00EAA51E-0BEC-404E-A40D-0C86D2CB4969}"/>
              </a:ext>
            </a:extLst>
          </p:cNvPr>
          <p:cNvSpPr txBox="1"/>
          <p:nvPr/>
        </p:nvSpPr>
        <p:spPr>
          <a:xfrm>
            <a:off x="8350184" y="3752126"/>
            <a:ext cx="3181961" cy="67710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4400" b="0" i="0" u="none" strike="noStrike" kern="0" cap="none" spc="0" normalizeH="0" baseline="0" noProof="0" dirty="0">
                <a:ln>
                  <a:noFill/>
                </a:ln>
                <a:solidFill>
                  <a:srgbClr val="1A1A1A"/>
                </a:solidFill>
                <a:effectLst/>
                <a:uLnTx/>
                <a:uFillTx/>
              </a:rPr>
              <a:t>ON PREMISE</a:t>
            </a:r>
            <a:endParaRPr kumimoji="0" lang="en-US" sz="4400" b="0" i="0" u="none" strike="noStrike" kern="0" cap="none" spc="0" normalizeH="0" baseline="0" noProof="0" dirty="0" err="1">
              <a:ln>
                <a:noFill/>
              </a:ln>
              <a:solidFill>
                <a:srgbClr val="1A1A1A"/>
              </a:solidFill>
              <a:effectLst/>
              <a:uLnTx/>
              <a:uFillTx/>
            </a:endParaRPr>
          </a:p>
        </p:txBody>
      </p:sp>
    </p:spTree>
    <p:extLst>
      <p:ext uri="{BB962C8B-B14F-4D97-AF65-F5344CB8AC3E}">
        <p14:creationId xmlns:p14="http://schemas.microsoft.com/office/powerpoint/2010/main" val="20235184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ppt_x"/>
                                          </p:val>
                                        </p:tav>
                                        <p:tav tm="100000">
                                          <p:val>
                                            <p:strVal val="#ppt_x"/>
                                          </p:val>
                                        </p:tav>
                                      </p:tavLst>
                                    </p:anim>
                                    <p:anim calcmode="lin" valueType="num">
                                      <p:cBhvr additive="base">
                                        <p:cTn id="3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up)">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anim calcmode="lin" valueType="num">
                                      <p:cBhvr additive="base">
                                        <p:cTn id="57" dur="500" fill="hold"/>
                                        <p:tgtEl>
                                          <p:spTgt spid="42"/>
                                        </p:tgtEl>
                                        <p:attrNameLst>
                                          <p:attrName>ppt_x</p:attrName>
                                        </p:attrNameLst>
                                      </p:cBhvr>
                                      <p:tavLst>
                                        <p:tav tm="0">
                                          <p:val>
                                            <p:strVal val="#ppt_x"/>
                                          </p:val>
                                        </p:tav>
                                        <p:tav tm="100000">
                                          <p:val>
                                            <p:strVal val="#ppt_x"/>
                                          </p:val>
                                        </p:tav>
                                      </p:tavLst>
                                    </p:anim>
                                    <p:anim calcmode="lin" valueType="num">
                                      <p:cBhvr additive="base">
                                        <p:cTn id="5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up)">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childTnLst>
                          </p:cTn>
                        </p:par>
                        <p:par>
                          <p:cTn id="72" fill="hold">
                            <p:stCondLst>
                              <p:cond delay="500"/>
                            </p:stCondLst>
                            <p:childTnLst>
                              <p:par>
                                <p:cTn id="73" presetID="22" presetClass="entr" presetSubtype="2" fill="hold"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right)">
                                      <p:cBhvr>
                                        <p:cTn id="75" dur="500"/>
                                        <p:tgtEl>
                                          <p:spTgt spid="27"/>
                                        </p:tgtEl>
                                      </p:cBhvr>
                                    </p:animEffect>
                                  </p:childTnLst>
                                </p:cTn>
                              </p:par>
                            </p:childTnLst>
                          </p:cTn>
                        </p:par>
                        <p:par>
                          <p:cTn id="76" fill="hold">
                            <p:stCondLst>
                              <p:cond delay="1000"/>
                            </p:stCondLst>
                            <p:childTnLst>
                              <p:par>
                                <p:cTn id="77" presetID="22" presetClass="entr" presetSubtype="2" fill="hold"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right)">
                                      <p:cBhvr>
                                        <p:cTn id="7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lowchart: Magnetic Disk 33">
            <a:extLst>
              <a:ext uri="{FF2B5EF4-FFF2-40B4-BE49-F238E27FC236}">
                <a16:creationId xmlns:a16="http://schemas.microsoft.com/office/drawing/2014/main" id="{56F0F8DD-B35D-4AD2-A54B-4AB1A7FCD31F}"/>
              </a:ext>
            </a:extLst>
          </p:cNvPr>
          <p:cNvSpPr/>
          <p:nvPr/>
        </p:nvSpPr>
        <p:spPr bwMode="auto">
          <a:xfrm>
            <a:off x="797739" y="4478597"/>
            <a:ext cx="2376054" cy="2092036"/>
          </a:xfrm>
          <a:prstGeom prst="flowChartMagneticDisk">
            <a:avLst/>
          </a:prstGeom>
          <a:solidFill>
            <a:srgbClr val="0078D4">
              <a:tint val="65000"/>
            </a:srgbClr>
          </a:solidFill>
          <a:ln w="9525"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A1A1A"/>
                </a:solidFill>
                <a:effectLst/>
                <a:uLnTx/>
                <a:uFillTx/>
              </a:rPr>
              <a:t>SQL SERVER 2012</a:t>
            </a:r>
          </a:p>
        </p:txBody>
      </p:sp>
      <p:sp>
        <p:nvSpPr>
          <p:cNvPr id="3" name="Title 16">
            <a:extLst>
              <a:ext uri="{FF2B5EF4-FFF2-40B4-BE49-F238E27FC236}">
                <a16:creationId xmlns:a16="http://schemas.microsoft.com/office/drawing/2014/main" id="{7EE1B590-61EF-4EBC-A2FF-BBA23FE22741}"/>
              </a:ext>
            </a:extLst>
          </p:cNvPr>
          <p:cNvSpPr txBox="1">
            <a:spLocks/>
          </p:cNvSpPr>
          <p:nvPr/>
        </p:nvSpPr>
        <p:spPr>
          <a:xfrm>
            <a:off x="471325" y="14560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Architecture </a:t>
            </a:r>
            <a:r>
              <a:rPr kumimoji="0" lang="en-US" sz="36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after</a:t>
            </a: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 the move</a:t>
            </a:r>
          </a:p>
        </p:txBody>
      </p:sp>
      <p:pic>
        <p:nvPicPr>
          <p:cNvPr id="21" name="Picture 20">
            <a:extLst>
              <a:ext uri="{FF2B5EF4-FFF2-40B4-BE49-F238E27FC236}">
                <a16:creationId xmlns:a16="http://schemas.microsoft.com/office/drawing/2014/main" id="{D2ABF5B5-C1A8-46D7-89D3-B18A8763700A}"/>
              </a:ext>
            </a:extLst>
          </p:cNvPr>
          <p:cNvPicPr>
            <a:picLocks noChangeAspect="1"/>
          </p:cNvPicPr>
          <p:nvPr/>
        </p:nvPicPr>
        <p:blipFill>
          <a:blip r:embed="rId2"/>
          <a:stretch>
            <a:fillRect/>
          </a:stretch>
        </p:blipFill>
        <p:spPr>
          <a:xfrm>
            <a:off x="1116612" y="1400337"/>
            <a:ext cx="1738308" cy="1738308"/>
          </a:xfrm>
          <a:prstGeom prst="rect">
            <a:avLst/>
          </a:prstGeom>
        </p:spPr>
      </p:pic>
      <p:sp>
        <p:nvSpPr>
          <p:cNvPr id="22" name="Rectangle: Rounded Corners 21">
            <a:extLst>
              <a:ext uri="{FF2B5EF4-FFF2-40B4-BE49-F238E27FC236}">
                <a16:creationId xmlns:a16="http://schemas.microsoft.com/office/drawing/2014/main" id="{847790C2-2F26-417F-85D0-EEAE4B010E6A}"/>
              </a:ext>
            </a:extLst>
          </p:cNvPr>
          <p:cNvSpPr/>
          <p:nvPr/>
        </p:nvSpPr>
        <p:spPr bwMode="auto">
          <a:xfrm>
            <a:off x="2504829" y="1235121"/>
            <a:ext cx="1409671" cy="644334"/>
          </a:xfrm>
          <a:prstGeom prst="roundRect">
            <a:avLst/>
          </a:prstGeom>
          <a:solidFill>
            <a:srgbClr val="0078D4"/>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a:t>
            </a:r>
          </a:p>
        </p:txBody>
      </p:sp>
      <p:pic>
        <p:nvPicPr>
          <p:cNvPr id="23" name="Picture 22">
            <a:extLst>
              <a:ext uri="{FF2B5EF4-FFF2-40B4-BE49-F238E27FC236}">
                <a16:creationId xmlns:a16="http://schemas.microsoft.com/office/drawing/2014/main" id="{2BB6599F-30D7-4127-B5EB-89D3CA4551B8}"/>
              </a:ext>
            </a:extLst>
          </p:cNvPr>
          <p:cNvPicPr>
            <a:picLocks noChangeAspect="1"/>
          </p:cNvPicPr>
          <p:nvPr/>
        </p:nvPicPr>
        <p:blipFill>
          <a:blip r:embed="rId2"/>
          <a:stretch>
            <a:fillRect/>
          </a:stretch>
        </p:blipFill>
        <p:spPr>
          <a:xfrm>
            <a:off x="4936582" y="1400337"/>
            <a:ext cx="1738308" cy="1738308"/>
          </a:xfrm>
          <a:prstGeom prst="rect">
            <a:avLst/>
          </a:prstGeom>
        </p:spPr>
      </p:pic>
      <p:pic>
        <p:nvPicPr>
          <p:cNvPr id="24" name="Picture 23">
            <a:extLst>
              <a:ext uri="{FF2B5EF4-FFF2-40B4-BE49-F238E27FC236}">
                <a16:creationId xmlns:a16="http://schemas.microsoft.com/office/drawing/2014/main" id="{F33FF780-170E-4625-848E-AE5CDF8338C4}"/>
              </a:ext>
            </a:extLst>
          </p:cNvPr>
          <p:cNvPicPr>
            <a:picLocks noChangeAspect="1"/>
          </p:cNvPicPr>
          <p:nvPr/>
        </p:nvPicPr>
        <p:blipFill>
          <a:blip r:embed="rId3"/>
          <a:stretch>
            <a:fillRect/>
          </a:stretch>
        </p:blipFill>
        <p:spPr>
          <a:xfrm>
            <a:off x="6530432" y="1023553"/>
            <a:ext cx="1368165" cy="838685"/>
          </a:xfrm>
          <a:prstGeom prst="rect">
            <a:avLst/>
          </a:prstGeom>
        </p:spPr>
      </p:pic>
      <p:pic>
        <p:nvPicPr>
          <p:cNvPr id="25" name="Picture 24">
            <a:extLst>
              <a:ext uri="{FF2B5EF4-FFF2-40B4-BE49-F238E27FC236}">
                <a16:creationId xmlns:a16="http://schemas.microsoft.com/office/drawing/2014/main" id="{BE531A12-BDBB-446C-8710-4E8A8460EBB0}"/>
              </a:ext>
            </a:extLst>
          </p:cNvPr>
          <p:cNvPicPr>
            <a:picLocks noChangeAspect="1"/>
          </p:cNvPicPr>
          <p:nvPr/>
        </p:nvPicPr>
        <p:blipFill>
          <a:blip r:embed="rId2"/>
          <a:stretch>
            <a:fillRect/>
          </a:stretch>
        </p:blipFill>
        <p:spPr>
          <a:xfrm>
            <a:off x="9025595" y="540833"/>
            <a:ext cx="1738308" cy="1738308"/>
          </a:xfrm>
          <a:prstGeom prst="rect">
            <a:avLst/>
          </a:prstGeom>
        </p:spPr>
      </p:pic>
      <p:sp>
        <p:nvSpPr>
          <p:cNvPr id="26" name="Rectangle: Rounded Corners 25">
            <a:extLst>
              <a:ext uri="{FF2B5EF4-FFF2-40B4-BE49-F238E27FC236}">
                <a16:creationId xmlns:a16="http://schemas.microsoft.com/office/drawing/2014/main" id="{DB64CCE1-A709-4018-AA85-AE4328FA4531}"/>
              </a:ext>
            </a:extLst>
          </p:cNvPr>
          <p:cNvSpPr/>
          <p:nvPr/>
        </p:nvSpPr>
        <p:spPr bwMode="auto">
          <a:xfrm>
            <a:off x="10413812" y="375617"/>
            <a:ext cx="1409671" cy="644334"/>
          </a:xfrm>
          <a:prstGeom prst="roundRect">
            <a:avLst/>
          </a:prstGeom>
          <a:solidFill>
            <a:srgbClr val="107C10"/>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STATIC</a:t>
            </a:r>
          </a:p>
        </p:txBody>
      </p:sp>
      <p:cxnSp>
        <p:nvCxnSpPr>
          <p:cNvPr id="27" name="Straight Arrow Connector 26">
            <a:extLst>
              <a:ext uri="{FF2B5EF4-FFF2-40B4-BE49-F238E27FC236}">
                <a16:creationId xmlns:a16="http://schemas.microsoft.com/office/drawing/2014/main" id="{BC687BDC-BD7F-40CA-9C53-A24128C8147B}"/>
              </a:ext>
            </a:extLst>
          </p:cNvPr>
          <p:cNvCxnSpPr>
            <a:cxnSpLocks/>
          </p:cNvCxnSpPr>
          <p:nvPr/>
        </p:nvCxnSpPr>
        <p:spPr>
          <a:xfrm flipH="1">
            <a:off x="3997037" y="683225"/>
            <a:ext cx="4932218" cy="512008"/>
          </a:xfrm>
          <a:prstGeom prst="straightConnector1">
            <a:avLst/>
          </a:prstGeom>
          <a:noFill/>
          <a:ln w="92075" cap="flat" cmpd="sng" algn="ctr">
            <a:solidFill>
              <a:srgbClr val="0078D4"/>
            </a:solidFill>
            <a:prstDash val="solid"/>
            <a:headEnd type="none" w="lg" len="med"/>
            <a:tailEnd type="triangle"/>
          </a:ln>
          <a:effectLst/>
        </p:spPr>
      </p:cxnSp>
      <p:cxnSp>
        <p:nvCxnSpPr>
          <p:cNvPr id="28" name="Straight Arrow Connector 27">
            <a:extLst>
              <a:ext uri="{FF2B5EF4-FFF2-40B4-BE49-F238E27FC236}">
                <a16:creationId xmlns:a16="http://schemas.microsoft.com/office/drawing/2014/main" id="{1FA8D11A-848F-493D-9067-C14BD5CC7B9D}"/>
              </a:ext>
            </a:extLst>
          </p:cNvPr>
          <p:cNvCxnSpPr>
            <a:cxnSpLocks/>
          </p:cNvCxnSpPr>
          <p:nvPr/>
        </p:nvCxnSpPr>
        <p:spPr>
          <a:xfrm flipH="1">
            <a:off x="8055302" y="980809"/>
            <a:ext cx="858834" cy="290847"/>
          </a:xfrm>
          <a:prstGeom prst="straightConnector1">
            <a:avLst/>
          </a:prstGeom>
          <a:noFill/>
          <a:ln w="92075" cap="flat" cmpd="sng" algn="ctr">
            <a:solidFill>
              <a:srgbClr val="0078D4"/>
            </a:solidFill>
            <a:prstDash val="solid"/>
            <a:headEnd type="none" w="lg" len="med"/>
            <a:tailEnd type="triangle"/>
          </a:ln>
          <a:effectLst/>
        </p:spPr>
      </p:cxnSp>
      <p:cxnSp>
        <p:nvCxnSpPr>
          <p:cNvPr id="29" name="Straight Arrow Connector 28">
            <a:extLst>
              <a:ext uri="{FF2B5EF4-FFF2-40B4-BE49-F238E27FC236}">
                <a16:creationId xmlns:a16="http://schemas.microsoft.com/office/drawing/2014/main" id="{F1968BA9-25DC-4234-B39A-EC14A00636A7}"/>
              </a:ext>
            </a:extLst>
          </p:cNvPr>
          <p:cNvCxnSpPr>
            <a:cxnSpLocks/>
          </p:cNvCxnSpPr>
          <p:nvPr/>
        </p:nvCxnSpPr>
        <p:spPr>
          <a:xfrm>
            <a:off x="1990409" y="3329269"/>
            <a:ext cx="0" cy="917453"/>
          </a:xfrm>
          <a:prstGeom prst="straightConnector1">
            <a:avLst/>
          </a:prstGeom>
          <a:noFill/>
          <a:ln w="92075" cap="flat" cmpd="sng" algn="ctr">
            <a:solidFill>
              <a:srgbClr val="0078D4"/>
            </a:solidFill>
            <a:prstDash val="solid"/>
            <a:headEnd type="none" w="lg" len="med"/>
            <a:tailEnd type="triangle"/>
          </a:ln>
          <a:effectLst/>
        </p:spPr>
      </p:cxnSp>
      <p:sp>
        <p:nvSpPr>
          <p:cNvPr id="30" name="Flowchart: Magnetic Disk 29">
            <a:extLst>
              <a:ext uri="{FF2B5EF4-FFF2-40B4-BE49-F238E27FC236}">
                <a16:creationId xmlns:a16="http://schemas.microsoft.com/office/drawing/2014/main" id="{7B535D08-B30F-4551-ABE5-FC7FDB2C9B9F}"/>
              </a:ext>
            </a:extLst>
          </p:cNvPr>
          <p:cNvSpPr/>
          <p:nvPr/>
        </p:nvSpPr>
        <p:spPr bwMode="auto">
          <a:xfrm>
            <a:off x="4631091" y="4503059"/>
            <a:ext cx="2376054" cy="2092036"/>
          </a:xfrm>
          <a:prstGeom prst="flowChartMagneticDisk">
            <a:avLst/>
          </a:prstGeom>
          <a:solidFill>
            <a:srgbClr val="0078D4">
              <a:tint val="65000"/>
            </a:srgbClr>
          </a:solidFill>
          <a:ln w="9525"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A1A1A"/>
                </a:solidFill>
                <a:effectLst/>
                <a:uLnTx/>
                <a:uFillTx/>
              </a:rPr>
              <a:t>MONGODB</a:t>
            </a:r>
          </a:p>
        </p:txBody>
      </p:sp>
      <p:pic>
        <p:nvPicPr>
          <p:cNvPr id="31" name="Picture 30">
            <a:extLst>
              <a:ext uri="{FF2B5EF4-FFF2-40B4-BE49-F238E27FC236}">
                <a16:creationId xmlns:a16="http://schemas.microsoft.com/office/drawing/2014/main" id="{078E4BE5-2457-452D-A45D-EC1A8F191788}"/>
              </a:ext>
            </a:extLst>
          </p:cNvPr>
          <p:cNvPicPr>
            <a:picLocks noChangeAspect="1"/>
          </p:cNvPicPr>
          <p:nvPr/>
        </p:nvPicPr>
        <p:blipFill>
          <a:blip r:embed="rId4"/>
          <a:stretch>
            <a:fillRect/>
          </a:stretch>
        </p:blipFill>
        <p:spPr>
          <a:xfrm>
            <a:off x="6460862" y="4171098"/>
            <a:ext cx="1015687" cy="1015687"/>
          </a:xfrm>
          <a:prstGeom prst="rect">
            <a:avLst/>
          </a:prstGeom>
        </p:spPr>
      </p:pic>
      <p:cxnSp>
        <p:nvCxnSpPr>
          <p:cNvPr id="32" name="Straight Arrow Connector 31">
            <a:extLst>
              <a:ext uri="{FF2B5EF4-FFF2-40B4-BE49-F238E27FC236}">
                <a16:creationId xmlns:a16="http://schemas.microsoft.com/office/drawing/2014/main" id="{1CCBD2E6-E1B6-47D5-8264-55BBB571054B}"/>
              </a:ext>
            </a:extLst>
          </p:cNvPr>
          <p:cNvCxnSpPr>
            <a:cxnSpLocks/>
          </p:cNvCxnSpPr>
          <p:nvPr/>
        </p:nvCxnSpPr>
        <p:spPr>
          <a:xfrm>
            <a:off x="5819118" y="3329268"/>
            <a:ext cx="0" cy="917453"/>
          </a:xfrm>
          <a:prstGeom prst="straightConnector1">
            <a:avLst/>
          </a:prstGeom>
          <a:noFill/>
          <a:ln w="92075" cap="flat" cmpd="sng" algn="ctr">
            <a:solidFill>
              <a:srgbClr val="0078D4"/>
            </a:solidFill>
            <a:prstDash val="solid"/>
            <a:headEnd type="none" w="lg" len="med"/>
            <a:tailEnd type="triangle"/>
          </a:ln>
          <a:effectLst/>
        </p:spPr>
      </p:cxnSp>
      <p:cxnSp>
        <p:nvCxnSpPr>
          <p:cNvPr id="33" name="Straight Connector 32">
            <a:extLst>
              <a:ext uri="{FF2B5EF4-FFF2-40B4-BE49-F238E27FC236}">
                <a16:creationId xmlns:a16="http://schemas.microsoft.com/office/drawing/2014/main" id="{E455508D-DC0A-49D0-AD6A-8B08EBD72A57}"/>
              </a:ext>
            </a:extLst>
          </p:cNvPr>
          <p:cNvCxnSpPr/>
          <p:nvPr/>
        </p:nvCxnSpPr>
        <p:spPr>
          <a:xfrm>
            <a:off x="407425" y="3602706"/>
            <a:ext cx="11341230" cy="0"/>
          </a:xfrm>
          <a:prstGeom prst="line">
            <a:avLst/>
          </a:prstGeom>
          <a:noFill/>
          <a:ln w="69850" cap="flat" cmpd="sng" algn="ctr">
            <a:solidFill>
              <a:srgbClr val="107C10"/>
            </a:solidFill>
            <a:prstDash val="solid"/>
            <a:headEnd type="none" w="lg" len="med"/>
            <a:tailEnd type="none" w="lg" len="med"/>
          </a:ln>
          <a:effectLst/>
        </p:spPr>
      </p:cxnSp>
      <p:pic>
        <p:nvPicPr>
          <p:cNvPr id="36" name="Picture 35">
            <a:extLst>
              <a:ext uri="{FF2B5EF4-FFF2-40B4-BE49-F238E27FC236}">
                <a16:creationId xmlns:a16="http://schemas.microsoft.com/office/drawing/2014/main" id="{091F5511-4EC7-4131-A613-C362900670B2}"/>
              </a:ext>
            </a:extLst>
          </p:cNvPr>
          <p:cNvPicPr>
            <a:picLocks noChangeAspect="1"/>
          </p:cNvPicPr>
          <p:nvPr/>
        </p:nvPicPr>
        <p:blipFill>
          <a:blip r:embed="rId5"/>
          <a:stretch>
            <a:fillRect/>
          </a:stretch>
        </p:blipFill>
        <p:spPr>
          <a:xfrm>
            <a:off x="1613213" y="4382935"/>
            <a:ext cx="780290" cy="780290"/>
          </a:xfrm>
          <a:prstGeom prst="rect">
            <a:avLst/>
          </a:prstGeom>
        </p:spPr>
      </p:pic>
      <p:pic>
        <p:nvPicPr>
          <p:cNvPr id="35" name="Picture 34">
            <a:extLst>
              <a:ext uri="{FF2B5EF4-FFF2-40B4-BE49-F238E27FC236}">
                <a16:creationId xmlns:a16="http://schemas.microsoft.com/office/drawing/2014/main" id="{BFE25E3E-F9EC-4996-9555-221039FDEE0A}"/>
              </a:ext>
            </a:extLst>
          </p:cNvPr>
          <p:cNvPicPr>
            <a:picLocks noChangeAspect="1"/>
          </p:cNvPicPr>
          <p:nvPr/>
        </p:nvPicPr>
        <p:blipFill>
          <a:blip r:embed="rId6"/>
          <a:stretch>
            <a:fillRect/>
          </a:stretch>
        </p:blipFill>
        <p:spPr>
          <a:xfrm>
            <a:off x="2915131" y="4181785"/>
            <a:ext cx="780290" cy="780290"/>
          </a:xfrm>
          <a:prstGeom prst="rect">
            <a:avLst/>
          </a:prstGeom>
        </p:spPr>
      </p:pic>
      <p:pic>
        <p:nvPicPr>
          <p:cNvPr id="37" name="Picture 36">
            <a:extLst>
              <a:ext uri="{FF2B5EF4-FFF2-40B4-BE49-F238E27FC236}">
                <a16:creationId xmlns:a16="http://schemas.microsoft.com/office/drawing/2014/main" id="{1C38CB2F-928D-46BD-92DE-B07E399E9D41}"/>
              </a:ext>
            </a:extLst>
          </p:cNvPr>
          <p:cNvPicPr>
            <a:picLocks noChangeAspect="1"/>
          </p:cNvPicPr>
          <p:nvPr/>
        </p:nvPicPr>
        <p:blipFill>
          <a:blip r:embed="rId5"/>
          <a:stretch>
            <a:fillRect/>
          </a:stretch>
        </p:blipFill>
        <p:spPr>
          <a:xfrm>
            <a:off x="5428973" y="4396219"/>
            <a:ext cx="780290" cy="780290"/>
          </a:xfrm>
          <a:prstGeom prst="rect">
            <a:avLst/>
          </a:prstGeom>
        </p:spPr>
      </p:pic>
      <p:grpSp>
        <p:nvGrpSpPr>
          <p:cNvPr id="2" name="Group 1">
            <a:extLst>
              <a:ext uri="{FF2B5EF4-FFF2-40B4-BE49-F238E27FC236}">
                <a16:creationId xmlns:a16="http://schemas.microsoft.com/office/drawing/2014/main" id="{C289FBD7-306C-4CFD-8A69-6E4015BBA4E0}"/>
              </a:ext>
            </a:extLst>
          </p:cNvPr>
          <p:cNvGrpSpPr/>
          <p:nvPr/>
        </p:nvGrpSpPr>
        <p:grpSpPr>
          <a:xfrm>
            <a:off x="8751505" y="2797655"/>
            <a:ext cx="2499973" cy="677108"/>
            <a:chOff x="8751505" y="2797655"/>
            <a:chExt cx="2499973" cy="677108"/>
          </a:xfrm>
        </p:grpSpPr>
        <p:sp>
          <p:nvSpPr>
            <p:cNvPr id="38" name="TextBox 37">
              <a:extLst>
                <a:ext uri="{FF2B5EF4-FFF2-40B4-BE49-F238E27FC236}">
                  <a16:creationId xmlns:a16="http://schemas.microsoft.com/office/drawing/2014/main" id="{198539A6-9087-45A3-AAF4-F4D18D0E05BC}"/>
                </a:ext>
              </a:extLst>
            </p:cNvPr>
            <p:cNvSpPr txBox="1"/>
            <p:nvPr/>
          </p:nvSpPr>
          <p:spPr>
            <a:xfrm>
              <a:off x="9537611" y="2797655"/>
              <a:ext cx="1713867" cy="67710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4400" b="0" i="0" u="none" strike="noStrike" kern="0" cap="none" spc="0" normalizeH="0" baseline="0" noProof="0" dirty="0">
                  <a:ln>
                    <a:noFill/>
                  </a:ln>
                  <a:solidFill>
                    <a:srgbClr val="0072C6"/>
                  </a:solidFill>
                  <a:effectLst/>
                  <a:uLnTx/>
                  <a:uFillTx/>
                </a:rPr>
                <a:t>AZURE</a:t>
              </a:r>
              <a:endParaRPr kumimoji="0" lang="en-US" sz="4400" b="0" i="0" u="none" strike="noStrike" kern="0" cap="none" spc="0" normalizeH="0" baseline="0" noProof="0" dirty="0" err="1">
                <a:ln>
                  <a:noFill/>
                </a:ln>
                <a:solidFill>
                  <a:srgbClr val="0072C6"/>
                </a:solidFill>
                <a:effectLst/>
                <a:uLnTx/>
                <a:uFillTx/>
              </a:endParaRPr>
            </a:p>
          </p:txBody>
        </p:sp>
        <p:pic>
          <p:nvPicPr>
            <p:cNvPr id="39" name="Graphic 38">
              <a:extLst>
                <a:ext uri="{FF2B5EF4-FFF2-40B4-BE49-F238E27FC236}">
                  <a16:creationId xmlns:a16="http://schemas.microsoft.com/office/drawing/2014/main" id="{C4116043-EEF9-471A-AAAD-0BE53DA32B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1505" y="2803085"/>
              <a:ext cx="608924" cy="608924"/>
            </a:xfrm>
            <a:prstGeom prst="rect">
              <a:avLst/>
            </a:prstGeom>
          </p:spPr>
        </p:pic>
      </p:grpSp>
      <p:sp>
        <p:nvSpPr>
          <p:cNvPr id="40" name="TextBox 39">
            <a:extLst>
              <a:ext uri="{FF2B5EF4-FFF2-40B4-BE49-F238E27FC236}">
                <a16:creationId xmlns:a16="http://schemas.microsoft.com/office/drawing/2014/main" id="{00EAA51E-0BEC-404E-A40D-0C86D2CB4969}"/>
              </a:ext>
            </a:extLst>
          </p:cNvPr>
          <p:cNvSpPr txBox="1"/>
          <p:nvPr/>
        </p:nvSpPr>
        <p:spPr>
          <a:xfrm>
            <a:off x="8350184" y="3752126"/>
            <a:ext cx="3181961" cy="67710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4400" b="0" i="0" u="none" strike="noStrike" kern="0" cap="none" spc="0" normalizeH="0" baseline="0" noProof="0" dirty="0">
                <a:ln>
                  <a:noFill/>
                </a:ln>
                <a:solidFill>
                  <a:srgbClr val="1A1A1A"/>
                </a:solidFill>
                <a:effectLst/>
                <a:uLnTx/>
                <a:uFillTx/>
              </a:rPr>
              <a:t>ON PREMISE</a:t>
            </a:r>
            <a:endParaRPr kumimoji="0" lang="en-US" sz="4400" b="0" i="0" u="none" strike="noStrike" kern="0" cap="none" spc="0" normalizeH="0" baseline="0" noProof="0" dirty="0" err="1">
              <a:ln>
                <a:noFill/>
              </a:ln>
              <a:solidFill>
                <a:srgbClr val="1A1A1A"/>
              </a:solidFill>
              <a:effectLst/>
              <a:uLnTx/>
              <a:uFillTx/>
            </a:endParaRPr>
          </a:p>
        </p:txBody>
      </p:sp>
      <p:cxnSp>
        <p:nvCxnSpPr>
          <p:cNvPr id="43" name="Straight Arrow Connector 42">
            <a:extLst>
              <a:ext uri="{FF2B5EF4-FFF2-40B4-BE49-F238E27FC236}">
                <a16:creationId xmlns:a16="http://schemas.microsoft.com/office/drawing/2014/main" id="{B5B4A17D-00D7-4785-876C-9123A61D9B3F}"/>
              </a:ext>
            </a:extLst>
          </p:cNvPr>
          <p:cNvCxnSpPr>
            <a:cxnSpLocks/>
          </p:cNvCxnSpPr>
          <p:nvPr/>
        </p:nvCxnSpPr>
        <p:spPr>
          <a:xfrm>
            <a:off x="1990409" y="3329268"/>
            <a:ext cx="0" cy="917453"/>
          </a:xfrm>
          <a:prstGeom prst="straightConnector1">
            <a:avLst/>
          </a:prstGeom>
          <a:noFill/>
          <a:ln w="92075" cap="flat" cmpd="sng" algn="ctr">
            <a:solidFill>
              <a:srgbClr val="107C10"/>
            </a:solidFill>
            <a:prstDash val="solid"/>
            <a:headEnd type="none" w="lg" len="med"/>
            <a:tailEnd type="triangle"/>
          </a:ln>
          <a:effectLst/>
        </p:spPr>
      </p:cxnSp>
      <p:sp>
        <p:nvSpPr>
          <p:cNvPr id="44" name="Flowchart: Magnetic Disk 43">
            <a:extLst>
              <a:ext uri="{FF2B5EF4-FFF2-40B4-BE49-F238E27FC236}">
                <a16:creationId xmlns:a16="http://schemas.microsoft.com/office/drawing/2014/main" id="{15B8AB4B-CEC6-4879-9523-C4B94799B5B1}"/>
              </a:ext>
            </a:extLst>
          </p:cNvPr>
          <p:cNvSpPr/>
          <p:nvPr/>
        </p:nvSpPr>
        <p:spPr bwMode="auto">
          <a:xfrm>
            <a:off x="4631091" y="4286927"/>
            <a:ext cx="2376054" cy="2425463"/>
          </a:xfrm>
          <a:prstGeom prst="flowChartMagneticDisk">
            <a:avLst/>
          </a:prstGeom>
          <a:solidFill>
            <a:srgbClr val="107C10"/>
          </a:solidFill>
          <a:ln w="9525" cap="flat" cmpd="sng" algn="ctr">
            <a:solidFill>
              <a:schemeClr val="bg1">
                <a:lumMod val="85000"/>
              </a:scheme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700" b="0" i="0" u="none" strike="noStrike" kern="0" cap="none" spc="0" normalizeH="0" baseline="0" noProof="0" dirty="0">
                <a:ln>
                  <a:noFill/>
                </a:ln>
                <a:solidFill>
                  <a:schemeClr val="bg1"/>
                </a:solidFill>
                <a:effectLst/>
                <a:uLnTx/>
                <a:uFillTx/>
              </a:rPr>
              <a:t>COSMODB</a:t>
            </a:r>
            <a:br>
              <a:rPr kumimoji="0" lang="en-US" sz="2700" b="0" i="0" u="none" strike="noStrike" kern="0" cap="none" spc="0" normalizeH="0" baseline="0" noProof="0" dirty="0">
                <a:ln>
                  <a:noFill/>
                </a:ln>
                <a:solidFill>
                  <a:schemeClr val="bg1"/>
                </a:solidFill>
                <a:effectLst/>
                <a:uLnTx/>
                <a:uFillTx/>
              </a:rPr>
            </a:br>
            <a:r>
              <a:rPr kumimoji="0" lang="en-US" sz="2700" b="0" i="0" u="none" strike="noStrike" kern="0" cap="none" spc="0" normalizeH="0" baseline="0" noProof="0" dirty="0">
                <a:ln>
                  <a:noFill/>
                </a:ln>
                <a:solidFill>
                  <a:schemeClr val="bg1"/>
                </a:solidFill>
                <a:effectLst/>
                <a:uLnTx/>
                <a:uFillTx/>
              </a:rPr>
              <a:t>MONGO</a:t>
            </a:r>
            <a:r>
              <a:rPr kumimoji="0" lang="en-US" sz="2700" b="0" i="0" u="none" strike="noStrike" kern="0" cap="none" spc="0" normalizeH="0" noProof="0" dirty="0">
                <a:ln>
                  <a:noFill/>
                </a:ln>
                <a:solidFill>
                  <a:schemeClr val="bg1"/>
                </a:solidFill>
                <a:effectLst/>
                <a:uLnTx/>
                <a:uFillTx/>
              </a:rPr>
              <a:t> API</a:t>
            </a:r>
            <a:endParaRPr kumimoji="0" lang="en-US" sz="2700" b="0" i="0" u="none" strike="noStrike" kern="0" cap="none" spc="0" normalizeH="0" baseline="0" noProof="0" dirty="0">
              <a:ln>
                <a:noFill/>
              </a:ln>
              <a:solidFill>
                <a:schemeClr val="bg1"/>
              </a:solidFill>
              <a:effectLst/>
              <a:uLnTx/>
              <a:uFillTx/>
            </a:endParaRPr>
          </a:p>
        </p:txBody>
      </p:sp>
      <p:cxnSp>
        <p:nvCxnSpPr>
          <p:cNvPr id="45" name="Straight Arrow Connector 44">
            <a:extLst>
              <a:ext uri="{FF2B5EF4-FFF2-40B4-BE49-F238E27FC236}">
                <a16:creationId xmlns:a16="http://schemas.microsoft.com/office/drawing/2014/main" id="{7328601D-D279-4BF1-9442-58F397BC7E09}"/>
              </a:ext>
            </a:extLst>
          </p:cNvPr>
          <p:cNvCxnSpPr>
            <a:cxnSpLocks/>
          </p:cNvCxnSpPr>
          <p:nvPr/>
        </p:nvCxnSpPr>
        <p:spPr>
          <a:xfrm>
            <a:off x="5819118" y="3329268"/>
            <a:ext cx="0" cy="917453"/>
          </a:xfrm>
          <a:prstGeom prst="straightConnector1">
            <a:avLst/>
          </a:prstGeom>
          <a:noFill/>
          <a:ln w="92075" cap="flat" cmpd="sng" algn="ctr">
            <a:solidFill>
              <a:srgbClr val="107C10"/>
            </a:solidFill>
            <a:prstDash val="solid"/>
            <a:headEnd type="none" w="lg" len="med"/>
            <a:tailEnd type="triangle"/>
          </a:ln>
          <a:effectLst/>
        </p:spPr>
      </p:cxnSp>
      <p:pic>
        <p:nvPicPr>
          <p:cNvPr id="46" name="Picture 45">
            <a:extLst>
              <a:ext uri="{FF2B5EF4-FFF2-40B4-BE49-F238E27FC236}">
                <a16:creationId xmlns:a16="http://schemas.microsoft.com/office/drawing/2014/main" id="{FC9A715C-092F-45F0-90AE-D700A5406313}"/>
              </a:ext>
            </a:extLst>
          </p:cNvPr>
          <p:cNvPicPr>
            <a:picLocks noChangeAspect="1"/>
          </p:cNvPicPr>
          <p:nvPr/>
        </p:nvPicPr>
        <p:blipFill>
          <a:blip r:embed="rId9"/>
          <a:stretch>
            <a:fillRect/>
          </a:stretch>
        </p:blipFill>
        <p:spPr>
          <a:xfrm>
            <a:off x="6584109" y="3815898"/>
            <a:ext cx="1144037" cy="1144037"/>
          </a:xfrm>
          <a:prstGeom prst="rect">
            <a:avLst/>
          </a:prstGeom>
        </p:spPr>
      </p:pic>
      <p:sp>
        <p:nvSpPr>
          <p:cNvPr id="41" name="Flowchart: Magnetic Disk 40">
            <a:extLst>
              <a:ext uri="{FF2B5EF4-FFF2-40B4-BE49-F238E27FC236}">
                <a16:creationId xmlns:a16="http://schemas.microsoft.com/office/drawing/2014/main" id="{580228CB-7F1B-4546-96A1-48C8A743C6DD}"/>
              </a:ext>
            </a:extLst>
          </p:cNvPr>
          <p:cNvSpPr/>
          <p:nvPr/>
        </p:nvSpPr>
        <p:spPr bwMode="auto">
          <a:xfrm>
            <a:off x="802382" y="4286928"/>
            <a:ext cx="2376054" cy="2425463"/>
          </a:xfrm>
          <a:prstGeom prst="flowChartMagneticDisk">
            <a:avLst/>
          </a:prstGeom>
          <a:solidFill>
            <a:srgbClr val="107C10"/>
          </a:solidFill>
          <a:ln w="9525" cap="flat" cmpd="sng" algn="ctr">
            <a:solidFill>
              <a:schemeClr val="bg1">
                <a:lumMod val="85000"/>
              </a:scheme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700" b="0" i="0" u="none" strike="noStrike" kern="0" cap="none" spc="0" normalizeH="0" baseline="0" noProof="0" dirty="0">
                <a:ln>
                  <a:noFill/>
                </a:ln>
                <a:solidFill>
                  <a:schemeClr val="bg1"/>
                </a:solidFill>
                <a:effectLst/>
                <a:uLnTx/>
                <a:uFillTx/>
              </a:rPr>
              <a:t>Azure SQL Database</a:t>
            </a:r>
          </a:p>
        </p:txBody>
      </p:sp>
      <p:pic>
        <p:nvPicPr>
          <p:cNvPr id="42" name="Picture 41">
            <a:extLst>
              <a:ext uri="{FF2B5EF4-FFF2-40B4-BE49-F238E27FC236}">
                <a16:creationId xmlns:a16="http://schemas.microsoft.com/office/drawing/2014/main" id="{DD077C80-D0F0-4C11-BBAB-38996D8BDADE}"/>
              </a:ext>
            </a:extLst>
          </p:cNvPr>
          <p:cNvPicPr>
            <a:picLocks noChangeAspect="1"/>
          </p:cNvPicPr>
          <p:nvPr/>
        </p:nvPicPr>
        <p:blipFill>
          <a:blip r:embed="rId10"/>
          <a:stretch>
            <a:fillRect/>
          </a:stretch>
        </p:blipFill>
        <p:spPr>
          <a:xfrm>
            <a:off x="2703288" y="3876144"/>
            <a:ext cx="1054168" cy="1378527"/>
          </a:xfrm>
          <a:prstGeom prst="rect">
            <a:avLst/>
          </a:prstGeom>
        </p:spPr>
      </p:pic>
    </p:spTree>
    <p:extLst>
      <p:ext uri="{BB962C8B-B14F-4D97-AF65-F5344CB8AC3E}">
        <p14:creationId xmlns:p14="http://schemas.microsoft.com/office/powerpoint/2010/main" val="1126259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29167E-6 -1.48148E-6 L 0.00078 0.62384 " pathEditMode="relative" rAng="0" ptsTypes="AA">
                                      <p:cBhvr>
                                        <p:cTn id="6" dur="2000" fill="hold"/>
                                        <p:tgtEl>
                                          <p:spTgt spid="33"/>
                                        </p:tgtEl>
                                        <p:attrNameLst>
                                          <p:attrName>ppt_x</p:attrName>
                                          <p:attrName>ppt_y</p:attrName>
                                        </p:attrNameLst>
                                      </p:cBhvr>
                                      <p:rCtr x="39" y="31181"/>
                                    </p:animMotion>
                                  </p:childTnLst>
                                </p:cTn>
                              </p:par>
                              <p:par>
                                <p:cTn id="7" presetID="42" presetClass="path" presetSubtype="0" accel="50000" decel="50000" fill="hold" nodeType="withEffect">
                                  <p:stCondLst>
                                    <p:cond delay="0"/>
                                  </p:stCondLst>
                                  <p:childTnLst>
                                    <p:animMotion origin="layout" path="M -2.5E-6 4.07407E-6 L 0.003 0.46388 " pathEditMode="relative" rAng="0" ptsTypes="AA">
                                      <p:cBhvr>
                                        <p:cTn id="8" dur="2000" fill="hold"/>
                                        <p:tgtEl>
                                          <p:spTgt spid="2"/>
                                        </p:tgtEl>
                                        <p:attrNameLst>
                                          <p:attrName>ppt_x</p:attrName>
                                          <p:attrName>ppt_y</p:attrName>
                                        </p:attrNameLst>
                                      </p:cBhvr>
                                      <p:rCtr x="143" y="23194"/>
                                    </p:animMotion>
                                  </p:childTnLst>
                                </p:cTn>
                              </p:par>
                              <p:par>
                                <p:cTn id="9" presetID="42" presetClass="path" presetSubtype="0" accel="50000" decel="50000" fill="hold" grpId="0" nodeType="withEffect">
                                  <p:stCondLst>
                                    <p:cond delay="0"/>
                                  </p:stCondLst>
                                  <p:childTnLst>
                                    <p:animMotion origin="layout" path="M -4.58333E-6 2.22222E-6 L 0.00795 0.64375 " pathEditMode="relative" rAng="0" ptsTypes="AA">
                                      <p:cBhvr>
                                        <p:cTn id="10" dur="2000" fill="hold"/>
                                        <p:tgtEl>
                                          <p:spTgt spid="40"/>
                                        </p:tgtEl>
                                        <p:attrNameLst>
                                          <p:attrName>ppt_x</p:attrName>
                                          <p:attrName>ppt_y</p:attrName>
                                        </p:attrNameLst>
                                      </p:cBhvr>
                                      <p:rCtr x="391" y="32176"/>
                                    </p:animMotion>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30"/>
                                        </p:tgtEl>
                                      </p:cBhvr>
                                    </p:animEffect>
                                    <p:set>
                                      <p:cBhvr>
                                        <p:cTn id="15" dur="1" fill="hold">
                                          <p:stCondLst>
                                            <p:cond delay="499"/>
                                          </p:stCondLst>
                                        </p:cTn>
                                        <p:tgtEl>
                                          <p:spTgt spid="30"/>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37"/>
                                        </p:tgtEl>
                                      </p:cBhvr>
                                    </p:animEffect>
                                    <p:set>
                                      <p:cBhvr>
                                        <p:cTn id="18" dur="1" fill="hold">
                                          <p:stCondLst>
                                            <p:cond delay="499"/>
                                          </p:stCondLst>
                                        </p:cTn>
                                        <p:tgtEl>
                                          <p:spTgt spid="37"/>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32"/>
                                        </p:tgtEl>
                                      </p:cBhvr>
                                    </p:animEffect>
                                    <p:set>
                                      <p:cBhvr>
                                        <p:cTn id="24" dur="1" fill="hold">
                                          <p:stCondLst>
                                            <p:cond delay="499"/>
                                          </p:stCondLst>
                                        </p:cTn>
                                        <p:tgtEl>
                                          <p:spTgt spid="32"/>
                                        </p:tgtEl>
                                        <p:attrNameLst>
                                          <p:attrName>style.visibility</p:attrName>
                                        </p:attrNameLst>
                                      </p:cBhvr>
                                      <p:to>
                                        <p:strVal val="hidden"/>
                                      </p:to>
                                    </p:se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p:cTn id="28" dur="500" fill="hold"/>
                                        <p:tgtEl>
                                          <p:spTgt spid="44"/>
                                        </p:tgtEl>
                                        <p:attrNameLst>
                                          <p:attrName>ppt_w</p:attrName>
                                        </p:attrNameLst>
                                      </p:cBhvr>
                                      <p:tavLst>
                                        <p:tav tm="0">
                                          <p:val>
                                            <p:fltVal val="0"/>
                                          </p:val>
                                        </p:tav>
                                        <p:tav tm="100000">
                                          <p:val>
                                            <p:strVal val="#ppt_w"/>
                                          </p:val>
                                        </p:tav>
                                      </p:tavLst>
                                    </p:anim>
                                    <p:anim calcmode="lin" valueType="num">
                                      <p:cBhvr>
                                        <p:cTn id="29" dur="500" fill="hold"/>
                                        <p:tgtEl>
                                          <p:spTgt spid="44"/>
                                        </p:tgtEl>
                                        <p:attrNameLst>
                                          <p:attrName>ppt_h</p:attrName>
                                        </p:attrNameLst>
                                      </p:cBhvr>
                                      <p:tavLst>
                                        <p:tav tm="0">
                                          <p:val>
                                            <p:fltVal val="0"/>
                                          </p:val>
                                        </p:tav>
                                        <p:tav tm="100000">
                                          <p:val>
                                            <p:strVal val="#ppt_h"/>
                                          </p:val>
                                        </p:tav>
                                      </p:tavLst>
                                    </p:anim>
                                    <p:animEffect transition="in" filter="fade">
                                      <p:cBhvr>
                                        <p:cTn id="30" dur="500"/>
                                        <p:tgtEl>
                                          <p:spTgt spid="44"/>
                                        </p:tgtEl>
                                      </p:cBhvr>
                                    </p:animEffect>
                                  </p:childTnLst>
                                </p:cTn>
                              </p:par>
                            </p:childTnLst>
                          </p:cTn>
                        </p:par>
                        <p:par>
                          <p:cTn id="31" fill="hold">
                            <p:stCondLst>
                              <p:cond delay="1000"/>
                            </p:stCondLst>
                            <p:childTnLst>
                              <p:par>
                                <p:cTn id="32" presetID="53" presetClass="entr" presetSubtype="16" fill="hold"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p:cTn id="34" dur="500" fill="hold"/>
                                        <p:tgtEl>
                                          <p:spTgt spid="46"/>
                                        </p:tgtEl>
                                        <p:attrNameLst>
                                          <p:attrName>ppt_w</p:attrName>
                                        </p:attrNameLst>
                                      </p:cBhvr>
                                      <p:tavLst>
                                        <p:tav tm="0">
                                          <p:val>
                                            <p:fltVal val="0"/>
                                          </p:val>
                                        </p:tav>
                                        <p:tav tm="100000">
                                          <p:val>
                                            <p:strVal val="#ppt_w"/>
                                          </p:val>
                                        </p:tav>
                                      </p:tavLst>
                                    </p:anim>
                                    <p:anim calcmode="lin" valueType="num">
                                      <p:cBhvr>
                                        <p:cTn id="35" dur="500" fill="hold"/>
                                        <p:tgtEl>
                                          <p:spTgt spid="46"/>
                                        </p:tgtEl>
                                        <p:attrNameLst>
                                          <p:attrName>ppt_h</p:attrName>
                                        </p:attrNameLst>
                                      </p:cBhvr>
                                      <p:tavLst>
                                        <p:tav tm="0">
                                          <p:val>
                                            <p:fltVal val="0"/>
                                          </p:val>
                                        </p:tav>
                                        <p:tav tm="100000">
                                          <p:val>
                                            <p:strVal val="#ppt_h"/>
                                          </p:val>
                                        </p:tav>
                                      </p:tavLst>
                                    </p:anim>
                                    <p:animEffect transition="in" filter="fade">
                                      <p:cBhvr>
                                        <p:cTn id="36" dur="500"/>
                                        <p:tgtEl>
                                          <p:spTgt spid="46"/>
                                        </p:tgtEl>
                                      </p:cBhvr>
                                    </p:animEffect>
                                  </p:childTnLst>
                                </p:cTn>
                              </p:par>
                            </p:childTnLst>
                          </p:cTn>
                        </p:par>
                        <p:par>
                          <p:cTn id="37" fill="hold">
                            <p:stCondLst>
                              <p:cond delay="1500"/>
                            </p:stCondLst>
                            <p:childTnLst>
                              <p:par>
                                <p:cTn id="38" presetID="22" presetClass="entr" presetSubtype="1" fill="hold"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up)">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34"/>
                                        </p:tgtEl>
                                      </p:cBhvr>
                                    </p:animEffect>
                                    <p:set>
                                      <p:cBhvr>
                                        <p:cTn id="45" dur="1" fill="hold">
                                          <p:stCondLst>
                                            <p:cond delay="499"/>
                                          </p:stCondLst>
                                        </p:cTn>
                                        <p:tgtEl>
                                          <p:spTgt spid="34"/>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36"/>
                                        </p:tgtEl>
                                      </p:cBhvr>
                                    </p:animEffect>
                                    <p:set>
                                      <p:cBhvr>
                                        <p:cTn id="48" dur="1" fill="hold">
                                          <p:stCondLst>
                                            <p:cond delay="499"/>
                                          </p:stCondLst>
                                        </p:cTn>
                                        <p:tgtEl>
                                          <p:spTgt spid="36"/>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35"/>
                                        </p:tgtEl>
                                      </p:cBhvr>
                                    </p:animEffect>
                                    <p:set>
                                      <p:cBhvr>
                                        <p:cTn id="51" dur="1" fill="hold">
                                          <p:stCondLst>
                                            <p:cond delay="499"/>
                                          </p:stCondLst>
                                        </p:cTn>
                                        <p:tgtEl>
                                          <p:spTgt spid="35"/>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9"/>
                                        </p:tgtEl>
                                      </p:cBhvr>
                                    </p:animEffect>
                                    <p:set>
                                      <p:cBhvr>
                                        <p:cTn id="54" dur="1" fill="hold">
                                          <p:stCondLst>
                                            <p:cond delay="499"/>
                                          </p:stCondLst>
                                        </p:cTn>
                                        <p:tgtEl>
                                          <p:spTgt spid="29"/>
                                        </p:tgtEl>
                                        <p:attrNameLst>
                                          <p:attrName>style.visibility</p:attrName>
                                        </p:attrNameLst>
                                      </p:cBhvr>
                                      <p:to>
                                        <p:strVal val="hidden"/>
                                      </p:to>
                                    </p:set>
                                  </p:childTnLst>
                                </p:cTn>
                              </p:par>
                            </p:childTnLst>
                          </p:cTn>
                        </p:par>
                        <p:par>
                          <p:cTn id="55" fill="hold">
                            <p:stCondLst>
                              <p:cond delay="500"/>
                            </p:stCondLst>
                            <p:childTnLst>
                              <p:par>
                                <p:cTn id="56" presetID="53" presetClass="entr" presetSubtype="16"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p:cTn id="58" dur="500" fill="hold"/>
                                        <p:tgtEl>
                                          <p:spTgt spid="41"/>
                                        </p:tgtEl>
                                        <p:attrNameLst>
                                          <p:attrName>ppt_w</p:attrName>
                                        </p:attrNameLst>
                                      </p:cBhvr>
                                      <p:tavLst>
                                        <p:tav tm="0">
                                          <p:val>
                                            <p:fltVal val="0"/>
                                          </p:val>
                                        </p:tav>
                                        <p:tav tm="100000">
                                          <p:val>
                                            <p:strVal val="#ppt_w"/>
                                          </p:val>
                                        </p:tav>
                                      </p:tavLst>
                                    </p:anim>
                                    <p:anim calcmode="lin" valueType="num">
                                      <p:cBhvr>
                                        <p:cTn id="59" dur="500" fill="hold"/>
                                        <p:tgtEl>
                                          <p:spTgt spid="41"/>
                                        </p:tgtEl>
                                        <p:attrNameLst>
                                          <p:attrName>ppt_h</p:attrName>
                                        </p:attrNameLst>
                                      </p:cBhvr>
                                      <p:tavLst>
                                        <p:tav tm="0">
                                          <p:val>
                                            <p:fltVal val="0"/>
                                          </p:val>
                                        </p:tav>
                                        <p:tav tm="100000">
                                          <p:val>
                                            <p:strVal val="#ppt_h"/>
                                          </p:val>
                                        </p:tav>
                                      </p:tavLst>
                                    </p:anim>
                                    <p:animEffect transition="in" filter="fade">
                                      <p:cBhvr>
                                        <p:cTn id="60" dur="500"/>
                                        <p:tgtEl>
                                          <p:spTgt spid="41"/>
                                        </p:tgtEl>
                                      </p:cBhvr>
                                    </p:animEffect>
                                  </p:childTnLst>
                                </p:cTn>
                              </p:par>
                            </p:childTnLst>
                          </p:cTn>
                        </p:par>
                        <p:par>
                          <p:cTn id="61" fill="hold">
                            <p:stCondLst>
                              <p:cond delay="1000"/>
                            </p:stCondLst>
                            <p:childTnLst>
                              <p:par>
                                <p:cTn id="62" presetID="53" presetClass="entr" presetSubtype="16" fill="hold" nodeType="afterEffect">
                                  <p:stCondLst>
                                    <p:cond delay="0"/>
                                  </p:stCondLst>
                                  <p:childTnLst>
                                    <p:set>
                                      <p:cBhvr>
                                        <p:cTn id="63" dur="1" fill="hold">
                                          <p:stCondLst>
                                            <p:cond delay="0"/>
                                          </p:stCondLst>
                                        </p:cTn>
                                        <p:tgtEl>
                                          <p:spTgt spid="42"/>
                                        </p:tgtEl>
                                        <p:attrNameLst>
                                          <p:attrName>style.visibility</p:attrName>
                                        </p:attrNameLst>
                                      </p:cBhvr>
                                      <p:to>
                                        <p:strVal val="visible"/>
                                      </p:to>
                                    </p:set>
                                    <p:anim calcmode="lin" valueType="num">
                                      <p:cBhvr>
                                        <p:cTn id="64" dur="500" fill="hold"/>
                                        <p:tgtEl>
                                          <p:spTgt spid="42"/>
                                        </p:tgtEl>
                                        <p:attrNameLst>
                                          <p:attrName>ppt_w</p:attrName>
                                        </p:attrNameLst>
                                      </p:cBhvr>
                                      <p:tavLst>
                                        <p:tav tm="0">
                                          <p:val>
                                            <p:fltVal val="0"/>
                                          </p:val>
                                        </p:tav>
                                        <p:tav tm="100000">
                                          <p:val>
                                            <p:strVal val="#ppt_w"/>
                                          </p:val>
                                        </p:tav>
                                      </p:tavLst>
                                    </p:anim>
                                    <p:anim calcmode="lin" valueType="num">
                                      <p:cBhvr>
                                        <p:cTn id="65" dur="500" fill="hold"/>
                                        <p:tgtEl>
                                          <p:spTgt spid="42"/>
                                        </p:tgtEl>
                                        <p:attrNameLst>
                                          <p:attrName>ppt_h</p:attrName>
                                        </p:attrNameLst>
                                      </p:cBhvr>
                                      <p:tavLst>
                                        <p:tav tm="0">
                                          <p:val>
                                            <p:fltVal val="0"/>
                                          </p:val>
                                        </p:tav>
                                        <p:tav tm="100000">
                                          <p:val>
                                            <p:strVal val="#ppt_h"/>
                                          </p:val>
                                        </p:tav>
                                      </p:tavLst>
                                    </p:anim>
                                    <p:animEffect transition="in" filter="fade">
                                      <p:cBhvr>
                                        <p:cTn id="66" dur="500"/>
                                        <p:tgtEl>
                                          <p:spTgt spid="42"/>
                                        </p:tgtEl>
                                      </p:cBhvr>
                                    </p:animEffect>
                                  </p:childTnLst>
                                </p:cTn>
                              </p:par>
                            </p:childTnLst>
                          </p:cTn>
                        </p:par>
                        <p:par>
                          <p:cTn id="67" fill="hold">
                            <p:stCondLst>
                              <p:cond delay="1500"/>
                            </p:stCondLst>
                            <p:childTnLst>
                              <p:par>
                                <p:cTn id="68" presetID="22" presetClass="entr" presetSubtype="1"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up)">
                                      <p:cBhvr>
                                        <p:cTn id="7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0" grpId="0" animBg="1"/>
      <p:bldP spid="40" grpId="0"/>
      <p:bldP spid="44" grpId="0" animBg="1"/>
      <p:bldP spid="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18E47-60E3-4B90-9128-CCAE51466949}"/>
              </a:ext>
            </a:extLst>
          </p:cNvPr>
          <p:cNvSpPr>
            <a:spLocks noGrp="1"/>
          </p:cNvSpPr>
          <p:nvPr>
            <p:ph type="ctrTitle"/>
          </p:nvPr>
        </p:nvSpPr>
        <p:spPr/>
        <p:txBody>
          <a:bodyPr>
            <a:normAutofit/>
          </a:bodyPr>
          <a:lstStyle/>
          <a:p>
            <a:r>
              <a:rPr lang="en-US" dirty="0"/>
              <a:t>Services you will use in the lab…</a:t>
            </a:r>
          </a:p>
        </p:txBody>
      </p:sp>
      <p:sp>
        <p:nvSpPr>
          <p:cNvPr id="3" name="Subtitle 2">
            <a:extLst>
              <a:ext uri="{FF2B5EF4-FFF2-40B4-BE49-F238E27FC236}">
                <a16:creationId xmlns:a16="http://schemas.microsoft.com/office/drawing/2014/main" id="{61FC0756-AFB4-4151-9F32-43FCF599B1D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3703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1FA118-419A-4BC4-ABD3-B71B7C923445}"/>
              </a:ext>
            </a:extLst>
          </p:cNvPr>
          <p:cNvSpPr>
            <a:spLocks noGrp="1"/>
          </p:cNvSpPr>
          <p:nvPr>
            <p:ph type="title"/>
          </p:nvPr>
        </p:nvSpPr>
        <p:spPr>
          <a:xfrm>
            <a:off x="345522" y="5179"/>
            <a:ext cx="10322478" cy="680186"/>
          </a:xfrm>
        </p:spPr>
        <p:txBody>
          <a:bodyPr/>
          <a:lstStyle/>
          <a:p>
            <a:r>
              <a:rPr lang="en-US" dirty="0">
                <a:solidFill>
                  <a:srgbClr val="FF0000"/>
                </a:solidFill>
              </a:rPr>
              <a:t>(DO NOT SHOW)</a:t>
            </a:r>
            <a:br>
              <a:rPr lang="en-US" dirty="0"/>
            </a:br>
            <a:r>
              <a:rPr lang="en-US" dirty="0"/>
              <a:t>Moving your database </a:t>
            </a:r>
            <a:r>
              <a:rPr lang="en-US"/>
              <a:t>to Azure</a:t>
            </a:r>
            <a:endParaRPr lang="en-US" dirty="0"/>
          </a:p>
        </p:txBody>
      </p:sp>
      <p:graphicFrame>
        <p:nvGraphicFramePr>
          <p:cNvPr id="35" name="Table 34">
            <a:extLst>
              <a:ext uri="{FF2B5EF4-FFF2-40B4-BE49-F238E27FC236}">
                <a16:creationId xmlns:a16="http://schemas.microsoft.com/office/drawing/2014/main" id="{6BFB32F5-AEBA-40D0-A9C9-252E1033B518}"/>
              </a:ext>
            </a:extLst>
          </p:cNvPr>
          <p:cNvGraphicFramePr>
            <a:graphicFrameLocks noGrp="1"/>
          </p:cNvGraphicFramePr>
          <p:nvPr>
            <p:extLst>
              <p:ext uri="{D42A27DB-BD31-4B8C-83A1-F6EECF244321}">
                <p14:modId xmlns:p14="http://schemas.microsoft.com/office/powerpoint/2010/main" val="827789283"/>
              </p:ext>
            </p:extLst>
          </p:nvPr>
        </p:nvGraphicFramePr>
        <p:xfrm>
          <a:off x="457200" y="707717"/>
          <a:ext cx="11277601" cy="3066875"/>
        </p:xfrm>
        <a:graphic>
          <a:graphicData uri="http://schemas.openxmlformats.org/drawingml/2006/table">
            <a:tbl>
              <a:tblPr firstRow="1" bandRow="1">
                <a:tableStyleId>{5C22544A-7EE6-4342-B048-85BDC9FD1C3A}</a:tableStyleId>
              </a:tblPr>
              <a:tblGrid>
                <a:gridCol w="3083478">
                  <a:extLst>
                    <a:ext uri="{9D8B030D-6E8A-4147-A177-3AD203B41FA5}">
                      <a16:colId xmlns:a16="http://schemas.microsoft.com/office/drawing/2014/main" val="3252896202"/>
                    </a:ext>
                  </a:extLst>
                </a:gridCol>
                <a:gridCol w="8194123">
                  <a:extLst>
                    <a:ext uri="{9D8B030D-6E8A-4147-A177-3AD203B41FA5}">
                      <a16:colId xmlns:a16="http://schemas.microsoft.com/office/drawing/2014/main" val="269771659"/>
                    </a:ext>
                  </a:extLst>
                </a:gridCol>
              </a:tblGrid>
              <a:tr h="254309">
                <a:tc>
                  <a:txBody>
                    <a:bodyPr/>
                    <a:lstStyle/>
                    <a:p>
                      <a:r>
                        <a:rPr lang="en-US" sz="1400" b="0">
                          <a:solidFill>
                            <a:schemeClr val="tx1"/>
                          </a:solidFill>
                          <a:latin typeface="+mj-lt"/>
                        </a:rPr>
                        <a:t>Baseline Event</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b="0" dirty="0">
                          <a:solidFill>
                            <a:schemeClr val="tx1"/>
                          </a:solidFill>
                        </a:rPr>
                        <a:t>Microsoft Azure Training Day: Migrating applications to the cloud</a:t>
                      </a:r>
                      <a:endParaRPr lang="en-US" sz="1200" b="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35173644"/>
                  </a:ext>
                </a:extLst>
              </a:tr>
              <a:tr h="294657">
                <a:tc>
                  <a:txBody>
                    <a:bodyPr/>
                    <a:lstStyle/>
                    <a:p>
                      <a:r>
                        <a:rPr lang="en-US" sz="1400" b="0">
                          <a:solidFill>
                            <a:schemeClr val="tx1"/>
                          </a:solidFill>
                          <a:latin typeface="+mj-lt"/>
                        </a:rPr>
                        <a:t>Recommended Speaker Roles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b="0" dirty="0">
                          <a:solidFill>
                            <a:schemeClr val="tx1"/>
                          </a:solidFill>
                          <a:latin typeface="+mn-lt"/>
                        </a:rPr>
                        <a:t>Field Technical Roles: Regional CDA’/CSA’s, PFE, GBB’s, MVP, MTC TSP’s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28085801"/>
                  </a:ext>
                </a:extLst>
              </a:tr>
              <a:tr h="254309">
                <a:tc>
                  <a:txBody>
                    <a:bodyPr/>
                    <a:lstStyle/>
                    <a:p>
                      <a:r>
                        <a:rPr lang="en-US" sz="1400">
                          <a:solidFill>
                            <a:schemeClr val="tx1"/>
                          </a:solidFill>
                          <a:latin typeface="+mj-lt"/>
                        </a:rPr>
                        <a:t>Audience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70% Developers 30% Architects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48516789"/>
                  </a:ext>
                </a:extLst>
              </a:tr>
              <a:tr h="254309">
                <a:tc>
                  <a:txBody>
                    <a:bodyPr/>
                    <a:lstStyle/>
                    <a:p>
                      <a:r>
                        <a:rPr lang="en-US" sz="1400">
                          <a:solidFill>
                            <a:schemeClr val="tx1"/>
                          </a:solidFill>
                          <a:latin typeface="+mj-lt"/>
                        </a:rPr>
                        <a:t>Length &amp; Version</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60min</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08939210"/>
                  </a:ext>
                </a:extLst>
              </a:tr>
              <a:tr h="254309">
                <a:tc>
                  <a:txBody>
                    <a:bodyPr/>
                    <a:lstStyle/>
                    <a:p>
                      <a:r>
                        <a:rPr lang="en-US" sz="1400">
                          <a:solidFill>
                            <a:schemeClr val="tx1"/>
                          </a:solidFill>
                          <a:latin typeface="+mj-lt"/>
                        </a:rPr>
                        <a:t>Content Level</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300</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354374"/>
                  </a:ext>
                </a:extLst>
              </a:tr>
              <a:tr h="254309">
                <a:tc>
                  <a:txBody>
                    <a:bodyPr/>
                    <a:lstStyle/>
                    <a:p>
                      <a:r>
                        <a:rPr lang="en-US" sz="1400">
                          <a:solidFill>
                            <a:schemeClr val="tx1"/>
                          </a:solidFill>
                          <a:latin typeface="+mj-lt"/>
                        </a:rPr>
                        <a:t>Deck Contacts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Mark Winters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4924476"/>
                  </a:ext>
                </a:extLst>
              </a:tr>
              <a:tr h="450405">
                <a:tc>
                  <a:txBody>
                    <a:bodyPr/>
                    <a:lstStyle/>
                    <a:p>
                      <a:r>
                        <a:rPr lang="en-US" sz="1400" dirty="0">
                          <a:solidFill>
                            <a:schemeClr val="tx1"/>
                          </a:solidFill>
                          <a:latin typeface="+mj-lt"/>
                        </a:rPr>
                        <a:t>Training Resources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228600" marR="0" lvl="0" indent="-228600" algn="l" defTabSz="932742" rtl="0" eaLnBrk="1" fontAlgn="auto" latinLnBrk="0" hangingPunct="1">
                        <a:lnSpc>
                          <a:spcPct val="100000"/>
                        </a:lnSpc>
                        <a:spcBef>
                          <a:spcPts val="0"/>
                        </a:spcBef>
                        <a:spcAft>
                          <a:spcPts val="600"/>
                        </a:spcAft>
                        <a:buClrTx/>
                        <a:buSzTx/>
                        <a:buFont typeface="+mj-lt"/>
                        <a:buAutoNum type="arabicPeriod"/>
                        <a:tabLst/>
                        <a:defRPr/>
                      </a:pPr>
                      <a:r>
                        <a:rPr lang="en-US" sz="1200" dirty="0">
                          <a:solidFill>
                            <a:schemeClr val="tx1"/>
                          </a:solidFill>
                          <a:latin typeface="+mn-lt"/>
                        </a:rPr>
                        <a:t>Session Video -</a:t>
                      </a:r>
                      <a:r>
                        <a:rPr lang="en-US" sz="1200" u="sng" kern="1200" dirty="0">
                          <a:solidFill>
                            <a:schemeClr val="dk1"/>
                          </a:solidFill>
                          <a:effectLst/>
                          <a:latin typeface="+mn-lt"/>
                          <a:ea typeface="+mn-ea"/>
                          <a:cs typeface="+mn-cs"/>
                          <a:hlinkClick r:id="rId3"/>
                        </a:rPr>
                        <a:t>Video 2</a:t>
                      </a:r>
                      <a:endParaRPr lang="en-US" sz="1200" u="sng" kern="1200" dirty="0">
                        <a:solidFill>
                          <a:schemeClr val="dk1"/>
                        </a:solidFill>
                        <a:effectLst/>
                        <a:latin typeface="+mn-lt"/>
                        <a:ea typeface="+mn-ea"/>
                        <a:cs typeface="+mn-cs"/>
                      </a:endParaRPr>
                    </a:p>
                    <a:p>
                      <a:pPr marL="228600" marR="0" lvl="0" indent="-228600" algn="l" defTabSz="932742" rtl="0" eaLnBrk="1" fontAlgn="auto" latinLnBrk="0" hangingPunct="1">
                        <a:lnSpc>
                          <a:spcPct val="100000"/>
                        </a:lnSpc>
                        <a:spcBef>
                          <a:spcPts val="0"/>
                        </a:spcBef>
                        <a:spcAft>
                          <a:spcPts val="600"/>
                        </a:spcAft>
                        <a:buClrTx/>
                        <a:buSzTx/>
                        <a:buFont typeface="+mj-lt"/>
                        <a:buAutoNum type="arabicPeriod"/>
                        <a:tabLst/>
                        <a:defRPr/>
                      </a:pPr>
                      <a:r>
                        <a:rPr lang="en-US" sz="1200" dirty="0" err="1">
                          <a:solidFill>
                            <a:schemeClr val="tx1"/>
                          </a:solidFill>
                          <a:latin typeface="+mn-lt"/>
                        </a:rPr>
                        <a:t>Github</a:t>
                      </a:r>
                      <a:r>
                        <a:rPr lang="en-US" sz="1200" dirty="0">
                          <a:solidFill>
                            <a:schemeClr val="tx1"/>
                          </a:solidFill>
                          <a:latin typeface="+mn-lt"/>
                        </a:rPr>
                        <a:t> resource to run the demo’s-</a:t>
                      </a:r>
                      <a:r>
                        <a:rPr lang="en-US" sz="1200" u="sng" kern="1200" dirty="0">
                          <a:solidFill>
                            <a:schemeClr val="dk1"/>
                          </a:solidFill>
                          <a:effectLst/>
                          <a:latin typeface="+mn-lt"/>
                          <a:ea typeface="+mn-ea"/>
                          <a:cs typeface="+mn-cs"/>
                          <a:hlinkClick r:id="rId4"/>
                        </a:rPr>
                        <a:t>Session 2</a:t>
                      </a:r>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95054279"/>
                  </a:ext>
                </a:extLst>
              </a:tr>
              <a:tr h="704675">
                <a:tc>
                  <a:txBody>
                    <a:bodyPr/>
                    <a:lstStyle/>
                    <a:p>
                      <a:r>
                        <a:rPr lang="en-US" sz="1400" dirty="0">
                          <a:solidFill>
                            <a:schemeClr val="tx1"/>
                          </a:solidFill>
                          <a:latin typeface="+mj-lt"/>
                        </a:rPr>
                        <a:t>Accessibility checker</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600"/>
                        </a:spcAft>
                        <a:buClrTx/>
                        <a:buSzTx/>
                        <a:buFont typeface="+mj-lt"/>
                        <a:buNone/>
                        <a:tabLst/>
                        <a:defRPr/>
                      </a:pPr>
                      <a:r>
                        <a:rPr lang="en-US" sz="1200" dirty="0">
                          <a:solidFill>
                            <a:schemeClr val="tx1"/>
                          </a:solidFill>
                          <a:latin typeface="+mn-lt"/>
                        </a:rPr>
                        <a:t>(date)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47336964"/>
                  </a:ext>
                </a:extLst>
              </a:tr>
            </a:tbl>
          </a:graphicData>
        </a:graphic>
      </p:graphicFrame>
      <p:sp>
        <p:nvSpPr>
          <p:cNvPr id="2" name="Rectangle 1">
            <a:extLst>
              <a:ext uri="{FF2B5EF4-FFF2-40B4-BE49-F238E27FC236}">
                <a16:creationId xmlns:a16="http://schemas.microsoft.com/office/drawing/2014/main" id="{693512D4-C505-4DF8-BAED-0EA95CEEF5F8}"/>
              </a:ext>
            </a:extLst>
          </p:cNvPr>
          <p:cNvSpPr/>
          <p:nvPr/>
        </p:nvSpPr>
        <p:spPr>
          <a:xfrm>
            <a:off x="457199" y="3791862"/>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Segoe UI"/>
                <a:ea typeface="+mn-ea"/>
                <a:cs typeface="+mn-cs"/>
              </a:rPr>
              <a:t>CHANGE TRACKER</a:t>
            </a:r>
            <a:endParaRPr kumimoji="0" lang="en-US" sz="1800" b="1" i="0" u="none" strike="noStrike" kern="1200" cap="none" spc="0" normalizeH="0" baseline="0" noProof="0">
              <a:ln>
                <a:noFill/>
              </a:ln>
              <a:solidFill>
                <a:srgbClr val="1A1A1A"/>
              </a:solidFill>
              <a:effectLst/>
              <a:uLnTx/>
              <a:uFillTx/>
              <a:latin typeface="Segoe UI"/>
              <a:ea typeface="+mn-ea"/>
              <a:cs typeface="+mn-cs"/>
            </a:endParaRPr>
          </a:p>
        </p:txBody>
      </p:sp>
      <p:graphicFrame>
        <p:nvGraphicFramePr>
          <p:cNvPr id="3" name="Table 2">
            <a:extLst>
              <a:ext uri="{FF2B5EF4-FFF2-40B4-BE49-F238E27FC236}">
                <a16:creationId xmlns:a16="http://schemas.microsoft.com/office/drawing/2014/main" id="{7ADE5FFB-D027-4AF6-99A3-1C66353933D8}"/>
              </a:ext>
            </a:extLst>
          </p:cNvPr>
          <p:cNvGraphicFramePr>
            <a:graphicFrameLocks noGrp="1"/>
          </p:cNvGraphicFramePr>
          <p:nvPr/>
        </p:nvGraphicFramePr>
        <p:xfrm>
          <a:off x="457199" y="4262944"/>
          <a:ext cx="11277602" cy="2346112"/>
        </p:xfrm>
        <a:graphic>
          <a:graphicData uri="http://schemas.openxmlformats.org/drawingml/2006/table">
            <a:tbl>
              <a:tblPr firstRow="1" bandRow="1">
                <a:tableStyleId>{5C22544A-7EE6-4342-B048-85BDC9FD1C3A}</a:tableStyleId>
              </a:tblPr>
              <a:tblGrid>
                <a:gridCol w="2059691">
                  <a:extLst>
                    <a:ext uri="{9D8B030D-6E8A-4147-A177-3AD203B41FA5}">
                      <a16:colId xmlns:a16="http://schemas.microsoft.com/office/drawing/2014/main" val="183128995"/>
                    </a:ext>
                  </a:extLst>
                </a:gridCol>
                <a:gridCol w="2059691">
                  <a:extLst>
                    <a:ext uri="{9D8B030D-6E8A-4147-A177-3AD203B41FA5}">
                      <a16:colId xmlns:a16="http://schemas.microsoft.com/office/drawing/2014/main" val="100877150"/>
                    </a:ext>
                  </a:extLst>
                </a:gridCol>
                <a:gridCol w="7158220">
                  <a:extLst>
                    <a:ext uri="{9D8B030D-6E8A-4147-A177-3AD203B41FA5}">
                      <a16:colId xmlns:a16="http://schemas.microsoft.com/office/drawing/2014/main" val="2642130174"/>
                    </a:ext>
                  </a:extLst>
                </a:gridCol>
              </a:tblGrid>
              <a:tr h="241798">
                <a:tc>
                  <a:txBody>
                    <a:bodyPr/>
                    <a:lstStyle/>
                    <a:p>
                      <a:r>
                        <a:rPr lang="en-US" sz="1400" b="0">
                          <a:solidFill>
                            <a:schemeClr val="tx1"/>
                          </a:solidFill>
                          <a:latin typeface="+mj-lt"/>
                        </a:rPr>
                        <a:t>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r>
                        <a:rPr lang="en-US" sz="1400" b="0">
                          <a:solidFill>
                            <a:schemeClr val="tx1"/>
                          </a:solidFill>
                          <a:latin typeface="+mj-lt"/>
                        </a:rPr>
                        <a:t>Slide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algn="l" defTabSz="932742" rtl="0" eaLnBrk="1" latinLnBrk="0" hangingPunct="1"/>
                      <a:r>
                        <a:rPr lang="en-US" sz="1400" b="0" kern="1200">
                          <a:solidFill>
                            <a:schemeClr val="tx1"/>
                          </a:solidFill>
                          <a:latin typeface="+mj-lt"/>
                          <a:ea typeface="+mn-ea"/>
                          <a:cs typeface="+mn-cs"/>
                        </a:rPr>
                        <a:t>Description of Update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262522782"/>
                  </a:ext>
                </a:extLst>
              </a:tr>
              <a:tr h="411056">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34112613"/>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32214094"/>
                  </a:ext>
                </a:extLst>
              </a:tr>
              <a:tr h="286485">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6461727"/>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00449157"/>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251247918"/>
                  </a:ext>
                </a:extLst>
              </a:tr>
              <a:tr h="411056">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01154742"/>
                  </a:ext>
                </a:extLst>
              </a:tr>
            </a:tbl>
          </a:graphicData>
        </a:graphic>
      </p:graphicFrame>
    </p:spTree>
    <p:extLst>
      <p:ext uri="{BB962C8B-B14F-4D97-AF65-F5344CB8AC3E}">
        <p14:creationId xmlns:p14="http://schemas.microsoft.com/office/powerpoint/2010/main" val="260884801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736EE7D5-4D78-41A5-8A24-4FFEC76CF39A}"/>
              </a:ext>
            </a:extLst>
          </p:cNvPr>
          <p:cNvSpPr txBox="1">
            <a:spLocks/>
          </p:cNvSpPr>
          <p:nvPr/>
        </p:nvSpPr>
        <p:spPr>
          <a:xfrm>
            <a:off x="594569"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Segoe UI Semibold"/>
                <a:ea typeface="+mn-ea"/>
                <a:cs typeface="Segoe UI" pitchFamily="34" charset="0"/>
              </a:rPr>
              <a:t>Cloud Shell</a:t>
            </a:r>
            <a:endPar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endParaRPr>
          </a:p>
        </p:txBody>
      </p:sp>
      <p:pic>
        <p:nvPicPr>
          <p:cNvPr id="6" name="Picture 5">
            <a:extLst>
              <a:ext uri="{FF2B5EF4-FFF2-40B4-BE49-F238E27FC236}">
                <a16:creationId xmlns:a16="http://schemas.microsoft.com/office/drawing/2014/main" id="{329F6A45-73DF-441A-A01A-C20796A5EE09}"/>
              </a:ext>
            </a:extLst>
          </p:cNvPr>
          <p:cNvPicPr>
            <a:picLocks noChangeAspect="1"/>
          </p:cNvPicPr>
          <p:nvPr/>
        </p:nvPicPr>
        <p:blipFill>
          <a:blip r:embed="rId2"/>
          <a:stretch>
            <a:fillRect/>
          </a:stretch>
        </p:blipFill>
        <p:spPr>
          <a:xfrm>
            <a:off x="244045" y="1184747"/>
            <a:ext cx="11703909" cy="538380"/>
          </a:xfrm>
          <a:prstGeom prst="rect">
            <a:avLst/>
          </a:prstGeom>
        </p:spPr>
      </p:pic>
      <p:sp>
        <p:nvSpPr>
          <p:cNvPr id="7" name="Rectangle 6">
            <a:extLst>
              <a:ext uri="{FF2B5EF4-FFF2-40B4-BE49-F238E27FC236}">
                <a16:creationId xmlns:a16="http://schemas.microsoft.com/office/drawing/2014/main" id="{936ABC60-2B26-477E-9966-4CCAA2C643DE}"/>
              </a:ext>
            </a:extLst>
          </p:cNvPr>
          <p:cNvSpPr/>
          <p:nvPr/>
        </p:nvSpPr>
        <p:spPr bwMode="auto">
          <a:xfrm>
            <a:off x="7495309" y="1191491"/>
            <a:ext cx="706582" cy="531636"/>
          </a:xfrm>
          <a:prstGeom prst="rect">
            <a:avLst/>
          </a:prstGeom>
          <a:noFill/>
          <a:ln w="28575" cap="flat" cmpd="sng" algn="ctr">
            <a:solidFill>
              <a:srgbClr val="FF0000"/>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682A4BC-40B0-4666-9ACB-E45CE8D73389}"/>
              </a:ext>
            </a:extLst>
          </p:cNvPr>
          <p:cNvPicPr>
            <a:picLocks noChangeAspect="1"/>
          </p:cNvPicPr>
          <p:nvPr/>
        </p:nvPicPr>
        <p:blipFill>
          <a:blip r:embed="rId3"/>
          <a:stretch>
            <a:fillRect/>
          </a:stretch>
        </p:blipFill>
        <p:spPr>
          <a:xfrm>
            <a:off x="971532" y="2395094"/>
            <a:ext cx="7583650" cy="4173947"/>
          </a:xfrm>
          <a:prstGeom prst="rect">
            <a:avLst/>
          </a:prstGeom>
        </p:spPr>
      </p:pic>
      <p:pic>
        <p:nvPicPr>
          <p:cNvPr id="9" name="Picture 8">
            <a:extLst>
              <a:ext uri="{FF2B5EF4-FFF2-40B4-BE49-F238E27FC236}">
                <a16:creationId xmlns:a16="http://schemas.microsoft.com/office/drawing/2014/main" id="{5A8B6FF0-5307-494C-A10E-E8FDC1919370}"/>
              </a:ext>
            </a:extLst>
          </p:cNvPr>
          <p:cNvPicPr>
            <a:picLocks noChangeAspect="1"/>
          </p:cNvPicPr>
          <p:nvPr/>
        </p:nvPicPr>
        <p:blipFill>
          <a:blip r:embed="rId4"/>
          <a:stretch>
            <a:fillRect/>
          </a:stretch>
        </p:blipFill>
        <p:spPr>
          <a:xfrm>
            <a:off x="971532" y="2395094"/>
            <a:ext cx="1587423" cy="1069938"/>
          </a:xfrm>
          <a:prstGeom prst="rect">
            <a:avLst/>
          </a:prstGeom>
        </p:spPr>
      </p:pic>
      <p:sp>
        <p:nvSpPr>
          <p:cNvPr id="10" name="Rectangle 9">
            <a:extLst>
              <a:ext uri="{FF2B5EF4-FFF2-40B4-BE49-F238E27FC236}">
                <a16:creationId xmlns:a16="http://schemas.microsoft.com/office/drawing/2014/main" id="{E928CEAC-15D7-481A-9EF1-DF1EA52C9F1A}"/>
              </a:ext>
            </a:extLst>
          </p:cNvPr>
          <p:cNvSpPr/>
          <p:nvPr/>
        </p:nvSpPr>
        <p:spPr bwMode="auto">
          <a:xfrm>
            <a:off x="971532" y="2930062"/>
            <a:ext cx="1587422" cy="534969"/>
          </a:xfrm>
          <a:prstGeom prst="rect">
            <a:avLst/>
          </a:prstGeom>
          <a:noFill/>
          <a:ln w="28575" cap="flat" cmpd="sng" algn="ctr">
            <a:solidFill>
              <a:srgbClr val="FF0000"/>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5796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6">
            <a:extLst>
              <a:ext uri="{FF2B5EF4-FFF2-40B4-BE49-F238E27FC236}">
                <a16:creationId xmlns:a16="http://schemas.microsoft.com/office/drawing/2014/main" id="{87E26F8C-AC66-4D92-BA62-CEF2583CCD26}"/>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Azure Cosmos DB</a:t>
            </a:r>
          </a:p>
        </p:txBody>
      </p:sp>
      <p:sp>
        <p:nvSpPr>
          <p:cNvPr id="4" name="Text Placeholder 5">
            <a:extLst>
              <a:ext uri="{FF2B5EF4-FFF2-40B4-BE49-F238E27FC236}">
                <a16:creationId xmlns:a16="http://schemas.microsoft.com/office/drawing/2014/main" id="{4C2A2FAC-B733-4A72-9B43-8A452C1D4A70}"/>
              </a:ext>
            </a:extLst>
          </p:cNvPr>
          <p:cNvSpPr txBox="1">
            <a:spLocks/>
          </p:cNvSpPr>
          <p:nvPr/>
        </p:nvSpPr>
        <p:spPr>
          <a:xfrm>
            <a:off x="536028" y="1104368"/>
            <a:ext cx="11628175"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073A65"/>
                </a:solidFill>
                <a:effectLst/>
                <a:uLnTx/>
                <a:uFillTx/>
                <a:latin typeface="Segoe UI Semilight" panose="020B0402040204020203" pitchFamily="34" charset="0"/>
                <a:ea typeface="+mn-ea"/>
                <a:cs typeface="Segoe UI Semilight" panose="020B0402040204020203" pitchFamily="34" charset="0"/>
              </a:rPr>
              <a:t>Globally distributed database service</a:t>
            </a:r>
          </a:p>
        </p:txBody>
      </p:sp>
      <p:sp>
        <p:nvSpPr>
          <p:cNvPr id="5" name="Freeform 6">
            <a:extLst>
              <a:ext uri="{FF2B5EF4-FFF2-40B4-BE49-F238E27FC236}">
                <a16:creationId xmlns:a16="http://schemas.microsoft.com/office/drawing/2014/main" id="{5D25157E-0F25-4DE3-B7AF-0D47C4ECA125}"/>
              </a:ext>
            </a:extLst>
          </p:cNvPr>
          <p:cNvSpPr>
            <a:spLocks noEditPoints="1"/>
          </p:cNvSpPr>
          <p:nvPr/>
        </p:nvSpPr>
        <p:spPr bwMode="auto">
          <a:xfrm>
            <a:off x="1253006" y="1973262"/>
            <a:ext cx="10136616" cy="4715324"/>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rgbClr val="073A65"/>
          </a:solidFill>
          <a:ln>
            <a:noFill/>
          </a:ln>
        </p:spPr>
        <p:txBody>
          <a:bodyPr vert="horz" wrap="square" lIns="124347" tIns="62174" rIns="124347" bIns="62174" numCol="1" anchor="t" anchorCtr="0" compatLnSpc="1">
            <a:prstTxWarp prst="textNoShape">
              <a:avLst/>
            </a:prstTxWarp>
          </a:bodyPr>
          <a:lstStyle/>
          <a:p>
            <a:pPr defTabSz="1243431">
              <a:defRPr/>
            </a:pPr>
            <a:endParaRPr lang="en-US" sz="2448" kern="0">
              <a:solidFill>
                <a:sysClr val="windowText" lastClr="000000"/>
              </a:solidFill>
              <a:latin typeface="Calibri"/>
            </a:endParaRPr>
          </a:p>
        </p:txBody>
      </p:sp>
      <p:cxnSp>
        <p:nvCxnSpPr>
          <p:cNvPr id="6" name="Straight Connector 5">
            <a:extLst>
              <a:ext uri="{FF2B5EF4-FFF2-40B4-BE49-F238E27FC236}">
                <a16:creationId xmlns:a16="http://schemas.microsoft.com/office/drawing/2014/main" id="{152D8EE3-9A59-4E6E-A066-1E80782BFB75}"/>
              </a:ext>
            </a:extLst>
          </p:cNvPr>
          <p:cNvCxnSpPr/>
          <p:nvPr/>
        </p:nvCxnSpPr>
        <p:spPr>
          <a:xfrm flipV="1">
            <a:off x="2334305" y="3129722"/>
            <a:ext cx="3929204" cy="397133"/>
          </a:xfrm>
          <a:prstGeom prst="line">
            <a:avLst/>
          </a:prstGeom>
          <a:noFill/>
          <a:ln w="28575" cap="rnd" cmpd="sng" algn="ctr">
            <a:solidFill>
              <a:srgbClr val="81C6FF"/>
            </a:solidFill>
            <a:prstDash val="sysDot"/>
          </a:ln>
          <a:effectLst/>
        </p:spPr>
      </p:cxnSp>
      <p:cxnSp>
        <p:nvCxnSpPr>
          <p:cNvPr id="7" name="Straight Connector 6">
            <a:extLst>
              <a:ext uri="{FF2B5EF4-FFF2-40B4-BE49-F238E27FC236}">
                <a16:creationId xmlns:a16="http://schemas.microsoft.com/office/drawing/2014/main" id="{C82B2149-9ADE-4037-A238-6F44D2798EA4}"/>
              </a:ext>
            </a:extLst>
          </p:cNvPr>
          <p:cNvCxnSpPr/>
          <p:nvPr/>
        </p:nvCxnSpPr>
        <p:spPr>
          <a:xfrm flipH="1" flipV="1">
            <a:off x="6263509" y="3129362"/>
            <a:ext cx="3376943" cy="458925"/>
          </a:xfrm>
          <a:prstGeom prst="line">
            <a:avLst/>
          </a:prstGeom>
          <a:noFill/>
          <a:ln w="28575" cap="rnd" cmpd="sng" algn="ctr">
            <a:solidFill>
              <a:srgbClr val="81C6FF"/>
            </a:solidFill>
            <a:prstDash val="sysDot"/>
          </a:ln>
          <a:effectLst/>
        </p:spPr>
      </p:cxnSp>
      <p:cxnSp>
        <p:nvCxnSpPr>
          <p:cNvPr id="8" name="Straight Connector 7">
            <a:extLst>
              <a:ext uri="{FF2B5EF4-FFF2-40B4-BE49-F238E27FC236}">
                <a16:creationId xmlns:a16="http://schemas.microsoft.com/office/drawing/2014/main" id="{F6D3D1A6-08CC-4CF2-BC2D-189EF3A1CB9D}"/>
              </a:ext>
            </a:extLst>
          </p:cNvPr>
          <p:cNvCxnSpPr/>
          <p:nvPr/>
        </p:nvCxnSpPr>
        <p:spPr>
          <a:xfrm>
            <a:off x="9640452" y="3603055"/>
            <a:ext cx="986828" cy="2133600"/>
          </a:xfrm>
          <a:prstGeom prst="line">
            <a:avLst/>
          </a:prstGeom>
          <a:noFill/>
          <a:ln w="28575" cap="rnd" cmpd="sng" algn="ctr">
            <a:solidFill>
              <a:srgbClr val="81C6FF"/>
            </a:solidFill>
            <a:prstDash val="sysDot"/>
          </a:ln>
          <a:effectLst/>
        </p:spPr>
      </p:cxnSp>
      <p:cxnSp>
        <p:nvCxnSpPr>
          <p:cNvPr id="9" name="Straight Connector 8">
            <a:extLst>
              <a:ext uri="{FF2B5EF4-FFF2-40B4-BE49-F238E27FC236}">
                <a16:creationId xmlns:a16="http://schemas.microsoft.com/office/drawing/2014/main" id="{2C0458A7-7AC1-41B7-B47A-C91B85D6A7D1}"/>
              </a:ext>
            </a:extLst>
          </p:cNvPr>
          <p:cNvCxnSpPr/>
          <p:nvPr/>
        </p:nvCxnSpPr>
        <p:spPr>
          <a:xfrm flipH="1" flipV="1">
            <a:off x="4588618" y="5142899"/>
            <a:ext cx="6038662" cy="590845"/>
          </a:xfrm>
          <a:prstGeom prst="line">
            <a:avLst/>
          </a:prstGeom>
          <a:noFill/>
          <a:ln w="28575" cap="rnd" cmpd="sng" algn="ctr">
            <a:solidFill>
              <a:srgbClr val="81C6FF"/>
            </a:solidFill>
            <a:prstDash val="sysDot"/>
          </a:ln>
          <a:effectLst/>
        </p:spPr>
      </p:cxnSp>
      <p:cxnSp>
        <p:nvCxnSpPr>
          <p:cNvPr id="10" name="Straight Connector 9">
            <a:extLst>
              <a:ext uri="{FF2B5EF4-FFF2-40B4-BE49-F238E27FC236}">
                <a16:creationId xmlns:a16="http://schemas.microsoft.com/office/drawing/2014/main" id="{F5F92B68-9F12-4F34-9021-9A9609450465}"/>
              </a:ext>
            </a:extLst>
          </p:cNvPr>
          <p:cNvCxnSpPr/>
          <p:nvPr/>
        </p:nvCxnSpPr>
        <p:spPr>
          <a:xfrm flipH="1" flipV="1">
            <a:off x="2334305" y="3541623"/>
            <a:ext cx="2254313" cy="1601276"/>
          </a:xfrm>
          <a:prstGeom prst="line">
            <a:avLst/>
          </a:prstGeom>
          <a:noFill/>
          <a:ln w="28575" cap="rnd" cmpd="sng" algn="ctr">
            <a:solidFill>
              <a:srgbClr val="81C6FF"/>
            </a:solidFill>
            <a:prstDash val="sysDot"/>
          </a:ln>
          <a:effectLst/>
        </p:spPr>
      </p:cxnSp>
      <p:cxnSp>
        <p:nvCxnSpPr>
          <p:cNvPr id="11" name="Straight Connector 10">
            <a:extLst>
              <a:ext uri="{FF2B5EF4-FFF2-40B4-BE49-F238E27FC236}">
                <a16:creationId xmlns:a16="http://schemas.microsoft.com/office/drawing/2014/main" id="{F41DCCCB-177B-49BB-9791-C13C4B8501ED}"/>
              </a:ext>
            </a:extLst>
          </p:cNvPr>
          <p:cNvCxnSpPr/>
          <p:nvPr/>
        </p:nvCxnSpPr>
        <p:spPr>
          <a:xfrm flipV="1">
            <a:off x="4588618" y="3563068"/>
            <a:ext cx="5051834" cy="1579831"/>
          </a:xfrm>
          <a:prstGeom prst="line">
            <a:avLst/>
          </a:prstGeom>
          <a:noFill/>
          <a:ln w="28575" cap="rnd" cmpd="sng" algn="ctr">
            <a:solidFill>
              <a:srgbClr val="81C6FF"/>
            </a:solidFill>
            <a:prstDash val="sysDot"/>
          </a:ln>
          <a:effectLst/>
        </p:spPr>
      </p:cxnSp>
      <p:cxnSp>
        <p:nvCxnSpPr>
          <p:cNvPr id="12" name="Straight Connector 11">
            <a:extLst>
              <a:ext uri="{FF2B5EF4-FFF2-40B4-BE49-F238E27FC236}">
                <a16:creationId xmlns:a16="http://schemas.microsoft.com/office/drawing/2014/main" id="{C6A18420-C2BE-4E42-8B05-FEB0FEC1AE60}"/>
              </a:ext>
            </a:extLst>
          </p:cNvPr>
          <p:cNvCxnSpPr/>
          <p:nvPr/>
        </p:nvCxnSpPr>
        <p:spPr>
          <a:xfrm flipH="1">
            <a:off x="4588618" y="3150117"/>
            <a:ext cx="1674394" cy="2007550"/>
          </a:xfrm>
          <a:prstGeom prst="line">
            <a:avLst/>
          </a:prstGeom>
          <a:noFill/>
          <a:ln w="28575" cap="rnd" cmpd="sng" algn="ctr">
            <a:solidFill>
              <a:srgbClr val="81C6FF"/>
            </a:solidFill>
            <a:prstDash val="sysDot"/>
          </a:ln>
          <a:effectLst/>
        </p:spPr>
      </p:cxnSp>
      <p:cxnSp>
        <p:nvCxnSpPr>
          <p:cNvPr id="13" name="Straight Connector 12">
            <a:extLst>
              <a:ext uri="{FF2B5EF4-FFF2-40B4-BE49-F238E27FC236}">
                <a16:creationId xmlns:a16="http://schemas.microsoft.com/office/drawing/2014/main" id="{82FC6E1C-3B19-4A2B-B03D-538CFF41C31C}"/>
              </a:ext>
            </a:extLst>
          </p:cNvPr>
          <p:cNvCxnSpPr/>
          <p:nvPr/>
        </p:nvCxnSpPr>
        <p:spPr>
          <a:xfrm>
            <a:off x="2334305" y="3563068"/>
            <a:ext cx="8292975" cy="2170676"/>
          </a:xfrm>
          <a:prstGeom prst="line">
            <a:avLst/>
          </a:prstGeom>
          <a:noFill/>
          <a:ln w="28575" cap="rnd" cmpd="sng" algn="ctr">
            <a:solidFill>
              <a:srgbClr val="81C6FF"/>
            </a:solidFill>
            <a:prstDash val="sysDot"/>
          </a:ln>
          <a:effectLst/>
        </p:spPr>
      </p:cxnSp>
      <p:cxnSp>
        <p:nvCxnSpPr>
          <p:cNvPr id="14" name="Straight Connector 13">
            <a:extLst>
              <a:ext uri="{FF2B5EF4-FFF2-40B4-BE49-F238E27FC236}">
                <a16:creationId xmlns:a16="http://schemas.microsoft.com/office/drawing/2014/main" id="{1491731C-0188-4758-9269-A969FD770FCE}"/>
              </a:ext>
            </a:extLst>
          </p:cNvPr>
          <p:cNvCxnSpPr>
            <a:cxnSpLocks/>
          </p:cNvCxnSpPr>
          <p:nvPr/>
        </p:nvCxnSpPr>
        <p:spPr>
          <a:xfrm>
            <a:off x="6263013" y="3150117"/>
            <a:ext cx="4364267" cy="2583627"/>
          </a:xfrm>
          <a:prstGeom prst="line">
            <a:avLst/>
          </a:prstGeom>
          <a:noFill/>
          <a:ln w="28575" cap="rnd" cmpd="sng" algn="ctr">
            <a:solidFill>
              <a:srgbClr val="81C6FF"/>
            </a:solidFill>
            <a:prstDash val="sysDot"/>
          </a:ln>
          <a:effectLst/>
        </p:spPr>
      </p:cxnSp>
      <p:pic>
        <p:nvPicPr>
          <p:cNvPr id="15" name="Graphic 14">
            <a:extLst>
              <a:ext uri="{FF2B5EF4-FFF2-40B4-BE49-F238E27FC236}">
                <a16:creationId xmlns:a16="http://schemas.microsoft.com/office/drawing/2014/main" id="{0E7C95DD-D98B-4DCF-AA88-64E1396A38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09285" y="3093509"/>
            <a:ext cx="450040" cy="682480"/>
          </a:xfrm>
          <a:prstGeom prst="rect">
            <a:avLst/>
          </a:prstGeom>
        </p:spPr>
      </p:pic>
      <p:pic>
        <p:nvPicPr>
          <p:cNvPr id="16" name="Graphic 15">
            <a:extLst>
              <a:ext uri="{FF2B5EF4-FFF2-40B4-BE49-F238E27FC236}">
                <a16:creationId xmlns:a16="http://schemas.microsoft.com/office/drawing/2014/main" id="{7DB46EA7-94DE-425F-AD32-775B87AD6E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8489" y="2695156"/>
            <a:ext cx="450040" cy="682480"/>
          </a:xfrm>
          <a:prstGeom prst="rect">
            <a:avLst/>
          </a:prstGeom>
        </p:spPr>
      </p:pic>
      <p:pic>
        <p:nvPicPr>
          <p:cNvPr id="17" name="Graphic 16">
            <a:extLst>
              <a:ext uri="{FF2B5EF4-FFF2-40B4-BE49-F238E27FC236}">
                <a16:creationId xmlns:a16="http://schemas.microsoft.com/office/drawing/2014/main" id="{468D1CE9-9E07-4FDE-A824-475AAAD7EB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5432" y="3129722"/>
            <a:ext cx="450040" cy="682480"/>
          </a:xfrm>
          <a:prstGeom prst="rect">
            <a:avLst/>
          </a:prstGeom>
        </p:spPr>
      </p:pic>
      <p:pic>
        <p:nvPicPr>
          <p:cNvPr id="18" name="Graphic 17">
            <a:extLst>
              <a:ext uri="{FF2B5EF4-FFF2-40B4-BE49-F238E27FC236}">
                <a16:creationId xmlns:a16="http://schemas.microsoft.com/office/drawing/2014/main" id="{BD3BBEA6-D0C7-4B7B-854A-EB2CDAF36C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02260" y="5320661"/>
            <a:ext cx="450040" cy="682480"/>
          </a:xfrm>
          <a:prstGeom prst="rect">
            <a:avLst/>
          </a:prstGeom>
        </p:spPr>
      </p:pic>
      <p:pic>
        <p:nvPicPr>
          <p:cNvPr id="19" name="Graphic 18">
            <a:extLst>
              <a:ext uri="{FF2B5EF4-FFF2-40B4-BE49-F238E27FC236}">
                <a16:creationId xmlns:a16="http://schemas.microsoft.com/office/drawing/2014/main" id="{6C75EDBE-96C6-4917-A6B6-E8B3EDA6B9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63598" y="4659758"/>
            <a:ext cx="450040" cy="682480"/>
          </a:xfrm>
          <a:prstGeom prst="rect">
            <a:avLst/>
          </a:prstGeom>
        </p:spPr>
      </p:pic>
      <p:pic>
        <p:nvPicPr>
          <p:cNvPr id="20" name="Picture 19">
            <a:extLst>
              <a:ext uri="{FF2B5EF4-FFF2-40B4-BE49-F238E27FC236}">
                <a16:creationId xmlns:a16="http://schemas.microsoft.com/office/drawing/2014/main" id="{D491DCF7-03EA-4A7B-8593-1198C5FBCB20}"/>
              </a:ext>
            </a:extLst>
          </p:cNvPr>
          <p:cNvPicPr>
            <a:picLocks noChangeAspect="1"/>
          </p:cNvPicPr>
          <p:nvPr/>
        </p:nvPicPr>
        <p:blipFill>
          <a:blip r:embed="rId4"/>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38715194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22" presetClass="entr" presetSubtype="8"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par>
                                <p:cTn id="21" presetID="22" presetClass="entr" presetSubtype="8"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par>
                          <p:cTn id="37" fill="hold">
                            <p:stCondLst>
                              <p:cond delay="250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par>
                                <p:cTn id="41" presetID="22" presetClass="entr" presetSubtype="8"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par>
                                <p:cTn id="44" presetID="22" presetClass="entr" presetSubtype="4"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par>
                                <p:cTn id="47" presetID="22" presetClass="entr" presetSubtype="4"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down)">
                                      <p:cBhvr>
                                        <p:cTn id="49" dur="500"/>
                                        <p:tgtEl>
                                          <p:spTgt spid="9"/>
                                        </p:tgtEl>
                                      </p:cBhvr>
                                    </p:animEffect>
                                  </p:childTnLst>
                                </p:cTn>
                              </p:par>
                              <p:par>
                                <p:cTn id="50" presetID="22" presetClass="entr" presetSubtype="4"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down)">
                                      <p:cBhvr>
                                        <p:cTn id="52" dur="500"/>
                                        <p:tgtEl>
                                          <p:spTgt spid="8"/>
                                        </p:tgtEl>
                                      </p:cBhvr>
                                    </p:animEffect>
                                  </p:childTnLst>
                                </p:cTn>
                              </p:par>
                              <p:par>
                                <p:cTn id="53" presetID="10"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6">
            <a:extLst>
              <a:ext uri="{FF2B5EF4-FFF2-40B4-BE49-F238E27FC236}">
                <a16:creationId xmlns:a16="http://schemas.microsoft.com/office/drawing/2014/main" id="{C5E43D2B-66A6-4792-AFC0-A0654663A06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effectLst/>
                <a:uLnTx/>
                <a:uFillTx/>
                <a:latin typeface="Segoe UI Semibold"/>
                <a:cs typeface="Segoe UI" pitchFamily="34" charset="0"/>
              </a:defRPr>
            </a:lvl1pPr>
          </a:lstStyle>
          <a:p>
            <a:r>
              <a:rPr lang="en-US" dirty="0"/>
              <a:t>Azure Cosmos DB APIs</a:t>
            </a:r>
          </a:p>
        </p:txBody>
      </p:sp>
      <p:pic>
        <p:nvPicPr>
          <p:cNvPr id="22" name="Picture 21">
            <a:extLst>
              <a:ext uri="{FF2B5EF4-FFF2-40B4-BE49-F238E27FC236}">
                <a16:creationId xmlns:a16="http://schemas.microsoft.com/office/drawing/2014/main" id="{B2256F80-BB17-413B-A705-A22810889E72}"/>
              </a:ext>
            </a:extLst>
          </p:cNvPr>
          <p:cNvPicPr>
            <a:picLocks noChangeAspect="1"/>
          </p:cNvPicPr>
          <p:nvPr/>
        </p:nvPicPr>
        <p:blipFill>
          <a:blip r:embed="rId2"/>
          <a:stretch>
            <a:fillRect/>
          </a:stretch>
        </p:blipFill>
        <p:spPr>
          <a:xfrm>
            <a:off x="10704211" y="124426"/>
            <a:ext cx="1370822" cy="1370822"/>
          </a:xfrm>
          <a:prstGeom prst="rect">
            <a:avLst/>
          </a:prstGeom>
        </p:spPr>
      </p:pic>
      <p:grpSp>
        <p:nvGrpSpPr>
          <p:cNvPr id="23" name="Group 22">
            <a:extLst>
              <a:ext uri="{FF2B5EF4-FFF2-40B4-BE49-F238E27FC236}">
                <a16:creationId xmlns:a16="http://schemas.microsoft.com/office/drawing/2014/main" id="{9B6EAEC9-5535-49E5-A268-CC096E762B97}"/>
              </a:ext>
            </a:extLst>
          </p:cNvPr>
          <p:cNvGrpSpPr/>
          <p:nvPr/>
        </p:nvGrpSpPr>
        <p:grpSpPr>
          <a:xfrm>
            <a:off x="5106352" y="1241404"/>
            <a:ext cx="5029200" cy="5259389"/>
            <a:chOff x="6068328" y="1973262"/>
            <a:chExt cx="4419600" cy="3763067"/>
          </a:xfrm>
        </p:grpSpPr>
        <p:sp>
          <p:nvSpPr>
            <p:cNvPr id="24" name="Rectangle: Rounded Corners 23">
              <a:extLst>
                <a:ext uri="{FF2B5EF4-FFF2-40B4-BE49-F238E27FC236}">
                  <a16:creationId xmlns:a16="http://schemas.microsoft.com/office/drawing/2014/main" id="{CED44A0B-D317-478F-9025-904D8C6AF062}"/>
                </a:ext>
              </a:extLst>
            </p:cNvPr>
            <p:cNvSpPr/>
            <p:nvPr/>
          </p:nvSpPr>
          <p:spPr bwMode="auto">
            <a:xfrm>
              <a:off x="6294437" y="1973262"/>
              <a:ext cx="4193491" cy="3763067"/>
            </a:xfrm>
            <a:prstGeom prst="roundRect">
              <a:avLst>
                <a:gd name="adj" fmla="val 4983"/>
              </a:avLst>
            </a:prstGeom>
            <a:solidFill>
              <a:srgbClr val="606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DCD346BB-1EDA-46BA-859D-66FF3DF7F0FF}"/>
                </a:ext>
              </a:extLst>
            </p:cNvPr>
            <p:cNvSpPr/>
            <p:nvPr/>
          </p:nvSpPr>
          <p:spPr bwMode="auto">
            <a:xfrm rot="2766992">
              <a:off x="6068328" y="3644599"/>
              <a:ext cx="685800" cy="685800"/>
            </a:xfrm>
            <a:prstGeom prst="rect">
              <a:avLst/>
            </a:prstGeom>
            <a:solidFill>
              <a:srgbClr val="606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6" name="Text Placeholder 5">
            <a:extLst>
              <a:ext uri="{FF2B5EF4-FFF2-40B4-BE49-F238E27FC236}">
                <a16:creationId xmlns:a16="http://schemas.microsoft.com/office/drawing/2014/main" id="{05480F84-3FC1-40ED-B112-BC19C0AFDA37}"/>
              </a:ext>
            </a:extLst>
          </p:cNvPr>
          <p:cNvSpPr txBox="1">
            <a:spLocks/>
          </p:cNvSpPr>
          <p:nvPr/>
        </p:nvSpPr>
        <p:spPr>
          <a:xfrm>
            <a:off x="5789786" y="1482665"/>
            <a:ext cx="3355166" cy="482593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MongoDB</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SQL</a:t>
            </a:r>
            <a:b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b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Table storage</a:t>
            </a:r>
            <a:b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b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Gremlin Graph</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Spark</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Cassandra</a:t>
            </a:r>
            <a:endParaRPr kumimoji="0" lang="en-US" sz="3200" b="0" i="0" u="none" strike="noStrike" kern="1200" cap="none" spc="0" normalizeH="0" baseline="0" noProof="0" dirty="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p:txBody>
      </p:sp>
      <p:grpSp>
        <p:nvGrpSpPr>
          <p:cNvPr id="27" name="Group 26">
            <a:extLst>
              <a:ext uri="{FF2B5EF4-FFF2-40B4-BE49-F238E27FC236}">
                <a16:creationId xmlns:a16="http://schemas.microsoft.com/office/drawing/2014/main" id="{789458F2-3559-4B13-971E-2A1B6FAE9203}"/>
              </a:ext>
            </a:extLst>
          </p:cNvPr>
          <p:cNvGrpSpPr/>
          <p:nvPr/>
        </p:nvGrpSpPr>
        <p:grpSpPr>
          <a:xfrm>
            <a:off x="1318351" y="1937461"/>
            <a:ext cx="3054697" cy="4072928"/>
            <a:chOff x="4713905" y="6164262"/>
            <a:chExt cx="3054697" cy="4072928"/>
          </a:xfrm>
        </p:grpSpPr>
        <p:pic>
          <p:nvPicPr>
            <p:cNvPr id="28" name="Graphic 27">
              <a:extLst>
                <a:ext uri="{FF2B5EF4-FFF2-40B4-BE49-F238E27FC236}">
                  <a16:creationId xmlns:a16="http://schemas.microsoft.com/office/drawing/2014/main" id="{3BF8ABC7-2550-4FC4-A389-7B85B24C47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3905" y="6164262"/>
              <a:ext cx="3054697" cy="4072928"/>
            </a:xfrm>
            <a:prstGeom prst="rect">
              <a:avLst/>
            </a:prstGeom>
          </p:spPr>
        </p:pic>
        <p:pic>
          <p:nvPicPr>
            <p:cNvPr id="29" name="Graphic 28">
              <a:extLst>
                <a:ext uri="{FF2B5EF4-FFF2-40B4-BE49-F238E27FC236}">
                  <a16:creationId xmlns:a16="http://schemas.microsoft.com/office/drawing/2014/main" id="{318A9C12-4D02-4DBC-B4CC-51026D949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8637" y="8069262"/>
              <a:ext cx="1408445" cy="1408445"/>
            </a:xfrm>
            <a:prstGeom prst="rect">
              <a:avLst/>
            </a:prstGeom>
          </p:spPr>
        </p:pic>
      </p:grpSp>
      <p:sp>
        <p:nvSpPr>
          <p:cNvPr id="30" name="Rectangle: Rounded Corners 29">
            <a:extLst>
              <a:ext uri="{FF2B5EF4-FFF2-40B4-BE49-F238E27FC236}">
                <a16:creationId xmlns:a16="http://schemas.microsoft.com/office/drawing/2014/main" id="{CF139017-5112-4ECA-B7B1-00B4F522DF39}"/>
              </a:ext>
            </a:extLst>
          </p:cNvPr>
          <p:cNvSpPr/>
          <p:nvPr/>
        </p:nvSpPr>
        <p:spPr bwMode="auto">
          <a:xfrm>
            <a:off x="7671360" y="5375335"/>
            <a:ext cx="1615950" cy="533400"/>
          </a:xfrm>
          <a:prstGeom prst="roundRect">
            <a:avLst/>
          </a:prstGeom>
          <a:solidFill>
            <a:srgbClr val="00BCF2"/>
          </a:solidFill>
          <a:ln w="10795" cap="flat" cmpd="sng" algn="ctr">
            <a:solidFill>
              <a:srgbClr val="00BCF2">
                <a:shade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lawik Semibold" panose="020B0604020202020204" pitchFamily="34" charset="0"/>
                <a:ea typeface="Segoe UI" pitchFamily="34" charset="0"/>
                <a:cs typeface="Segoe UI" pitchFamily="34" charset="0"/>
              </a:rPr>
              <a:t>Now GA</a:t>
            </a:r>
          </a:p>
        </p:txBody>
      </p:sp>
    </p:spTree>
    <p:extLst>
      <p:ext uri="{BB962C8B-B14F-4D97-AF65-F5344CB8AC3E}">
        <p14:creationId xmlns:p14="http://schemas.microsoft.com/office/powerpoint/2010/main" val="15937270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600"/>
                                        <p:tgtEl>
                                          <p:spTgt spid="27"/>
                                        </p:tgtEl>
                                      </p:cBhvr>
                                    </p:animEffect>
                                  </p:childTnLst>
                                </p:cTn>
                              </p:par>
                              <p:par>
                                <p:cTn id="8" presetID="22" presetClass="entr" presetSubtype="8" fill="hold" nodeType="withEffect">
                                  <p:stCondLst>
                                    <p:cond delay="25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26">
                                            <p:txEl>
                                              <p:pRg st="0" end="0"/>
                                            </p:txEl>
                                          </p:spTgt>
                                        </p:tgtEl>
                                        <p:attrNameLst>
                                          <p:attrName>style.visibility</p:attrName>
                                        </p:attrNameLst>
                                      </p:cBhvr>
                                      <p:to>
                                        <p:strVal val="visible"/>
                                      </p:to>
                                    </p:set>
                                    <p:animEffect transition="in" filter="fade">
                                      <p:cBhvr>
                                        <p:cTn id="14" dur="500"/>
                                        <p:tgtEl>
                                          <p:spTgt spid="26">
                                            <p:txEl>
                                              <p:pRg st="0" end="0"/>
                                            </p:txEl>
                                          </p:spTgt>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26">
                                            <p:txEl>
                                              <p:pRg st="2" end="2"/>
                                            </p:txEl>
                                          </p:spTgt>
                                        </p:tgtEl>
                                        <p:attrNameLst>
                                          <p:attrName>style.visibility</p:attrName>
                                        </p:attrNameLst>
                                      </p:cBhvr>
                                      <p:to>
                                        <p:strVal val="visible"/>
                                      </p:to>
                                    </p:set>
                                    <p:animEffect transition="in" filter="fade">
                                      <p:cBhvr>
                                        <p:cTn id="18" dur="500"/>
                                        <p:tgtEl>
                                          <p:spTgt spid="26">
                                            <p:txEl>
                                              <p:pRg st="2" end="2"/>
                                            </p:txEl>
                                          </p:spTgt>
                                        </p:tgtEl>
                                      </p:cBhvr>
                                    </p:animEffect>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26">
                                            <p:txEl>
                                              <p:pRg st="3" end="3"/>
                                            </p:txEl>
                                          </p:spTgt>
                                        </p:tgtEl>
                                        <p:attrNameLst>
                                          <p:attrName>style.visibility</p:attrName>
                                        </p:attrNameLst>
                                      </p:cBhvr>
                                      <p:to>
                                        <p:strVal val="visible"/>
                                      </p:to>
                                    </p:set>
                                    <p:animEffect transition="in" filter="fade">
                                      <p:cBhvr>
                                        <p:cTn id="22" dur="500"/>
                                        <p:tgtEl>
                                          <p:spTgt spid="26">
                                            <p:txEl>
                                              <p:pRg st="3" end="3"/>
                                            </p:txEl>
                                          </p:spTgt>
                                        </p:tgtEl>
                                      </p:cBhvr>
                                    </p:animEffect>
                                  </p:childTnLst>
                                </p:cTn>
                              </p:par>
                            </p:childTnLst>
                          </p:cTn>
                        </p:par>
                        <p:par>
                          <p:cTn id="23" fill="hold">
                            <p:stCondLst>
                              <p:cond delay="2250"/>
                            </p:stCondLst>
                            <p:childTnLst>
                              <p:par>
                                <p:cTn id="24" presetID="10" presetClass="entr" presetSubtype="0" fill="hold" grpId="0" nodeType="afterEffect">
                                  <p:stCondLst>
                                    <p:cond delay="0"/>
                                  </p:stCondLst>
                                  <p:childTnLst>
                                    <p:set>
                                      <p:cBhvr>
                                        <p:cTn id="25" dur="1" fill="hold">
                                          <p:stCondLst>
                                            <p:cond delay="0"/>
                                          </p:stCondLst>
                                        </p:cTn>
                                        <p:tgtEl>
                                          <p:spTgt spid="26">
                                            <p:txEl>
                                              <p:pRg st="4" end="4"/>
                                            </p:txEl>
                                          </p:spTgt>
                                        </p:tgtEl>
                                        <p:attrNameLst>
                                          <p:attrName>style.visibility</p:attrName>
                                        </p:attrNameLst>
                                      </p:cBhvr>
                                      <p:to>
                                        <p:strVal val="visible"/>
                                      </p:to>
                                    </p:set>
                                    <p:animEffect transition="in" filter="fade">
                                      <p:cBhvr>
                                        <p:cTn id="26" dur="500"/>
                                        <p:tgtEl>
                                          <p:spTgt spid="26">
                                            <p:txEl>
                                              <p:pRg st="4" end="4"/>
                                            </p:txEl>
                                          </p:spTgt>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26">
                                            <p:txEl>
                                              <p:pRg st="6" end="6"/>
                                            </p:txEl>
                                          </p:spTgt>
                                        </p:tgtEl>
                                        <p:attrNameLst>
                                          <p:attrName>style.visibility</p:attrName>
                                        </p:attrNameLst>
                                      </p:cBhvr>
                                      <p:to>
                                        <p:strVal val="visible"/>
                                      </p:to>
                                    </p:set>
                                    <p:animEffect transition="in" filter="fade">
                                      <p:cBhvr>
                                        <p:cTn id="30" dur="500"/>
                                        <p:tgtEl>
                                          <p:spTgt spid="26">
                                            <p:txEl>
                                              <p:pRg st="6" end="6"/>
                                            </p:txEl>
                                          </p:spTgt>
                                        </p:tgtEl>
                                      </p:cBhvr>
                                    </p:animEffect>
                                  </p:childTnLst>
                                </p:cTn>
                              </p:par>
                            </p:childTnLst>
                          </p:cTn>
                        </p:par>
                        <p:par>
                          <p:cTn id="31" fill="hold">
                            <p:stCondLst>
                              <p:cond delay="3250"/>
                            </p:stCondLst>
                            <p:childTnLst>
                              <p:par>
                                <p:cTn id="32" presetID="10" presetClass="entr" presetSubtype="0" fill="hold" grpId="0" nodeType="after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childTnLst>
                          </p:cTn>
                        </p:par>
                        <p:par>
                          <p:cTn id="35" fill="hold">
                            <p:stCondLst>
                              <p:cond delay="3750"/>
                            </p:stCondLst>
                            <p:childTnLst>
                              <p:par>
                                <p:cTn id="36" presetID="45"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2000"/>
                                        <p:tgtEl>
                                          <p:spTgt spid="30"/>
                                        </p:tgtEl>
                                      </p:cBhvr>
                                    </p:animEffect>
                                    <p:anim calcmode="lin" valueType="num">
                                      <p:cBhvr>
                                        <p:cTn id="39" dur="2000" fill="hold"/>
                                        <p:tgtEl>
                                          <p:spTgt spid="30"/>
                                        </p:tgtEl>
                                        <p:attrNameLst>
                                          <p:attrName>ppt_w</p:attrName>
                                        </p:attrNameLst>
                                      </p:cBhvr>
                                      <p:tavLst>
                                        <p:tav tm="0" fmla="#ppt_w*sin(2.5*pi*$)">
                                          <p:val>
                                            <p:fltVal val="0"/>
                                          </p:val>
                                        </p:tav>
                                        <p:tav tm="100000">
                                          <p:val>
                                            <p:fltVal val="1"/>
                                          </p:val>
                                        </p:tav>
                                      </p:tavLst>
                                    </p:anim>
                                    <p:anim calcmode="lin" valueType="num">
                                      <p:cBhvr>
                                        <p:cTn id="40"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9" name="Straight Connector 5"/>
          <p:cNvSpPr/>
          <p:nvPr/>
        </p:nvSpPr>
        <p:spPr>
          <a:xfrm>
            <a:off x="561801" y="5536629"/>
            <a:ext cx="11027629" cy="19314"/>
          </a:xfrm>
          <a:prstGeom prst="line">
            <a:avLst/>
          </a:prstGeom>
          <a:ln w="6350">
            <a:solidFill>
              <a:schemeClr val="accent1"/>
            </a:solidFill>
            <a:miter/>
          </a:ln>
        </p:spPr>
        <p:txBody>
          <a:bodyPr lIns="45712" rIns="45712"/>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0" name="Straight Connector 7"/>
          <p:cNvSpPr/>
          <p:nvPr/>
        </p:nvSpPr>
        <p:spPr>
          <a:xfrm>
            <a:off x="561802" y="5900172"/>
            <a:ext cx="11040058" cy="10508"/>
          </a:xfrm>
          <a:prstGeom prst="line">
            <a:avLst/>
          </a:prstGeom>
          <a:ln w="6350">
            <a:solidFill>
              <a:schemeClr val="accent1"/>
            </a:solidFill>
            <a:miter/>
          </a:ln>
        </p:spPr>
        <p:txBody>
          <a:bodyPr lIns="45712" rIns="45712"/>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1" name="TextBox 8"/>
          <p:cNvSpPr txBox="1"/>
          <p:nvPr/>
        </p:nvSpPr>
        <p:spPr>
          <a:xfrm>
            <a:off x="498146" y="5576937"/>
            <a:ext cx="1504363" cy="312029"/>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Global distribution</a:t>
            </a:r>
          </a:p>
        </p:txBody>
      </p:sp>
      <p:sp>
        <p:nvSpPr>
          <p:cNvPr id="1732" name="TextBox 9"/>
          <p:cNvSpPr txBox="1"/>
          <p:nvPr/>
        </p:nvSpPr>
        <p:spPr>
          <a:xfrm>
            <a:off x="2735400" y="5576937"/>
            <a:ext cx="1356908" cy="312029"/>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Elastic scale out</a:t>
            </a:r>
          </a:p>
        </p:txBody>
      </p:sp>
      <p:sp>
        <p:nvSpPr>
          <p:cNvPr id="1733" name="TextBox 10"/>
          <p:cNvSpPr txBox="1"/>
          <p:nvPr/>
        </p:nvSpPr>
        <p:spPr>
          <a:xfrm>
            <a:off x="4785157" y="5576937"/>
            <a:ext cx="1941920" cy="312029"/>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Guaranteed low latency</a:t>
            </a:r>
          </a:p>
        </p:txBody>
      </p:sp>
      <p:sp>
        <p:nvSpPr>
          <p:cNvPr id="1734" name="TextBox 11"/>
          <p:cNvSpPr txBox="1"/>
          <p:nvPr/>
        </p:nvSpPr>
        <p:spPr>
          <a:xfrm>
            <a:off x="10019275" y="5576937"/>
            <a:ext cx="1786453" cy="312029"/>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Comprehensive SLAs</a:t>
            </a:r>
          </a:p>
        </p:txBody>
      </p:sp>
      <p:sp>
        <p:nvSpPr>
          <p:cNvPr id="1735" name="TextBox 12"/>
          <p:cNvSpPr txBox="1"/>
          <p:nvPr/>
        </p:nvSpPr>
        <p:spPr>
          <a:xfrm>
            <a:off x="3235126" y="2677770"/>
            <a:ext cx="5564193" cy="923968"/>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rIns="45712">
            <a:spAutoFit/>
          </a:bodyPr>
          <a:lstStyle>
            <a:lvl1pPr defTabSz="914366">
              <a:defRPr sz="53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5299" b="0" i="0" u="none" strike="noStrike" kern="1200" cap="none" spc="0" normalizeH="0" baseline="0" noProof="0">
                <a:ln>
                  <a:noFill/>
                </a:ln>
                <a:solidFill>
                  <a:srgbClr val="505050"/>
                </a:solidFill>
                <a:effectLst/>
                <a:uLnTx/>
                <a:uFillTx/>
                <a:latin typeface="Helvetica Light"/>
                <a:sym typeface="Helvetica Light"/>
              </a:rPr>
              <a:t>Azure Cosmos DB</a:t>
            </a:r>
          </a:p>
        </p:txBody>
      </p:sp>
      <p:grpSp>
        <p:nvGrpSpPr>
          <p:cNvPr id="1747" name="Group 4"/>
          <p:cNvGrpSpPr/>
          <p:nvPr/>
        </p:nvGrpSpPr>
        <p:grpSpPr>
          <a:xfrm>
            <a:off x="1638600" y="4219897"/>
            <a:ext cx="2378344" cy="1064704"/>
            <a:chOff x="-1" y="0"/>
            <a:chExt cx="2378681" cy="1064854"/>
          </a:xfrm>
        </p:grpSpPr>
        <p:sp>
          <p:nvSpPr>
            <p:cNvPr id="1736" name="Rectangle 51"/>
            <p:cNvSpPr txBox="1"/>
            <p:nvPr/>
          </p:nvSpPr>
          <p:spPr>
            <a:xfrm>
              <a:off x="-1" y="0"/>
              <a:ext cx="2378681" cy="312071"/>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Key-Value</a:t>
              </a:r>
            </a:p>
          </p:txBody>
        </p:sp>
        <p:grpSp>
          <p:nvGrpSpPr>
            <p:cNvPr id="1746" name="Group 1"/>
            <p:cNvGrpSpPr/>
            <p:nvPr/>
          </p:nvGrpSpPr>
          <p:grpSpPr>
            <a:xfrm>
              <a:off x="717731" y="447074"/>
              <a:ext cx="956631" cy="617780"/>
              <a:chOff x="0" y="0"/>
              <a:chExt cx="956630" cy="617780"/>
            </a:xfrm>
          </p:grpSpPr>
          <p:sp>
            <p:nvSpPr>
              <p:cNvPr id="1737" name="Straight Connector 53"/>
              <p:cNvSpPr/>
              <p:nvPr/>
            </p:nvSpPr>
            <p:spPr>
              <a:xfrm>
                <a:off x="170696" y="83811"/>
                <a:ext cx="630718"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8" name="Oval 54"/>
              <p:cNvSpPr/>
              <p:nvPr/>
            </p:nvSpPr>
            <p:spPr>
              <a:xfrm>
                <a:off x="0" y="0"/>
                <a:ext cx="170697" cy="167626"/>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39" name="Oval 55"/>
              <p:cNvSpPr/>
              <p:nvPr/>
            </p:nvSpPr>
            <p:spPr>
              <a:xfrm>
                <a:off x="801413" y="7599"/>
                <a:ext cx="155217" cy="152425"/>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0" name="Straight Connector 56"/>
              <p:cNvSpPr/>
              <p:nvPr/>
            </p:nvSpPr>
            <p:spPr>
              <a:xfrm>
                <a:off x="170696" y="305548"/>
                <a:ext cx="630718"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1" name="Oval 57"/>
              <p:cNvSpPr/>
              <p:nvPr/>
            </p:nvSpPr>
            <p:spPr>
              <a:xfrm>
                <a:off x="0" y="221737"/>
                <a:ext cx="170697" cy="167627"/>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2" name="Oval 58"/>
              <p:cNvSpPr/>
              <p:nvPr/>
            </p:nvSpPr>
            <p:spPr>
              <a:xfrm>
                <a:off x="801413" y="229337"/>
                <a:ext cx="155217" cy="152425"/>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3" name="Straight Connector 59"/>
              <p:cNvSpPr/>
              <p:nvPr/>
            </p:nvSpPr>
            <p:spPr>
              <a:xfrm>
                <a:off x="170696" y="533964"/>
                <a:ext cx="630718"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4" name="Oval 60"/>
              <p:cNvSpPr/>
              <p:nvPr/>
            </p:nvSpPr>
            <p:spPr>
              <a:xfrm>
                <a:off x="0" y="450153"/>
                <a:ext cx="170697" cy="167627"/>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5" name="Oval 61"/>
              <p:cNvSpPr/>
              <p:nvPr/>
            </p:nvSpPr>
            <p:spPr>
              <a:xfrm>
                <a:off x="801413" y="457753"/>
                <a:ext cx="155217" cy="152425"/>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grpSp>
      </p:grpSp>
      <p:grpSp>
        <p:nvGrpSpPr>
          <p:cNvPr id="1755" name="Group 6"/>
          <p:cNvGrpSpPr/>
          <p:nvPr/>
        </p:nvGrpSpPr>
        <p:grpSpPr>
          <a:xfrm>
            <a:off x="3651881" y="4219898"/>
            <a:ext cx="2378343" cy="850842"/>
            <a:chOff x="-1" y="0"/>
            <a:chExt cx="2378681" cy="850963"/>
          </a:xfrm>
        </p:grpSpPr>
        <p:grpSp>
          <p:nvGrpSpPr>
            <p:cNvPr id="1753" name="Group 44"/>
            <p:cNvGrpSpPr/>
            <p:nvPr/>
          </p:nvGrpSpPr>
          <p:grpSpPr>
            <a:xfrm>
              <a:off x="690530" y="660963"/>
              <a:ext cx="1110187" cy="190000"/>
              <a:chOff x="-1" y="0"/>
              <a:chExt cx="1110187" cy="190000"/>
            </a:xfrm>
          </p:grpSpPr>
          <p:sp>
            <p:nvSpPr>
              <p:cNvPr id="1748" name="Straight Connector 46"/>
              <p:cNvSpPr/>
              <p:nvPr/>
            </p:nvSpPr>
            <p:spPr>
              <a:xfrm>
                <a:off x="188546" y="94999"/>
                <a:ext cx="283044"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9" name="Oval 47"/>
              <p:cNvSpPr/>
              <p:nvPr/>
            </p:nvSpPr>
            <p:spPr>
              <a:xfrm>
                <a:off x="-1" y="0"/>
                <a:ext cx="188547" cy="190000"/>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0" name="Oval 48"/>
              <p:cNvSpPr/>
              <p:nvPr/>
            </p:nvSpPr>
            <p:spPr>
              <a:xfrm>
                <a:off x="471590" y="8615"/>
                <a:ext cx="171449" cy="172769"/>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1" name="Oval 49"/>
              <p:cNvSpPr/>
              <p:nvPr/>
            </p:nvSpPr>
            <p:spPr>
              <a:xfrm>
                <a:off x="705163" y="8623"/>
                <a:ext cx="171449" cy="172769"/>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2" name="Oval 50"/>
              <p:cNvSpPr/>
              <p:nvPr/>
            </p:nvSpPr>
            <p:spPr>
              <a:xfrm>
                <a:off x="938737" y="8615"/>
                <a:ext cx="171449" cy="172769"/>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grpSp>
        <p:sp>
          <p:nvSpPr>
            <p:cNvPr id="1754" name="Rectangle 45"/>
            <p:cNvSpPr txBox="1"/>
            <p:nvPr/>
          </p:nvSpPr>
          <p:spPr>
            <a:xfrm>
              <a:off x="-1" y="0"/>
              <a:ext cx="2378681" cy="312071"/>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Column-family</a:t>
              </a:r>
            </a:p>
          </p:txBody>
        </p:sp>
      </p:grpSp>
      <p:grpSp>
        <p:nvGrpSpPr>
          <p:cNvPr id="1766" name="Group 14"/>
          <p:cNvGrpSpPr/>
          <p:nvPr/>
        </p:nvGrpSpPr>
        <p:grpSpPr>
          <a:xfrm>
            <a:off x="7764314" y="4219900"/>
            <a:ext cx="2378344" cy="1078169"/>
            <a:chOff x="-1" y="0"/>
            <a:chExt cx="2378681" cy="1078319"/>
          </a:xfrm>
        </p:grpSpPr>
        <p:sp>
          <p:nvSpPr>
            <p:cNvPr id="1756" name="Rectangle 34"/>
            <p:cNvSpPr txBox="1"/>
            <p:nvPr/>
          </p:nvSpPr>
          <p:spPr>
            <a:xfrm>
              <a:off x="-1" y="0"/>
              <a:ext cx="2378681" cy="312070"/>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Graph</a:t>
              </a:r>
            </a:p>
          </p:txBody>
        </p:sp>
        <p:grpSp>
          <p:nvGrpSpPr>
            <p:cNvPr id="1765" name="Group 35"/>
            <p:cNvGrpSpPr/>
            <p:nvPr/>
          </p:nvGrpSpPr>
          <p:grpSpPr>
            <a:xfrm>
              <a:off x="721882" y="433605"/>
              <a:ext cx="1019186" cy="644714"/>
              <a:chOff x="17401" y="17766"/>
              <a:chExt cx="1019186" cy="644714"/>
            </a:xfrm>
          </p:grpSpPr>
          <p:sp>
            <p:nvSpPr>
              <p:cNvPr id="1757" name="Oval 36"/>
              <p:cNvSpPr/>
              <p:nvPr/>
            </p:nvSpPr>
            <p:spPr>
              <a:xfrm rot="715723">
                <a:off x="17401" y="17766"/>
                <a:ext cx="191593" cy="188401"/>
              </a:xfrm>
              <a:prstGeom prst="ellipse">
                <a:avLst/>
              </a:prstGeom>
              <a:solidFill>
                <a:srgbClr val="000000"/>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8" name="Oval 37"/>
              <p:cNvSpPr/>
              <p:nvPr/>
            </p:nvSpPr>
            <p:spPr>
              <a:xfrm>
                <a:off x="569131" y="135682"/>
                <a:ext cx="191593" cy="188401"/>
              </a:xfrm>
              <a:prstGeom prst="ellipse">
                <a:avLst/>
              </a:prstGeom>
              <a:solidFill>
                <a:srgbClr val="000000"/>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9" name="Oval 38"/>
              <p:cNvSpPr/>
              <p:nvPr/>
            </p:nvSpPr>
            <p:spPr>
              <a:xfrm>
                <a:off x="293266" y="474079"/>
                <a:ext cx="191593" cy="188401"/>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60" name="Oval 39"/>
              <p:cNvSpPr/>
              <p:nvPr/>
            </p:nvSpPr>
            <p:spPr>
              <a:xfrm>
                <a:off x="844994" y="474079"/>
                <a:ext cx="191593" cy="188401"/>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61" name="Straight Connector 40"/>
              <p:cNvSpPr/>
              <p:nvPr/>
            </p:nvSpPr>
            <p:spPr>
              <a:xfrm>
                <a:off x="206924" y="131437"/>
                <a:ext cx="362208" cy="98446"/>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2" name="Straight Connector 41"/>
              <p:cNvSpPr/>
              <p:nvPr/>
            </p:nvSpPr>
            <p:spPr>
              <a:xfrm>
                <a:off x="484857" y="568279"/>
                <a:ext cx="360137" cy="1"/>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3" name="Straight Connector 42"/>
              <p:cNvSpPr/>
              <p:nvPr/>
            </p:nvSpPr>
            <p:spPr>
              <a:xfrm>
                <a:off x="732664" y="296492"/>
                <a:ext cx="140388" cy="205178"/>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4" name="Straight Connector 43"/>
              <p:cNvSpPr/>
              <p:nvPr/>
            </p:nvSpPr>
            <p:spPr>
              <a:xfrm flipV="1">
                <a:off x="456799" y="296492"/>
                <a:ext cx="140390" cy="205178"/>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782" name="Group 13"/>
          <p:cNvGrpSpPr/>
          <p:nvPr/>
        </p:nvGrpSpPr>
        <p:grpSpPr>
          <a:xfrm>
            <a:off x="6250653" y="4219897"/>
            <a:ext cx="1495946" cy="1185261"/>
            <a:chOff x="0" y="0"/>
            <a:chExt cx="1496157" cy="1185424"/>
          </a:xfrm>
        </p:grpSpPr>
        <p:sp>
          <p:nvSpPr>
            <p:cNvPr id="1767" name="Rectangle 19"/>
            <p:cNvSpPr txBox="1"/>
            <p:nvPr/>
          </p:nvSpPr>
          <p:spPr>
            <a:xfrm>
              <a:off x="0" y="0"/>
              <a:ext cx="1496157" cy="312070"/>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Documents</a:t>
              </a:r>
            </a:p>
          </p:txBody>
        </p:sp>
        <p:grpSp>
          <p:nvGrpSpPr>
            <p:cNvPr id="1781" name="Group 20"/>
            <p:cNvGrpSpPr/>
            <p:nvPr/>
          </p:nvGrpSpPr>
          <p:grpSpPr>
            <a:xfrm>
              <a:off x="231568" y="326504"/>
              <a:ext cx="974706" cy="858920"/>
              <a:chOff x="0" y="11498"/>
              <a:chExt cx="974706" cy="858920"/>
            </a:xfrm>
          </p:grpSpPr>
          <p:sp>
            <p:nvSpPr>
              <p:cNvPr id="1768" name="Straight Connector 21"/>
              <p:cNvSpPr/>
              <p:nvPr/>
            </p:nvSpPr>
            <p:spPr>
              <a:xfrm>
                <a:off x="0" y="439179"/>
                <a:ext cx="383668" cy="108658"/>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9" name="Straight Connector 22"/>
              <p:cNvSpPr/>
              <p:nvPr/>
            </p:nvSpPr>
            <p:spPr>
              <a:xfrm flipV="1">
                <a:off x="0" y="330522"/>
                <a:ext cx="376847" cy="108658"/>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0" name="Oval 23"/>
              <p:cNvSpPr/>
              <p:nvPr/>
            </p:nvSpPr>
            <p:spPr>
              <a:xfrm>
                <a:off x="0" y="336472"/>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1" name="Straight Connector 24"/>
              <p:cNvSpPr/>
              <p:nvPr/>
            </p:nvSpPr>
            <p:spPr>
              <a:xfrm>
                <a:off x="383668" y="547837"/>
                <a:ext cx="389027" cy="162289"/>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2" name="Straight Connector 25"/>
              <p:cNvSpPr/>
              <p:nvPr/>
            </p:nvSpPr>
            <p:spPr>
              <a:xfrm>
                <a:off x="383668" y="547837"/>
                <a:ext cx="370023" cy="2039"/>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3" name="Oval 26"/>
              <p:cNvSpPr/>
              <p:nvPr/>
            </p:nvSpPr>
            <p:spPr>
              <a:xfrm rot="20946205">
                <a:off x="753691" y="665005"/>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4" name="Oval 27"/>
              <p:cNvSpPr/>
              <p:nvPr/>
            </p:nvSpPr>
            <p:spPr>
              <a:xfrm>
                <a:off x="753691" y="447168"/>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5" name="Straight Connector 28"/>
              <p:cNvSpPr/>
              <p:nvPr/>
            </p:nvSpPr>
            <p:spPr>
              <a:xfrm>
                <a:off x="376846" y="330523"/>
                <a:ext cx="376845" cy="1518"/>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6" name="Oval 29"/>
              <p:cNvSpPr/>
              <p:nvPr/>
            </p:nvSpPr>
            <p:spPr>
              <a:xfrm>
                <a:off x="383668" y="445130"/>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7" name="Straight Connector 30"/>
              <p:cNvSpPr/>
              <p:nvPr/>
            </p:nvSpPr>
            <p:spPr>
              <a:xfrm flipV="1">
                <a:off x="376846" y="178427"/>
                <a:ext cx="401115" cy="152097"/>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8" name="Oval 31"/>
              <p:cNvSpPr/>
              <p:nvPr/>
            </p:nvSpPr>
            <p:spPr>
              <a:xfrm>
                <a:off x="376846" y="227816"/>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9" name="Oval 32"/>
              <p:cNvSpPr/>
              <p:nvPr/>
            </p:nvSpPr>
            <p:spPr>
              <a:xfrm>
                <a:off x="753691" y="229333"/>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80" name="Oval 33"/>
              <p:cNvSpPr/>
              <p:nvPr/>
            </p:nvSpPr>
            <p:spPr>
              <a:xfrm rot="377737">
                <a:off x="753691" y="11498"/>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grpSp>
      </p:grpSp>
      <p:grpSp>
        <p:nvGrpSpPr>
          <p:cNvPr id="1785" name="Group 62"/>
          <p:cNvGrpSpPr/>
          <p:nvPr/>
        </p:nvGrpSpPr>
        <p:grpSpPr>
          <a:xfrm>
            <a:off x="1031452" y="2833112"/>
            <a:ext cx="1548235" cy="937071"/>
            <a:chOff x="0" y="0"/>
            <a:chExt cx="1548453" cy="937202"/>
          </a:xfrm>
        </p:grpSpPr>
        <p:pic>
          <p:nvPicPr>
            <p:cNvPr id="1783" name="Picture 2" descr="Picture 2"/>
            <p:cNvPicPr>
              <a:picLocks noChangeAspect="1"/>
            </p:cNvPicPr>
            <p:nvPr/>
          </p:nvPicPr>
          <p:blipFill>
            <a:blip r:embed="rId3"/>
            <a:stretch>
              <a:fillRect/>
            </a:stretch>
          </p:blipFill>
          <p:spPr>
            <a:xfrm>
              <a:off x="0" y="0"/>
              <a:ext cx="937204" cy="937203"/>
            </a:xfrm>
            <a:prstGeom prst="rect">
              <a:avLst/>
            </a:prstGeom>
            <a:ln w="12700" cap="flat">
              <a:noFill/>
              <a:miter lim="400000"/>
            </a:ln>
            <a:effectLst/>
          </p:spPr>
        </p:pic>
        <p:sp>
          <p:nvSpPr>
            <p:cNvPr id="1784" name="Straight Connector 1023"/>
            <p:cNvSpPr/>
            <p:nvPr/>
          </p:nvSpPr>
          <p:spPr>
            <a:xfrm>
              <a:off x="1024837" y="513340"/>
              <a:ext cx="523617" cy="1"/>
            </a:xfrm>
            <a:prstGeom prst="line">
              <a:avLst/>
            </a:prstGeom>
            <a:noFill/>
            <a:ln w="28575" cap="flat">
              <a:solidFill>
                <a:srgbClr val="92D050"/>
              </a:solidFill>
              <a:prstDash val="sysDot"/>
              <a:miter lim="800000"/>
              <a:tailEnd type="oval" w="med" len="med"/>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788" name="Group 18"/>
          <p:cNvGrpSpPr/>
          <p:nvPr/>
        </p:nvGrpSpPr>
        <p:grpSpPr>
          <a:xfrm>
            <a:off x="7980869" y="1394174"/>
            <a:ext cx="3524030" cy="1044773"/>
            <a:chOff x="0" y="0"/>
            <a:chExt cx="3524528" cy="1044919"/>
          </a:xfrm>
        </p:grpSpPr>
        <p:pic>
          <p:nvPicPr>
            <p:cNvPr id="1786" name="Picture 8" descr="Picture 8"/>
            <p:cNvPicPr>
              <a:picLocks noChangeAspect="1"/>
            </p:cNvPicPr>
            <p:nvPr/>
          </p:nvPicPr>
          <p:blipFill>
            <a:blip r:embed="rId4"/>
            <a:stretch>
              <a:fillRect/>
            </a:stretch>
          </p:blipFill>
          <p:spPr>
            <a:xfrm>
              <a:off x="1225419" y="-1"/>
              <a:ext cx="2299110" cy="891683"/>
            </a:xfrm>
            <a:prstGeom prst="rect">
              <a:avLst/>
            </a:prstGeom>
            <a:ln w="12700" cap="flat">
              <a:noFill/>
              <a:miter lim="400000"/>
            </a:ln>
            <a:effectLst/>
          </p:spPr>
        </p:pic>
        <p:sp>
          <p:nvSpPr>
            <p:cNvPr id="1787" name="Connector: Elbow 76"/>
            <p:cNvSpPr/>
            <p:nvPr/>
          </p:nvSpPr>
          <p:spPr>
            <a:xfrm flipH="1">
              <a:off x="0" y="541150"/>
              <a:ext cx="1524483" cy="5037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789" name="TextBox 1045"/>
          <p:cNvSpPr txBox="1"/>
          <p:nvPr/>
        </p:nvSpPr>
        <p:spPr>
          <a:xfrm>
            <a:off x="0" y="6162354"/>
            <a:ext cx="12192000" cy="374793"/>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square" lIns="45712" rIns="45712">
            <a:spAutoFit/>
          </a:bodyPr>
          <a:lstStyle>
            <a:lvl1pPr defTabSz="914366">
              <a:defRPr>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765" b="0" i="0" u="none" strike="noStrike" kern="1200" cap="none" spc="0" normalizeH="0" baseline="0" noProof="0" dirty="0">
                <a:ln>
                  <a:noFill/>
                </a:ln>
                <a:solidFill>
                  <a:srgbClr val="505050"/>
                </a:solidFill>
                <a:effectLst/>
                <a:uLnTx/>
                <a:uFillTx/>
                <a:latin typeface="Helvetica Light"/>
                <a:sym typeface="Helvetica Light"/>
              </a:rPr>
              <a:t>A globally-distributed, multi-model database service</a:t>
            </a:r>
          </a:p>
        </p:txBody>
      </p:sp>
      <p:grpSp>
        <p:nvGrpSpPr>
          <p:cNvPr id="1792" name="Group 52"/>
          <p:cNvGrpSpPr/>
          <p:nvPr/>
        </p:nvGrpSpPr>
        <p:grpSpPr>
          <a:xfrm>
            <a:off x="9215544" y="3102203"/>
            <a:ext cx="2830664" cy="369316"/>
            <a:chOff x="51149" y="0"/>
            <a:chExt cx="2831066" cy="369368"/>
          </a:xfrm>
        </p:grpSpPr>
        <p:sp>
          <p:nvSpPr>
            <p:cNvPr id="1790" name="Straight Connector 71"/>
            <p:cNvSpPr/>
            <p:nvPr/>
          </p:nvSpPr>
          <p:spPr>
            <a:xfrm flipH="1" flipV="1">
              <a:off x="51149" y="244205"/>
              <a:ext cx="611250" cy="1"/>
            </a:xfrm>
            <a:prstGeom prst="line">
              <a:avLst/>
            </a:prstGeom>
            <a:noFill/>
            <a:ln w="28575" cap="flat">
              <a:solidFill>
                <a:srgbClr val="92D050"/>
              </a:solidFill>
              <a:prstDash val="sysDot"/>
              <a:miter lim="800000"/>
              <a:tailEnd type="oval" w="med" len="med"/>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91" name="TextBox 73"/>
            <p:cNvSpPr txBox="1"/>
            <p:nvPr/>
          </p:nvSpPr>
          <p:spPr>
            <a:xfrm>
              <a:off x="662398" y="0"/>
              <a:ext cx="2219817" cy="369368"/>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tIns="45712" rIns="45712" bIns="45712" numCol="1" anchor="t">
              <a:spAutoFit/>
            </a:bodyPr>
            <a:lstStyle>
              <a:lvl1pPr defTabSz="914366">
                <a:defRPr>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765" b="0" i="0" u="none" strike="noStrike" kern="1200" cap="none" spc="0" normalizeH="0" baseline="0" noProof="0">
                  <a:ln>
                    <a:noFill/>
                  </a:ln>
                  <a:solidFill>
                    <a:srgbClr val="505050"/>
                  </a:solidFill>
                  <a:effectLst/>
                  <a:uLnTx/>
                  <a:uFillTx/>
                  <a:latin typeface="Helvetica Light"/>
                  <a:sym typeface="Helvetica Light"/>
                </a:rPr>
                <a:t>… more coming soon</a:t>
              </a:r>
            </a:p>
          </p:txBody>
        </p:sp>
      </p:grpSp>
      <p:sp>
        <p:nvSpPr>
          <p:cNvPr id="1793" name="TextBox 79"/>
          <p:cNvSpPr txBox="1"/>
          <p:nvPr/>
        </p:nvSpPr>
        <p:spPr>
          <a:xfrm>
            <a:off x="7392602" y="5576937"/>
            <a:ext cx="1999620" cy="312029"/>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Five consistency models</a:t>
            </a:r>
          </a:p>
        </p:txBody>
      </p:sp>
      <p:sp>
        <p:nvSpPr>
          <p:cNvPr id="1794" name="Connector: Elbow 89"/>
          <p:cNvSpPr/>
          <p:nvPr/>
        </p:nvSpPr>
        <p:spPr>
          <a:xfrm rot="5400000">
            <a:off x="6709674" y="1357732"/>
            <a:ext cx="1090203" cy="7718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800" name="Group 16"/>
          <p:cNvGrpSpPr/>
          <p:nvPr/>
        </p:nvGrpSpPr>
        <p:grpSpPr>
          <a:xfrm>
            <a:off x="1913687" y="566954"/>
            <a:ext cx="2170707" cy="1825018"/>
            <a:chOff x="16100" y="-131544"/>
            <a:chExt cx="2171015" cy="1825274"/>
          </a:xfrm>
        </p:grpSpPr>
        <p:sp>
          <p:nvSpPr>
            <p:cNvPr id="1797" name="Connector: Elbow 85"/>
            <p:cNvSpPr/>
            <p:nvPr/>
          </p:nvSpPr>
          <p:spPr>
            <a:xfrm rot="16200000" flipH="1">
              <a:off x="1255957" y="762572"/>
              <a:ext cx="1090356" cy="7719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98" name="TextBox 77"/>
            <p:cNvSpPr txBox="1"/>
            <p:nvPr/>
          </p:nvSpPr>
          <p:spPr>
            <a:xfrm>
              <a:off x="658173" y="-131544"/>
              <a:ext cx="1195197" cy="782968"/>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tIns="45712" rIns="45712" bIns="45712" numCol="1" anchor="t">
              <a:spAutoFit/>
            </a:bodyPr>
            <a:lstStyle>
              <a:lvl1pPr defTabSz="914366">
                <a:defRPr sz="4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4400" b="0" i="0" u="none" strike="noStrike" kern="1200" cap="none" spc="0" normalizeH="0" baseline="0" noProof="0">
                  <a:ln>
                    <a:noFill/>
                  </a:ln>
                  <a:solidFill>
                    <a:srgbClr val="505050"/>
                  </a:solidFill>
                  <a:effectLst/>
                  <a:uLnTx/>
                  <a:uFillTx/>
                  <a:latin typeface="Helvetica Light"/>
                  <a:sym typeface="Helvetica Light"/>
                </a:rPr>
                <a:t>SQL</a:t>
              </a:r>
            </a:p>
          </p:txBody>
        </p:sp>
        <p:pic>
          <p:nvPicPr>
            <p:cNvPr id="1799" name="Picture 4" descr="Picture 4"/>
            <p:cNvPicPr>
              <a:picLocks noChangeAspect="1"/>
            </p:cNvPicPr>
            <p:nvPr/>
          </p:nvPicPr>
          <p:blipFill>
            <a:blip r:embed="rId5"/>
            <a:stretch>
              <a:fillRect/>
            </a:stretch>
          </p:blipFill>
          <p:spPr>
            <a:xfrm>
              <a:off x="16100" y="8991"/>
              <a:ext cx="943497" cy="495337"/>
            </a:xfrm>
            <a:prstGeom prst="rect">
              <a:avLst/>
            </a:prstGeom>
            <a:ln w="12700" cap="flat">
              <a:noFill/>
              <a:miter lim="400000"/>
            </a:ln>
            <a:effectLst/>
          </p:spPr>
        </p:pic>
      </p:grpSp>
      <p:grpSp>
        <p:nvGrpSpPr>
          <p:cNvPr id="1804" name="Group 15"/>
          <p:cNvGrpSpPr/>
          <p:nvPr/>
        </p:nvGrpSpPr>
        <p:grpSpPr>
          <a:xfrm>
            <a:off x="562427" y="1352387"/>
            <a:ext cx="2809394" cy="1137618"/>
            <a:chOff x="0" y="0"/>
            <a:chExt cx="2809791" cy="1137779"/>
          </a:xfrm>
        </p:grpSpPr>
        <p:sp>
          <p:nvSpPr>
            <p:cNvPr id="1801" name="Connector: Elbow 1030"/>
            <p:cNvSpPr/>
            <p:nvPr/>
          </p:nvSpPr>
          <p:spPr>
            <a:xfrm>
              <a:off x="1406294" y="621419"/>
              <a:ext cx="1403497" cy="5163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1802" name="Picture 4" descr="Picture 4"/>
            <p:cNvPicPr>
              <a:picLocks noChangeAspect="1"/>
            </p:cNvPicPr>
            <p:nvPr/>
          </p:nvPicPr>
          <p:blipFill>
            <a:blip r:embed="rId6"/>
            <a:stretch>
              <a:fillRect/>
            </a:stretch>
          </p:blipFill>
          <p:spPr>
            <a:xfrm>
              <a:off x="571909" y="0"/>
              <a:ext cx="1019367" cy="1019367"/>
            </a:xfrm>
            <a:prstGeom prst="rect">
              <a:avLst/>
            </a:prstGeom>
            <a:ln w="12700" cap="flat">
              <a:noFill/>
              <a:miter lim="400000"/>
            </a:ln>
            <a:effectLst/>
          </p:spPr>
        </p:pic>
        <p:pic>
          <p:nvPicPr>
            <p:cNvPr id="1803" name="Picture 4" descr="Picture 4"/>
            <p:cNvPicPr>
              <a:picLocks noChangeAspect="1"/>
            </p:cNvPicPr>
            <p:nvPr/>
          </p:nvPicPr>
          <p:blipFill>
            <a:blip r:embed="rId5"/>
            <a:stretch>
              <a:fillRect/>
            </a:stretch>
          </p:blipFill>
          <p:spPr>
            <a:xfrm>
              <a:off x="-1" y="126083"/>
              <a:ext cx="943498" cy="495337"/>
            </a:xfrm>
            <a:prstGeom prst="rect">
              <a:avLst/>
            </a:prstGeom>
            <a:ln w="12700" cap="flat">
              <a:noFill/>
              <a:miter lim="400000"/>
            </a:ln>
            <a:effectLst/>
          </p:spPr>
        </p:pic>
      </p:grpSp>
      <p:pic>
        <p:nvPicPr>
          <p:cNvPr id="1026" name="Picture 2" descr="Image result">
            <a:extLst>
              <a:ext uri="{FF2B5EF4-FFF2-40B4-BE49-F238E27FC236}">
                <a16:creationId xmlns:a16="http://schemas.microsoft.com/office/drawing/2014/main" id="{3507E44E-A617-4D82-839C-2218407D11B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9159" y="271468"/>
            <a:ext cx="1786369" cy="1197752"/>
          </a:xfrm>
          <a:prstGeom prst="rect">
            <a:avLst/>
          </a:prstGeom>
          <a:noFill/>
          <a:extLst>
            <a:ext uri="{909E8E84-426E-40DD-AFC4-6F175D3DCCD1}">
              <a14:hiddenFill xmlns:a14="http://schemas.microsoft.com/office/drawing/2010/main">
                <a:solidFill>
                  <a:srgbClr val="FFFFFF"/>
                </a:solidFill>
              </a14:hiddenFill>
            </a:ext>
          </a:extLst>
        </p:spPr>
      </p:pic>
      <p:sp>
        <p:nvSpPr>
          <p:cNvPr id="79" name="Connector: Elbow 89">
            <a:extLst>
              <a:ext uri="{FF2B5EF4-FFF2-40B4-BE49-F238E27FC236}">
                <a16:creationId xmlns:a16="http://schemas.microsoft.com/office/drawing/2014/main" id="{4E26B71E-C41D-47DF-888C-7F2F41FB55F9}"/>
              </a:ext>
            </a:extLst>
          </p:cNvPr>
          <p:cNvSpPr/>
          <p:nvPr/>
        </p:nvSpPr>
        <p:spPr>
          <a:xfrm rot="5400000">
            <a:off x="4977431" y="1958853"/>
            <a:ext cx="904112" cy="457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TextBox 77">
            <a:extLst>
              <a:ext uri="{FF2B5EF4-FFF2-40B4-BE49-F238E27FC236}">
                <a16:creationId xmlns:a16="http://schemas.microsoft.com/office/drawing/2014/main" id="{9F3FB05A-1403-4262-B776-8006B35C49AE}"/>
              </a:ext>
            </a:extLst>
          </p:cNvPr>
          <p:cNvSpPr txBox="1"/>
          <p:nvPr/>
        </p:nvSpPr>
        <p:spPr>
          <a:xfrm>
            <a:off x="6826062" y="540654"/>
            <a:ext cx="2301255" cy="707870"/>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tIns="45712" rIns="45712" bIns="45712" numCol="1" anchor="t">
            <a:spAutoFit/>
          </a:bodyPr>
          <a:lstStyle>
            <a:lvl1pPr defTabSz="914366">
              <a:defRPr sz="4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err="1">
                <a:ln>
                  <a:noFill/>
                </a:ln>
                <a:solidFill>
                  <a:srgbClr val="505050"/>
                </a:solidFill>
                <a:effectLst/>
                <a:uLnTx/>
                <a:uFillTx/>
                <a:latin typeface="Helvetica Light"/>
                <a:sym typeface="Helvetica Light"/>
              </a:rPr>
              <a:t>mongoDB</a:t>
            </a:r>
            <a:endParaRPr kumimoji="0" sz="4000" b="0" i="0" u="none" strike="noStrike" kern="1200" cap="none" spc="0" normalizeH="0" baseline="0" noProof="0">
              <a:ln>
                <a:noFill/>
              </a:ln>
              <a:solidFill>
                <a:srgbClr val="505050"/>
              </a:solidFill>
              <a:effectLst/>
              <a:uLnTx/>
              <a:uFillTx/>
              <a:latin typeface="Helvetica Light"/>
              <a:sym typeface="Helvetica Light"/>
            </a:endParaRPr>
          </a:p>
        </p:txBody>
      </p:sp>
    </p:spTree>
    <p:extLst>
      <p:ext uri="{BB962C8B-B14F-4D97-AF65-F5344CB8AC3E}">
        <p14:creationId xmlns:p14="http://schemas.microsoft.com/office/powerpoint/2010/main" val="2606195257"/>
      </p:ext>
    </p:extLst>
  </p:cSld>
  <p:clrMapOvr>
    <a:masterClrMapping/>
  </p:clrMapOvr>
  <p:transition spd="slow">
    <p:wip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47"/>
                                        </p:tgtEl>
                                        <p:attrNameLst>
                                          <p:attrName>style.visibility</p:attrName>
                                        </p:attrNameLst>
                                      </p:cBhvr>
                                      <p:to>
                                        <p:strVal val="visible"/>
                                      </p:to>
                                    </p:set>
                                    <p:animEffect transition="in" filter="fade">
                                      <p:cBhvr>
                                        <p:cTn id="7" dur="1000"/>
                                        <p:tgtEl>
                                          <p:spTgt spid="1747"/>
                                        </p:tgtEl>
                                      </p:cBhvr>
                                    </p:animEffect>
                                    <p:anim calcmode="lin" valueType="num">
                                      <p:cBhvr>
                                        <p:cTn id="8" dur="1000" fill="hold"/>
                                        <p:tgtEl>
                                          <p:spTgt spid="1747"/>
                                        </p:tgtEl>
                                        <p:attrNameLst>
                                          <p:attrName>ppt_x</p:attrName>
                                        </p:attrNameLst>
                                      </p:cBhvr>
                                      <p:tavLst>
                                        <p:tav tm="0">
                                          <p:val>
                                            <p:strVal val="#ppt_x"/>
                                          </p:val>
                                        </p:tav>
                                        <p:tav tm="100000">
                                          <p:val>
                                            <p:strVal val="#ppt_x"/>
                                          </p:val>
                                        </p:tav>
                                      </p:tavLst>
                                    </p:anim>
                                    <p:anim calcmode="lin" valueType="num">
                                      <p:cBhvr>
                                        <p:cTn id="9" dur="1000" fill="hold"/>
                                        <p:tgtEl>
                                          <p:spTgt spid="174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55"/>
                                        </p:tgtEl>
                                        <p:attrNameLst>
                                          <p:attrName>style.visibility</p:attrName>
                                        </p:attrNameLst>
                                      </p:cBhvr>
                                      <p:to>
                                        <p:strVal val="visible"/>
                                      </p:to>
                                    </p:set>
                                    <p:animEffect transition="in" filter="fade">
                                      <p:cBhvr>
                                        <p:cTn id="12" dur="1000"/>
                                        <p:tgtEl>
                                          <p:spTgt spid="1755"/>
                                        </p:tgtEl>
                                      </p:cBhvr>
                                    </p:animEffect>
                                    <p:anim calcmode="lin" valueType="num">
                                      <p:cBhvr>
                                        <p:cTn id="13" dur="1000" fill="hold"/>
                                        <p:tgtEl>
                                          <p:spTgt spid="1755"/>
                                        </p:tgtEl>
                                        <p:attrNameLst>
                                          <p:attrName>ppt_x</p:attrName>
                                        </p:attrNameLst>
                                      </p:cBhvr>
                                      <p:tavLst>
                                        <p:tav tm="0">
                                          <p:val>
                                            <p:strVal val="#ppt_x"/>
                                          </p:val>
                                        </p:tav>
                                        <p:tav tm="100000">
                                          <p:val>
                                            <p:strVal val="#ppt_x"/>
                                          </p:val>
                                        </p:tav>
                                      </p:tavLst>
                                    </p:anim>
                                    <p:anim calcmode="lin" valueType="num">
                                      <p:cBhvr>
                                        <p:cTn id="14" dur="1000" fill="hold"/>
                                        <p:tgtEl>
                                          <p:spTgt spid="175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66"/>
                                        </p:tgtEl>
                                        <p:attrNameLst>
                                          <p:attrName>style.visibility</p:attrName>
                                        </p:attrNameLst>
                                      </p:cBhvr>
                                      <p:to>
                                        <p:strVal val="visible"/>
                                      </p:to>
                                    </p:set>
                                    <p:animEffect transition="in" filter="fade">
                                      <p:cBhvr>
                                        <p:cTn id="17" dur="1000"/>
                                        <p:tgtEl>
                                          <p:spTgt spid="1766"/>
                                        </p:tgtEl>
                                      </p:cBhvr>
                                    </p:animEffect>
                                    <p:anim calcmode="lin" valueType="num">
                                      <p:cBhvr>
                                        <p:cTn id="18" dur="1000" fill="hold"/>
                                        <p:tgtEl>
                                          <p:spTgt spid="1766"/>
                                        </p:tgtEl>
                                        <p:attrNameLst>
                                          <p:attrName>ppt_x</p:attrName>
                                        </p:attrNameLst>
                                      </p:cBhvr>
                                      <p:tavLst>
                                        <p:tav tm="0">
                                          <p:val>
                                            <p:strVal val="#ppt_x"/>
                                          </p:val>
                                        </p:tav>
                                        <p:tav tm="100000">
                                          <p:val>
                                            <p:strVal val="#ppt_x"/>
                                          </p:val>
                                        </p:tav>
                                      </p:tavLst>
                                    </p:anim>
                                    <p:anim calcmode="lin" valueType="num">
                                      <p:cBhvr>
                                        <p:cTn id="19" dur="1000" fill="hold"/>
                                        <p:tgtEl>
                                          <p:spTgt spid="17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782"/>
                                        </p:tgtEl>
                                        <p:attrNameLst>
                                          <p:attrName>style.visibility</p:attrName>
                                        </p:attrNameLst>
                                      </p:cBhvr>
                                      <p:to>
                                        <p:strVal val="visible"/>
                                      </p:to>
                                    </p:set>
                                    <p:animEffect transition="in" filter="fade">
                                      <p:cBhvr>
                                        <p:cTn id="22" dur="1000"/>
                                        <p:tgtEl>
                                          <p:spTgt spid="1782"/>
                                        </p:tgtEl>
                                      </p:cBhvr>
                                    </p:animEffect>
                                    <p:anim calcmode="lin" valueType="num">
                                      <p:cBhvr>
                                        <p:cTn id="23" dur="1000" fill="hold"/>
                                        <p:tgtEl>
                                          <p:spTgt spid="1782"/>
                                        </p:tgtEl>
                                        <p:attrNameLst>
                                          <p:attrName>ppt_x</p:attrName>
                                        </p:attrNameLst>
                                      </p:cBhvr>
                                      <p:tavLst>
                                        <p:tav tm="0">
                                          <p:val>
                                            <p:strVal val="#ppt_x"/>
                                          </p:val>
                                        </p:tav>
                                        <p:tav tm="100000">
                                          <p:val>
                                            <p:strVal val="#ppt_x"/>
                                          </p:val>
                                        </p:tav>
                                      </p:tavLst>
                                    </p:anim>
                                    <p:anim calcmode="lin" valueType="num">
                                      <p:cBhvr>
                                        <p:cTn id="24" dur="1000" fill="hold"/>
                                        <p:tgtEl>
                                          <p:spTgt spid="178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785"/>
                                        </p:tgtEl>
                                        <p:attrNameLst>
                                          <p:attrName>style.visibility</p:attrName>
                                        </p:attrNameLst>
                                      </p:cBhvr>
                                      <p:to>
                                        <p:strVal val="visible"/>
                                      </p:to>
                                    </p:set>
                                    <p:animEffect transition="in" filter="fade">
                                      <p:cBhvr>
                                        <p:cTn id="29" dur="1000"/>
                                        <p:tgtEl>
                                          <p:spTgt spid="1785"/>
                                        </p:tgtEl>
                                      </p:cBhvr>
                                    </p:animEffect>
                                    <p:anim calcmode="lin" valueType="num">
                                      <p:cBhvr>
                                        <p:cTn id="30" dur="1000" fill="hold"/>
                                        <p:tgtEl>
                                          <p:spTgt spid="1785"/>
                                        </p:tgtEl>
                                        <p:attrNameLst>
                                          <p:attrName>ppt_x</p:attrName>
                                        </p:attrNameLst>
                                      </p:cBhvr>
                                      <p:tavLst>
                                        <p:tav tm="0">
                                          <p:val>
                                            <p:strVal val="#ppt_x"/>
                                          </p:val>
                                        </p:tav>
                                        <p:tav tm="100000">
                                          <p:val>
                                            <p:strVal val="#ppt_x"/>
                                          </p:val>
                                        </p:tav>
                                      </p:tavLst>
                                    </p:anim>
                                    <p:anim calcmode="lin" valueType="num">
                                      <p:cBhvr>
                                        <p:cTn id="31" dur="1000" fill="hold"/>
                                        <p:tgtEl>
                                          <p:spTgt spid="17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88"/>
                                        </p:tgtEl>
                                        <p:attrNameLst>
                                          <p:attrName>style.visibility</p:attrName>
                                        </p:attrNameLst>
                                      </p:cBhvr>
                                      <p:to>
                                        <p:strVal val="visible"/>
                                      </p:to>
                                    </p:set>
                                    <p:animEffect transition="in" filter="fade">
                                      <p:cBhvr>
                                        <p:cTn id="34" dur="1000"/>
                                        <p:tgtEl>
                                          <p:spTgt spid="1788"/>
                                        </p:tgtEl>
                                      </p:cBhvr>
                                    </p:animEffect>
                                    <p:anim calcmode="lin" valueType="num">
                                      <p:cBhvr>
                                        <p:cTn id="35" dur="1000" fill="hold"/>
                                        <p:tgtEl>
                                          <p:spTgt spid="1788"/>
                                        </p:tgtEl>
                                        <p:attrNameLst>
                                          <p:attrName>ppt_x</p:attrName>
                                        </p:attrNameLst>
                                      </p:cBhvr>
                                      <p:tavLst>
                                        <p:tav tm="0">
                                          <p:val>
                                            <p:strVal val="#ppt_x"/>
                                          </p:val>
                                        </p:tav>
                                        <p:tav tm="100000">
                                          <p:val>
                                            <p:strVal val="#ppt_x"/>
                                          </p:val>
                                        </p:tav>
                                      </p:tavLst>
                                    </p:anim>
                                    <p:anim calcmode="lin" valueType="num">
                                      <p:cBhvr>
                                        <p:cTn id="36" dur="1000" fill="hold"/>
                                        <p:tgtEl>
                                          <p:spTgt spid="178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94"/>
                                        </p:tgtEl>
                                        <p:attrNameLst>
                                          <p:attrName>style.visibility</p:attrName>
                                        </p:attrNameLst>
                                      </p:cBhvr>
                                      <p:to>
                                        <p:strVal val="visible"/>
                                      </p:to>
                                    </p:set>
                                    <p:animEffect transition="in" filter="fade">
                                      <p:cBhvr>
                                        <p:cTn id="39" dur="1000"/>
                                        <p:tgtEl>
                                          <p:spTgt spid="1794"/>
                                        </p:tgtEl>
                                      </p:cBhvr>
                                    </p:animEffect>
                                    <p:anim calcmode="lin" valueType="num">
                                      <p:cBhvr>
                                        <p:cTn id="40" dur="1000" fill="hold"/>
                                        <p:tgtEl>
                                          <p:spTgt spid="1794"/>
                                        </p:tgtEl>
                                        <p:attrNameLst>
                                          <p:attrName>ppt_x</p:attrName>
                                        </p:attrNameLst>
                                      </p:cBhvr>
                                      <p:tavLst>
                                        <p:tav tm="0">
                                          <p:val>
                                            <p:strVal val="#ppt_x"/>
                                          </p:val>
                                        </p:tav>
                                        <p:tav tm="100000">
                                          <p:val>
                                            <p:strVal val="#ppt_x"/>
                                          </p:val>
                                        </p:tav>
                                      </p:tavLst>
                                    </p:anim>
                                    <p:anim calcmode="lin" valueType="num">
                                      <p:cBhvr>
                                        <p:cTn id="41" dur="1000" fill="hold"/>
                                        <p:tgtEl>
                                          <p:spTgt spid="1794"/>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800"/>
                                        </p:tgtEl>
                                        <p:attrNameLst>
                                          <p:attrName>style.visibility</p:attrName>
                                        </p:attrNameLst>
                                      </p:cBhvr>
                                      <p:to>
                                        <p:strVal val="visible"/>
                                      </p:to>
                                    </p:set>
                                    <p:animEffect transition="in" filter="fade">
                                      <p:cBhvr>
                                        <p:cTn id="44" dur="1000"/>
                                        <p:tgtEl>
                                          <p:spTgt spid="1800"/>
                                        </p:tgtEl>
                                      </p:cBhvr>
                                    </p:animEffect>
                                    <p:anim calcmode="lin" valueType="num">
                                      <p:cBhvr>
                                        <p:cTn id="45" dur="1000" fill="hold"/>
                                        <p:tgtEl>
                                          <p:spTgt spid="1800"/>
                                        </p:tgtEl>
                                        <p:attrNameLst>
                                          <p:attrName>ppt_x</p:attrName>
                                        </p:attrNameLst>
                                      </p:cBhvr>
                                      <p:tavLst>
                                        <p:tav tm="0">
                                          <p:val>
                                            <p:strVal val="#ppt_x"/>
                                          </p:val>
                                        </p:tav>
                                        <p:tav tm="100000">
                                          <p:val>
                                            <p:strVal val="#ppt_x"/>
                                          </p:val>
                                        </p:tav>
                                      </p:tavLst>
                                    </p:anim>
                                    <p:anim calcmode="lin" valueType="num">
                                      <p:cBhvr>
                                        <p:cTn id="46" dur="1000" fill="hold"/>
                                        <p:tgtEl>
                                          <p:spTgt spid="180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804"/>
                                        </p:tgtEl>
                                        <p:attrNameLst>
                                          <p:attrName>style.visibility</p:attrName>
                                        </p:attrNameLst>
                                      </p:cBhvr>
                                      <p:to>
                                        <p:strVal val="visible"/>
                                      </p:to>
                                    </p:set>
                                    <p:animEffect transition="in" filter="fade">
                                      <p:cBhvr>
                                        <p:cTn id="49" dur="1000"/>
                                        <p:tgtEl>
                                          <p:spTgt spid="1804"/>
                                        </p:tgtEl>
                                      </p:cBhvr>
                                    </p:animEffect>
                                    <p:anim calcmode="lin" valueType="num">
                                      <p:cBhvr>
                                        <p:cTn id="50" dur="1000" fill="hold"/>
                                        <p:tgtEl>
                                          <p:spTgt spid="1804"/>
                                        </p:tgtEl>
                                        <p:attrNameLst>
                                          <p:attrName>ppt_x</p:attrName>
                                        </p:attrNameLst>
                                      </p:cBhvr>
                                      <p:tavLst>
                                        <p:tav tm="0">
                                          <p:val>
                                            <p:strVal val="#ppt_x"/>
                                          </p:val>
                                        </p:tav>
                                        <p:tav tm="100000">
                                          <p:val>
                                            <p:strVal val="#ppt_x"/>
                                          </p:val>
                                        </p:tav>
                                      </p:tavLst>
                                    </p:anim>
                                    <p:anim calcmode="lin" valueType="num">
                                      <p:cBhvr>
                                        <p:cTn id="51" dur="1000" fill="hold"/>
                                        <p:tgtEl>
                                          <p:spTgt spid="1804"/>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026"/>
                                        </p:tgtEl>
                                        <p:attrNameLst>
                                          <p:attrName>style.visibility</p:attrName>
                                        </p:attrNameLst>
                                      </p:cBhvr>
                                      <p:to>
                                        <p:strVal val="visible"/>
                                      </p:to>
                                    </p:set>
                                    <p:animEffect transition="in" filter="fade">
                                      <p:cBhvr>
                                        <p:cTn id="54" dur="1000"/>
                                        <p:tgtEl>
                                          <p:spTgt spid="1026"/>
                                        </p:tgtEl>
                                      </p:cBhvr>
                                    </p:animEffect>
                                    <p:anim calcmode="lin" valueType="num">
                                      <p:cBhvr>
                                        <p:cTn id="55" dur="1000" fill="hold"/>
                                        <p:tgtEl>
                                          <p:spTgt spid="1026"/>
                                        </p:tgtEl>
                                        <p:attrNameLst>
                                          <p:attrName>ppt_x</p:attrName>
                                        </p:attrNameLst>
                                      </p:cBhvr>
                                      <p:tavLst>
                                        <p:tav tm="0">
                                          <p:val>
                                            <p:strVal val="#ppt_x"/>
                                          </p:val>
                                        </p:tav>
                                        <p:tav tm="100000">
                                          <p:val>
                                            <p:strVal val="#ppt_x"/>
                                          </p:val>
                                        </p:tav>
                                      </p:tavLst>
                                    </p:anim>
                                    <p:anim calcmode="lin" valueType="num">
                                      <p:cBhvr>
                                        <p:cTn id="56" dur="1000" fill="hold"/>
                                        <p:tgtEl>
                                          <p:spTgt spid="102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1000"/>
                                        <p:tgtEl>
                                          <p:spTgt spid="79"/>
                                        </p:tgtEl>
                                      </p:cBhvr>
                                    </p:animEffect>
                                    <p:anim calcmode="lin" valueType="num">
                                      <p:cBhvr>
                                        <p:cTn id="60" dur="1000" fill="hold"/>
                                        <p:tgtEl>
                                          <p:spTgt spid="79"/>
                                        </p:tgtEl>
                                        <p:attrNameLst>
                                          <p:attrName>ppt_x</p:attrName>
                                        </p:attrNameLst>
                                      </p:cBhvr>
                                      <p:tavLst>
                                        <p:tav tm="0">
                                          <p:val>
                                            <p:strVal val="#ppt_x"/>
                                          </p:val>
                                        </p:tav>
                                        <p:tav tm="100000">
                                          <p:val>
                                            <p:strVal val="#ppt_x"/>
                                          </p:val>
                                        </p:tav>
                                      </p:tavLst>
                                    </p:anim>
                                    <p:anim calcmode="lin" valueType="num">
                                      <p:cBhvr>
                                        <p:cTn id="61" dur="1000" fill="hold"/>
                                        <p:tgtEl>
                                          <p:spTgt spid="79"/>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81"/>
                                        </p:tgtEl>
                                        <p:attrNameLst>
                                          <p:attrName>style.visibility</p:attrName>
                                        </p:attrNameLst>
                                      </p:cBhvr>
                                      <p:to>
                                        <p:strVal val="visible"/>
                                      </p:to>
                                    </p:set>
                                    <p:animEffect transition="in" filter="fade">
                                      <p:cBhvr>
                                        <p:cTn id="64" dur="1000"/>
                                        <p:tgtEl>
                                          <p:spTgt spid="81"/>
                                        </p:tgtEl>
                                      </p:cBhvr>
                                    </p:animEffect>
                                    <p:anim calcmode="lin" valueType="num">
                                      <p:cBhvr>
                                        <p:cTn id="65" dur="1000" fill="hold"/>
                                        <p:tgtEl>
                                          <p:spTgt spid="81"/>
                                        </p:tgtEl>
                                        <p:attrNameLst>
                                          <p:attrName>ppt_x</p:attrName>
                                        </p:attrNameLst>
                                      </p:cBhvr>
                                      <p:tavLst>
                                        <p:tav tm="0">
                                          <p:val>
                                            <p:strVal val="#ppt_x"/>
                                          </p:val>
                                        </p:tav>
                                        <p:tav tm="100000">
                                          <p:val>
                                            <p:strVal val="#ppt_x"/>
                                          </p:val>
                                        </p:tav>
                                      </p:tavLst>
                                    </p:anim>
                                    <p:anim calcmode="lin" valueType="num">
                                      <p:cBhvr>
                                        <p:cTn id="66" dur="1000" fill="hold"/>
                                        <p:tgtEl>
                                          <p:spTgt spid="81"/>
                                        </p:tgtEl>
                                        <p:attrNameLst>
                                          <p:attrName>ppt_y</p:attrName>
                                        </p:attrNameLst>
                                      </p:cBhvr>
                                      <p:tavLst>
                                        <p:tav tm="0">
                                          <p:val>
                                            <p:strVal val="#ppt_y+.1"/>
                                          </p:val>
                                        </p:tav>
                                        <p:tav tm="100000">
                                          <p:val>
                                            <p:strVal val="#ppt_y"/>
                                          </p:val>
                                        </p:tav>
                                      </p:tavLst>
                                    </p:anim>
                                  </p:childTnLst>
                                </p:cTn>
                              </p:par>
                              <p:par>
                                <p:cTn id="67" presetID="31" presetClass="entr" presetSubtype="0" fill="hold" nodeType="withEffect">
                                  <p:stCondLst>
                                    <p:cond delay="0"/>
                                  </p:stCondLst>
                                  <p:childTnLst>
                                    <p:set>
                                      <p:cBhvr>
                                        <p:cTn id="68" dur="1" fill="hold">
                                          <p:stCondLst>
                                            <p:cond delay="0"/>
                                          </p:stCondLst>
                                        </p:cTn>
                                        <p:tgtEl>
                                          <p:spTgt spid="1792"/>
                                        </p:tgtEl>
                                        <p:attrNameLst>
                                          <p:attrName>style.visibility</p:attrName>
                                        </p:attrNameLst>
                                      </p:cBhvr>
                                      <p:to>
                                        <p:strVal val="visible"/>
                                      </p:to>
                                    </p:set>
                                    <p:anim calcmode="lin" valueType="num">
                                      <p:cBhvr>
                                        <p:cTn id="69" dur="1000" fill="hold"/>
                                        <p:tgtEl>
                                          <p:spTgt spid="1792"/>
                                        </p:tgtEl>
                                        <p:attrNameLst>
                                          <p:attrName>ppt_w</p:attrName>
                                        </p:attrNameLst>
                                      </p:cBhvr>
                                      <p:tavLst>
                                        <p:tav tm="0">
                                          <p:val>
                                            <p:fltVal val="0"/>
                                          </p:val>
                                        </p:tav>
                                        <p:tav tm="100000">
                                          <p:val>
                                            <p:strVal val="#ppt_w"/>
                                          </p:val>
                                        </p:tav>
                                      </p:tavLst>
                                    </p:anim>
                                    <p:anim calcmode="lin" valueType="num">
                                      <p:cBhvr>
                                        <p:cTn id="70" dur="1000" fill="hold"/>
                                        <p:tgtEl>
                                          <p:spTgt spid="1792"/>
                                        </p:tgtEl>
                                        <p:attrNameLst>
                                          <p:attrName>ppt_h</p:attrName>
                                        </p:attrNameLst>
                                      </p:cBhvr>
                                      <p:tavLst>
                                        <p:tav tm="0">
                                          <p:val>
                                            <p:fltVal val="0"/>
                                          </p:val>
                                        </p:tav>
                                        <p:tav tm="100000">
                                          <p:val>
                                            <p:strVal val="#ppt_h"/>
                                          </p:val>
                                        </p:tav>
                                      </p:tavLst>
                                    </p:anim>
                                    <p:anim calcmode="lin" valueType="num">
                                      <p:cBhvr>
                                        <p:cTn id="71" dur="1000" fill="hold"/>
                                        <p:tgtEl>
                                          <p:spTgt spid="1792"/>
                                        </p:tgtEl>
                                        <p:attrNameLst>
                                          <p:attrName>style.rotation</p:attrName>
                                        </p:attrNameLst>
                                      </p:cBhvr>
                                      <p:tavLst>
                                        <p:tav tm="0">
                                          <p:val>
                                            <p:fltVal val="90"/>
                                          </p:val>
                                        </p:tav>
                                        <p:tav tm="100000">
                                          <p:val>
                                            <p:fltVal val="0"/>
                                          </p:val>
                                        </p:tav>
                                      </p:tavLst>
                                    </p:anim>
                                    <p:animEffect transition="in" filter="fade">
                                      <p:cBhvr>
                                        <p:cTn id="72" dur="1000"/>
                                        <p:tgtEl>
                                          <p:spTgt spid="17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4" grpId="0" animBg="1"/>
      <p:bldP spid="79" grpId="0" animBg="1"/>
      <p:bldP spid="8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A326EEA-70BE-438B-8673-5714E21888E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Mongo APIs: Dump</a:t>
            </a:r>
          </a:p>
        </p:txBody>
      </p:sp>
      <p:sp>
        <p:nvSpPr>
          <p:cNvPr id="9" name="Text Placeholder 4">
            <a:extLst>
              <a:ext uri="{FF2B5EF4-FFF2-40B4-BE49-F238E27FC236}">
                <a16:creationId xmlns:a16="http://schemas.microsoft.com/office/drawing/2014/main" id="{16B4AD4C-33E7-4A4E-90E9-6E196187B74C}"/>
              </a:ext>
            </a:extLst>
          </p:cNvPr>
          <p:cNvSpPr txBox="1">
            <a:spLocks/>
          </p:cNvSpPr>
          <p:nvPr/>
        </p:nvSpPr>
        <p:spPr>
          <a:xfrm>
            <a:off x="588263" y="1436688"/>
            <a:ext cx="11018520" cy="23267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err="1">
                <a:ln>
                  <a:noFill/>
                </a:ln>
                <a:solidFill>
                  <a:srgbClr val="073A65"/>
                </a:solidFill>
                <a:effectLst/>
                <a:uLnTx/>
                <a:uFillTx/>
                <a:latin typeface="Consolas" panose="020B0609020204030204" pitchFamily="49" charset="0"/>
                <a:ea typeface="+mn-ea"/>
              </a:rPr>
              <a:t>ssh</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[USER]</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[IPADDRESS]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err="1">
                <a:ln>
                  <a:noFill/>
                </a:ln>
                <a:solidFill>
                  <a:srgbClr val="073A65"/>
                </a:solidFill>
                <a:effectLst/>
                <a:uLnTx/>
                <a:uFillTx/>
                <a:latin typeface="Consolas" panose="020B0609020204030204" pitchFamily="49" charset="0"/>
                <a:ea typeface="+mn-ea"/>
              </a:rPr>
              <a:t>mongodump</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 </a:t>
            </a:r>
            <a:b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b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--collection</a:t>
            </a: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[COLLECTION]</a:t>
            </a:r>
            <a:b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b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	--</a:t>
            </a:r>
            <a:r>
              <a:rPr kumimoji="0" lang="en-US" sz="2800" b="0" i="0" u="none" strike="noStrike" kern="1200" cap="none" spc="0" normalizeH="0" baseline="0" noProof="0" dirty="0" err="1">
                <a:ln>
                  <a:noFill/>
                </a:ln>
                <a:solidFill>
                  <a:srgbClr val="073A65"/>
                </a:solidFill>
                <a:effectLst/>
                <a:uLnTx/>
                <a:uFillTx/>
                <a:latin typeface="Consolas" panose="020B0609020204030204" pitchFamily="49" charset="0"/>
                <a:ea typeface="+mn-ea"/>
              </a:rPr>
              <a:t>db</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[DATABASE]</a:t>
            </a:r>
          </a:p>
        </p:txBody>
      </p:sp>
      <p:pic>
        <p:nvPicPr>
          <p:cNvPr id="10" name="Picture 9">
            <a:extLst>
              <a:ext uri="{FF2B5EF4-FFF2-40B4-BE49-F238E27FC236}">
                <a16:creationId xmlns:a16="http://schemas.microsoft.com/office/drawing/2014/main" id="{D58D0620-BB18-4EA9-952C-6EA1518B0D71}"/>
              </a:ext>
            </a:extLst>
          </p:cNvPr>
          <p:cNvPicPr>
            <a:picLocks noChangeAspect="1"/>
          </p:cNvPicPr>
          <p:nvPr/>
        </p:nvPicPr>
        <p:blipFill>
          <a:blip r:embed="rId2"/>
          <a:stretch>
            <a:fillRect/>
          </a:stretch>
        </p:blipFill>
        <p:spPr>
          <a:xfrm>
            <a:off x="8833173" y="124426"/>
            <a:ext cx="1402788" cy="1402788"/>
          </a:xfrm>
          <a:prstGeom prst="rect">
            <a:avLst/>
          </a:prstGeom>
        </p:spPr>
      </p:pic>
      <p:sp>
        <p:nvSpPr>
          <p:cNvPr id="11" name="Arrow: Right 10">
            <a:extLst>
              <a:ext uri="{FF2B5EF4-FFF2-40B4-BE49-F238E27FC236}">
                <a16:creationId xmlns:a16="http://schemas.microsoft.com/office/drawing/2014/main" id="{3904DDA0-482A-41B6-88D3-B9A567360F03}"/>
              </a:ext>
            </a:extLst>
          </p:cNvPr>
          <p:cNvSpPr/>
          <p:nvPr/>
        </p:nvSpPr>
        <p:spPr bwMode="auto">
          <a:xfrm>
            <a:off x="10045788" y="626957"/>
            <a:ext cx="542334" cy="365760"/>
          </a:xfrm>
          <a:prstGeom prst="rightArrow">
            <a:avLst/>
          </a:prstGeom>
          <a:solidFill>
            <a:srgbClr val="00BCF2"/>
          </a:solidFill>
          <a:ln>
            <a:noFill/>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B64C491B-8120-4D39-859A-5880B4E43541}"/>
              </a:ext>
            </a:extLst>
          </p:cNvPr>
          <p:cNvPicPr>
            <a:picLocks noChangeAspect="1"/>
          </p:cNvPicPr>
          <p:nvPr/>
        </p:nvPicPr>
        <p:blipFill>
          <a:blip r:embed="rId3"/>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13534695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D58E6D18-43D7-4F24-BB3E-4A7FFF769A7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effectLst/>
                <a:uLnTx/>
                <a:uFillTx/>
                <a:latin typeface="Segoe UI Semibold"/>
                <a:cs typeface="Segoe UI" pitchFamily="34" charset="0"/>
              </a:defRPr>
            </a:lvl1pPr>
          </a:lstStyle>
          <a:p>
            <a:r>
              <a:rPr lang="en-US" dirty="0"/>
              <a:t>Mongo APIs: Dump</a:t>
            </a:r>
          </a:p>
        </p:txBody>
      </p:sp>
      <p:pic>
        <p:nvPicPr>
          <p:cNvPr id="13" name="Picture 12">
            <a:extLst>
              <a:ext uri="{FF2B5EF4-FFF2-40B4-BE49-F238E27FC236}">
                <a16:creationId xmlns:a16="http://schemas.microsoft.com/office/drawing/2014/main" id="{E33FDC80-976D-4AD1-A630-28CC41F1F866}"/>
              </a:ext>
            </a:extLst>
          </p:cNvPr>
          <p:cNvPicPr>
            <a:picLocks noChangeAspect="1"/>
          </p:cNvPicPr>
          <p:nvPr/>
        </p:nvPicPr>
        <p:blipFill>
          <a:blip r:embed="rId2"/>
          <a:stretch>
            <a:fillRect/>
          </a:stretch>
        </p:blipFill>
        <p:spPr>
          <a:xfrm>
            <a:off x="450835" y="1495248"/>
            <a:ext cx="8860716" cy="5210927"/>
          </a:xfrm>
          <a:prstGeom prst="rect">
            <a:avLst/>
          </a:prstGeom>
        </p:spPr>
      </p:pic>
      <p:pic>
        <p:nvPicPr>
          <p:cNvPr id="14" name="Picture 13">
            <a:extLst>
              <a:ext uri="{FF2B5EF4-FFF2-40B4-BE49-F238E27FC236}">
                <a16:creationId xmlns:a16="http://schemas.microsoft.com/office/drawing/2014/main" id="{221F1C12-03E1-432B-927E-54F17568C82F}"/>
              </a:ext>
            </a:extLst>
          </p:cNvPr>
          <p:cNvPicPr>
            <a:picLocks noChangeAspect="1"/>
          </p:cNvPicPr>
          <p:nvPr/>
        </p:nvPicPr>
        <p:blipFill>
          <a:blip r:embed="rId3"/>
          <a:stretch>
            <a:fillRect/>
          </a:stretch>
        </p:blipFill>
        <p:spPr>
          <a:xfrm>
            <a:off x="8833173" y="124426"/>
            <a:ext cx="1402788" cy="1402788"/>
          </a:xfrm>
          <a:prstGeom prst="rect">
            <a:avLst/>
          </a:prstGeom>
        </p:spPr>
      </p:pic>
      <p:sp>
        <p:nvSpPr>
          <p:cNvPr id="15" name="Arrow: Right 14">
            <a:extLst>
              <a:ext uri="{FF2B5EF4-FFF2-40B4-BE49-F238E27FC236}">
                <a16:creationId xmlns:a16="http://schemas.microsoft.com/office/drawing/2014/main" id="{B7BC2D9D-04D2-410A-9114-73BE0D3DF76A}"/>
              </a:ext>
            </a:extLst>
          </p:cNvPr>
          <p:cNvSpPr/>
          <p:nvPr/>
        </p:nvSpPr>
        <p:spPr bwMode="auto">
          <a:xfrm>
            <a:off x="10045788" y="626957"/>
            <a:ext cx="542334" cy="365760"/>
          </a:xfrm>
          <a:prstGeom prst="rightArrow">
            <a:avLst/>
          </a:prstGeom>
          <a:solidFill>
            <a:srgbClr val="00BCF2"/>
          </a:solidFill>
          <a:ln>
            <a:noFill/>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211FF4C7-D495-4057-A7B1-9B1B60BC561A}"/>
              </a:ext>
            </a:extLst>
          </p:cNvPr>
          <p:cNvPicPr>
            <a:picLocks noChangeAspect="1"/>
          </p:cNvPicPr>
          <p:nvPr/>
        </p:nvPicPr>
        <p:blipFill>
          <a:blip r:embed="rId4"/>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318279569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702A036-8814-49E6-970A-FE38CEC54EC2}"/>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effectLst/>
                <a:uLnTx/>
                <a:uFillTx/>
                <a:latin typeface="Segoe UI Semibold"/>
                <a:cs typeface="Segoe UI" pitchFamily="34" charset="0"/>
              </a:defRPr>
            </a:lvl1pPr>
          </a:lstStyle>
          <a:p>
            <a:r>
              <a:rPr lang="en-US" dirty="0"/>
              <a:t>Mongo APIs: Restore</a:t>
            </a:r>
          </a:p>
        </p:txBody>
      </p:sp>
      <p:sp>
        <p:nvSpPr>
          <p:cNvPr id="13" name="Text Placeholder 4">
            <a:extLst>
              <a:ext uri="{FF2B5EF4-FFF2-40B4-BE49-F238E27FC236}">
                <a16:creationId xmlns:a16="http://schemas.microsoft.com/office/drawing/2014/main" id="{F35037D8-876F-4F15-AEDB-4AE701109F13}"/>
              </a:ext>
            </a:extLst>
          </p:cNvPr>
          <p:cNvSpPr txBox="1">
            <a:spLocks/>
          </p:cNvSpPr>
          <p:nvPr/>
        </p:nvSpPr>
        <p:spPr>
          <a:xfrm>
            <a:off x="588263" y="1436688"/>
            <a:ext cx="11018520" cy="473975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solidFill>
                  <a:srgbClr val="073A65"/>
                </a:solidFill>
              </a:rPr>
              <a:t>cd dump</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solidFill>
                  <a:srgbClr val="073A65"/>
                </a:solidFill>
              </a:rPr>
              <a:t>cd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[DATABASENAME]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err="1">
                <a:solidFill>
                  <a:srgbClr val="073A65"/>
                </a:solidFill>
              </a:rPr>
              <a:t>mongorestore</a:t>
            </a:r>
            <a:r>
              <a:rPr lang="en-US" dirty="0">
                <a:solidFill>
                  <a:srgbClr val="073A65"/>
                </a:solidFill>
              </a:rPr>
              <a:t> --host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[HOSTNAME</a:t>
            </a:r>
            <a:r>
              <a:rPr lang="en-US" dirty="0">
                <a:solidFill>
                  <a:srgbClr val="0078D4"/>
                </a:solidFill>
              </a:rPr>
              <a:t>]</a:t>
            </a:r>
            <a:r>
              <a:rPr lang="en-US" dirty="0">
                <a:solidFill>
                  <a:srgbClr val="073A65"/>
                </a:solidFill>
              </a:rPr>
              <a:t>:10255</a:t>
            </a:r>
            <a:br>
              <a:rPr lang="en-US" dirty="0">
                <a:solidFill>
                  <a:srgbClr val="073A65"/>
                </a:solidFill>
              </a:rPr>
            </a:br>
            <a:r>
              <a:rPr lang="en-US" dirty="0">
                <a:solidFill>
                  <a:srgbClr val="073A65"/>
                </a:solidFill>
              </a:rPr>
              <a:t>	-u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[USER</a:t>
            </a:r>
            <a:r>
              <a:rPr lang="en-US" dirty="0">
                <a:solidFill>
                  <a:srgbClr val="0078D4"/>
                </a:solidFill>
              </a:rPr>
              <a:t>]</a:t>
            </a:r>
            <a:r>
              <a:rPr lang="en-US" dirty="0">
                <a:solidFill>
                  <a:srgbClr val="073A65"/>
                </a:solidFill>
              </a:rPr>
              <a:t> -p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[PASSWORD]</a:t>
            </a: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b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b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lang="en-US" dirty="0">
                <a:solidFill>
                  <a:srgbClr val="073A65"/>
                </a:solidFill>
              </a:rPr>
              <a:t>--</a:t>
            </a:r>
            <a:r>
              <a:rPr lang="en-US" dirty="0" err="1">
                <a:solidFill>
                  <a:srgbClr val="073A65"/>
                </a:solidFill>
              </a:rPr>
              <a:t>ssl</a:t>
            </a:r>
            <a:r>
              <a:rPr lang="en-US" dirty="0">
                <a:solidFill>
                  <a:srgbClr val="073A65"/>
                </a:solidFill>
              </a:rPr>
              <a:t> --</a:t>
            </a:r>
            <a:r>
              <a:rPr lang="en-US" dirty="0" err="1">
                <a:solidFill>
                  <a:srgbClr val="073A65"/>
                </a:solidFill>
              </a:rPr>
              <a:t>sslAllowInvalidCertificates</a:t>
            </a:r>
            <a:r>
              <a:rPr lang="en-US" dirty="0">
                <a:solidFill>
                  <a:srgbClr val="073A65"/>
                </a:solidFill>
              </a:rPr>
              <a:t> </a:t>
            </a:r>
            <a:b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b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[BSONFILE</a:t>
            </a:r>
            <a:r>
              <a:rPr lang="en-US" dirty="0">
                <a:solidFill>
                  <a:srgbClr val="0078D4"/>
                </a:solidFill>
              </a:rPr>
              <a:t>]</a:t>
            </a:r>
            <a:r>
              <a:rPr lang="en-US" dirty="0">
                <a:solidFill>
                  <a:srgbClr val="073A65"/>
                </a:solidFill>
              </a:rPr>
              <a:t>.</a:t>
            </a:r>
            <a:r>
              <a:rPr lang="en-US" dirty="0" err="1">
                <a:solidFill>
                  <a:srgbClr val="073A65"/>
                </a:solidFill>
              </a:rPr>
              <a:t>bson</a:t>
            </a:r>
            <a:b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b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	</a:t>
            </a:r>
            <a:r>
              <a:rPr lang="en-US" dirty="0">
                <a:solidFill>
                  <a:srgbClr val="073A65"/>
                </a:solidFill>
              </a:rPr>
              <a:t>--</a:t>
            </a:r>
            <a:r>
              <a:rPr lang="en-US" dirty="0" err="1">
                <a:solidFill>
                  <a:srgbClr val="073A65"/>
                </a:solidFill>
              </a:rPr>
              <a:t>numInsertionWorkersPerCollection</a:t>
            </a:r>
            <a:r>
              <a:rPr lang="en-US" dirty="0">
                <a:solidFill>
                  <a:srgbClr val="073A65"/>
                </a:solidFill>
              </a:rPr>
              <a:t> 4 --</a:t>
            </a:r>
            <a:r>
              <a:rPr lang="en-US" dirty="0" err="1">
                <a:solidFill>
                  <a:srgbClr val="073A65"/>
                </a:solidFill>
              </a:rPr>
              <a:t>batchSize</a:t>
            </a:r>
            <a:r>
              <a:rPr lang="en-US" dirty="0">
                <a:solidFill>
                  <a:srgbClr val="073A65"/>
                </a:solidFill>
              </a:rPr>
              <a:t> 24</a:t>
            </a:r>
            <a:b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b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lang="en-US" dirty="0">
                <a:solidFill>
                  <a:srgbClr val="073A65"/>
                </a:solidFill>
              </a:rPr>
              <a:t>--</a:t>
            </a:r>
            <a:r>
              <a:rPr lang="en-US" dirty="0" err="1">
                <a:solidFill>
                  <a:srgbClr val="073A65"/>
                </a:solidFill>
              </a:rPr>
              <a:t>db</a:t>
            </a:r>
            <a:r>
              <a:rPr lang="en-US" dirty="0">
                <a:solidFill>
                  <a:srgbClr val="073A65"/>
                </a:solidFill>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[DATABASENAME]</a:t>
            </a: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lang="en-US" dirty="0">
                <a:solidFill>
                  <a:srgbClr val="073A65"/>
                </a:solidFill>
              </a:rPr>
              <a:t>--collection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[COLLECTIONNAME]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endParaRPr>
          </a:p>
        </p:txBody>
      </p:sp>
      <p:pic>
        <p:nvPicPr>
          <p:cNvPr id="14" name="Picture 13">
            <a:extLst>
              <a:ext uri="{FF2B5EF4-FFF2-40B4-BE49-F238E27FC236}">
                <a16:creationId xmlns:a16="http://schemas.microsoft.com/office/drawing/2014/main" id="{376ED838-8E5F-4C8E-B75F-2DB3093BEC58}"/>
              </a:ext>
            </a:extLst>
          </p:cNvPr>
          <p:cNvPicPr>
            <a:picLocks noChangeAspect="1"/>
          </p:cNvPicPr>
          <p:nvPr/>
        </p:nvPicPr>
        <p:blipFill>
          <a:blip r:embed="rId2"/>
          <a:stretch>
            <a:fillRect/>
          </a:stretch>
        </p:blipFill>
        <p:spPr>
          <a:xfrm>
            <a:off x="8833173" y="124426"/>
            <a:ext cx="1402788" cy="1402788"/>
          </a:xfrm>
          <a:prstGeom prst="rect">
            <a:avLst/>
          </a:prstGeom>
        </p:spPr>
      </p:pic>
      <p:sp>
        <p:nvSpPr>
          <p:cNvPr id="15" name="Arrow: Right 14">
            <a:extLst>
              <a:ext uri="{FF2B5EF4-FFF2-40B4-BE49-F238E27FC236}">
                <a16:creationId xmlns:a16="http://schemas.microsoft.com/office/drawing/2014/main" id="{34C5D463-0C93-4AF1-80F6-C8566E355313}"/>
              </a:ext>
            </a:extLst>
          </p:cNvPr>
          <p:cNvSpPr/>
          <p:nvPr/>
        </p:nvSpPr>
        <p:spPr bwMode="auto">
          <a:xfrm>
            <a:off x="10045788" y="626957"/>
            <a:ext cx="542334" cy="365760"/>
          </a:xfrm>
          <a:prstGeom prst="rightArrow">
            <a:avLst/>
          </a:prstGeom>
          <a:solidFill>
            <a:srgbClr val="00BCF2"/>
          </a:solidFill>
          <a:ln>
            <a:noFill/>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99550A37-DD33-4D62-8ED4-22A78A43267A}"/>
              </a:ext>
            </a:extLst>
          </p:cNvPr>
          <p:cNvPicPr>
            <a:picLocks noChangeAspect="1"/>
          </p:cNvPicPr>
          <p:nvPr/>
        </p:nvPicPr>
        <p:blipFill>
          <a:blip r:embed="rId3"/>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4365576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Effect transition="in" filter="fade">
                                      <p:cBhvr>
                                        <p:cTn id="17"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965FA2F3-9487-41F2-B938-60419FD640E1}"/>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effectLst/>
                <a:uLnTx/>
                <a:uFillTx/>
                <a:latin typeface="Segoe UI Semibold"/>
                <a:cs typeface="Segoe UI" pitchFamily="34" charset="0"/>
              </a:defRPr>
            </a:lvl1pPr>
          </a:lstStyle>
          <a:p>
            <a:r>
              <a:rPr lang="en-US" dirty="0"/>
              <a:t>Mongo APIs: Restore</a:t>
            </a:r>
          </a:p>
        </p:txBody>
      </p:sp>
      <p:pic>
        <p:nvPicPr>
          <p:cNvPr id="9" name="Picture 8">
            <a:extLst>
              <a:ext uri="{FF2B5EF4-FFF2-40B4-BE49-F238E27FC236}">
                <a16:creationId xmlns:a16="http://schemas.microsoft.com/office/drawing/2014/main" id="{571A23E5-65CD-4DDD-B8C7-BD1A623BE513}"/>
              </a:ext>
            </a:extLst>
          </p:cNvPr>
          <p:cNvPicPr>
            <a:picLocks noChangeAspect="1"/>
          </p:cNvPicPr>
          <p:nvPr/>
        </p:nvPicPr>
        <p:blipFill>
          <a:blip r:embed="rId2"/>
          <a:stretch>
            <a:fillRect/>
          </a:stretch>
        </p:blipFill>
        <p:spPr>
          <a:xfrm>
            <a:off x="239923" y="2706570"/>
            <a:ext cx="11712153" cy="2026368"/>
          </a:xfrm>
          <a:prstGeom prst="rect">
            <a:avLst/>
          </a:prstGeom>
        </p:spPr>
      </p:pic>
      <p:pic>
        <p:nvPicPr>
          <p:cNvPr id="10" name="Picture 9">
            <a:extLst>
              <a:ext uri="{FF2B5EF4-FFF2-40B4-BE49-F238E27FC236}">
                <a16:creationId xmlns:a16="http://schemas.microsoft.com/office/drawing/2014/main" id="{C3C3BCDA-43D5-4129-8785-CD26136E9675}"/>
              </a:ext>
            </a:extLst>
          </p:cNvPr>
          <p:cNvPicPr>
            <a:picLocks noChangeAspect="1"/>
          </p:cNvPicPr>
          <p:nvPr/>
        </p:nvPicPr>
        <p:blipFill>
          <a:blip r:embed="rId3"/>
          <a:stretch>
            <a:fillRect/>
          </a:stretch>
        </p:blipFill>
        <p:spPr>
          <a:xfrm>
            <a:off x="8833173" y="124426"/>
            <a:ext cx="1402788" cy="1402788"/>
          </a:xfrm>
          <a:prstGeom prst="rect">
            <a:avLst/>
          </a:prstGeom>
        </p:spPr>
      </p:pic>
      <p:sp>
        <p:nvSpPr>
          <p:cNvPr id="11" name="Arrow: Right 10">
            <a:extLst>
              <a:ext uri="{FF2B5EF4-FFF2-40B4-BE49-F238E27FC236}">
                <a16:creationId xmlns:a16="http://schemas.microsoft.com/office/drawing/2014/main" id="{51FBA03F-91F0-47E1-8E72-1529BA4E5A73}"/>
              </a:ext>
            </a:extLst>
          </p:cNvPr>
          <p:cNvSpPr/>
          <p:nvPr/>
        </p:nvSpPr>
        <p:spPr bwMode="auto">
          <a:xfrm>
            <a:off x="10045788" y="626957"/>
            <a:ext cx="542334" cy="365760"/>
          </a:xfrm>
          <a:prstGeom prst="rightArrow">
            <a:avLst/>
          </a:prstGeom>
          <a:solidFill>
            <a:srgbClr val="00BCF2"/>
          </a:solidFill>
          <a:ln>
            <a:noFill/>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3045AB01-EBD6-4C31-92DC-E63C7673B7CE}"/>
              </a:ext>
            </a:extLst>
          </p:cNvPr>
          <p:cNvPicPr>
            <a:picLocks noChangeAspect="1"/>
          </p:cNvPicPr>
          <p:nvPr/>
        </p:nvPicPr>
        <p:blipFill>
          <a:blip r:embed="rId4"/>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411514913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7C53D5E-A66D-4747-9B6C-82FD4530783E}"/>
              </a:ext>
            </a:extLst>
          </p:cNvPr>
          <p:cNvSpPr txBox="1"/>
          <p:nvPr/>
        </p:nvSpPr>
        <p:spPr>
          <a:xfrm>
            <a:off x="1080617" y="4140319"/>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Assess</a:t>
            </a:r>
          </a:p>
        </p:txBody>
      </p:sp>
      <p:sp>
        <p:nvSpPr>
          <p:cNvPr id="2" name="Title 1">
            <a:extLst>
              <a:ext uri="{FF2B5EF4-FFF2-40B4-BE49-F238E27FC236}">
                <a16:creationId xmlns:a16="http://schemas.microsoft.com/office/drawing/2014/main" id="{F9EEE60F-5B73-4E77-AA08-D648E0D243A6}"/>
              </a:ext>
            </a:extLst>
          </p:cNvPr>
          <p:cNvSpPr>
            <a:spLocks noGrp="1"/>
          </p:cNvSpPr>
          <p:nvPr>
            <p:ph type="title"/>
          </p:nvPr>
        </p:nvSpPr>
        <p:spPr>
          <a:xfrm>
            <a:off x="269240" y="354826"/>
            <a:ext cx="11655840" cy="615553"/>
          </a:xfrm>
        </p:spPr>
        <p:txBody>
          <a:bodyPr>
            <a:normAutofit fontScale="90000"/>
          </a:bodyPr>
          <a:lstStyle/>
          <a:p>
            <a:r>
              <a:rPr lang="en-US" dirty="0">
                <a:solidFill>
                  <a:schemeClr val="tx1"/>
                </a:solidFill>
              </a:rPr>
              <a:t>How to easily migrate and get benefits of cloud?</a:t>
            </a:r>
          </a:p>
        </p:txBody>
      </p:sp>
      <p:sp>
        <p:nvSpPr>
          <p:cNvPr id="6" name="Rectangle 5">
            <a:extLst>
              <a:ext uri="{FF2B5EF4-FFF2-40B4-BE49-F238E27FC236}">
                <a16:creationId xmlns:a16="http://schemas.microsoft.com/office/drawing/2014/main" id="{9F6A10A9-3384-4605-AEC7-77990F04AD48}"/>
              </a:ext>
            </a:extLst>
          </p:cNvPr>
          <p:cNvSpPr/>
          <p:nvPr/>
        </p:nvSpPr>
        <p:spPr>
          <a:xfrm>
            <a:off x="4553685" y="2381136"/>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(lift and shift)</a:t>
            </a:r>
          </a:p>
        </p:txBody>
      </p:sp>
      <p:sp>
        <p:nvSpPr>
          <p:cNvPr id="7" name="Rectangle 6">
            <a:extLst>
              <a:ext uri="{FF2B5EF4-FFF2-40B4-BE49-F238E27FC236}">
                <a16:creationId xmlns:a16="http://schemas.microsoft.com/office/drawing/2014/main" id="{06FD8E9D-0FD2-4525-A7E3-B081BC379ADB}"/>
              </a:ext>
            </a:extLst>
          </p:cNvPr>
          <p:cNvSpPr/>
          <p:nvPr/>
        </p:nvSpPr>
        <p:spPr>
          <a:xfrm>
            <a:off x="4553685" y="3466930"/>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Refactor</a:t>
            </a:r>
          </a:p>
        </p:txBody>
      </p:sp>
      <p:sp>
        <p:nvSpPr>
          <p:cNvPr id="8" name="Rectangle 7">
            <a:extLst>
              <a:ext uri="{FF2B5EF4-FFF2-40B4-BE49-F238E27FC236}">
                <a16:creationId xmlns:a16="http://schemas.microsoft.com/office/drawing/2014/main" id="{479C863B-1A71-4ACA-AE2D-B39987D6F582}"/>
              </a:ext>
            </a:extLst>
          </p:cNvPr>
          <p:cNvSpPr/>
          <p:nvPr/>
        </p:nvSpPr>
        <p:spPr>
          <a:xfrm>
            <a:off x="4553685" y="4552724"/>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Rearchitect</a:t>
            </a:r>
          </a:p>
        </p:txBody>
      </p:sp>
      <p:sp>
        <p:nvSpPr>
          <p:cNvPr id="14" name="Rectangle 13">
            <a:extLst>
              <a:ext uri="{FF2B5EF4-FFF2-40B4-BE49-F238E27FC236}">
                <a16:creationId xmlns:a16="http://schemas.microsoft.com/office/drawing/2014/main" id="{BE75D91C-F396-4349-9EDB-B4B78673B4C9}"/>
              </a:ext>
            </a:extLst>
          </p:cNvPr>
          <p:cNvSpPr/>
          <p:nvPr/>
        </p:nvSpPr>
        <p:spPr>
          <a:xfrm>
            <a:off x="4553685" y="5638518"/>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Rebuild</a:t>
            </a:r>
          </a:p>
        </p:txBody>
      </p:sp>
      <p:sp>
        <p:nvSpPr>
          <p:cNvPr id="24" name="TextBox 23">
            <a:extLst>
              <a:ext uri="{FF2B5EF4-FFF2-40B4-BE49-F238E27FC236}">
                <a16:creationId xmlns:a16="http://schemas.microsoft.com/office/drawing/2014/main" id="{685D5CD0-91BB-4653-9D24-A1BDF2C35227}"/>
              </a:ext>
            </a:extLst>
          </p:cNvPr>
          <p:cNvSpPr txBox="1"/>
          <p:nvPr/>
        </p:nvSpPr>
        <p:spPr>
          <a:xfrm>
            <a:off x="5330335" y="1558574"/>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Migrate*</a:t>
            </a:r>
          </a:p>
        </p:txBody>
      </p:sp>
      <p:sp>
        <p:nvSpPr>
          <p:cNvPr id="26" name="Send" title="Icon of a paper airplane">
            <a:extLst>
              <a:ext uri="{FF2B5EF4-FFF2-40B4-BE49-F238E27FC236}">
                <a16:creationId xmlns:a16="http://schemas.microsoft.com/office/drawing/2014/main" id="{C818C10E-875E-4E29-B066-EE970A47275D}"/>
              </a:ext>
            </a:extLst>
          </p:cNvPr>
          <p:cNvSpPr>
            <a:spLocks noChangeAspect="1" noEditPoints="1"/>
          </p:cNvSpPr>
          <p:nvPr/>
        </p:nvSpPr>
        <p:spPr bwMode="auto">
          <a:xfrm>
            <a:off x="4927737" y="1704795"/>
            <a:ext cx="356171" cy="238302"/>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0" name="TextBox 29">
            <a:extLst>
              <a:ext uri="{FF2B5EF4-FFF2-40B4-BE49-F238E27FC236}">
                <a16:creationId xmlns:a16="http://schemas.microsoft.com/office/drawing/2014/main" id="{730F0983-E466-4977-99F3-EFE1B11964ED}"/>
              </a:ext>
            </a:extLst>
          </p:cNvPr>
          <p:cNvSpPr txBox="1"/>
          <p:nvPr/>
        </p:nvSpPr>
        <p:spPr>
          <a:xfrm>
            <a:off x="10017106" y="4140319"/>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Optimize</a:t>
            </a:r>
          </a:p>
        </p:txBody>
      </p:sp>
      <p:sp>
        <p:nvSpPr>
          <p:cNvPr id="32" name="speedometer_2" title="Icon of a spedometer showing fast speed">
            <a:extLst>
              <a:ext uri="{FF2B5EF4-FFF2-40B4-BE49-F238E27FC236}">
                <a16:creationId xmlns:a16="http://schemas.microsoft.com/office/drawing/2014/main" id="{FB875310-B4F3-4616-8278-AC633D4B95E3}"/>
              </a:ext>
            </a:extLst>
          </p:cNvPr>
          <p:cNvSpPr>
            <a:spLocks noChangeAspect="1" noEditPoints="1"/>
          </p:cNvSpPr>
          <p:nvPr/>
        </p:nvSpPr>
        <p:spPr bwMode="auto">
          <a:xfrm>
            <a:off x="9600176" y="4264653"/>
            <a:ext cx="373388" cy="37338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cxnSp>
        <p:nvCxnSpPr>
          <p:cNvPr id="36" name="Straight Connector 35">
            <a:extLst>
              <a:ext uri="{FF2B5EF4-FFF2-40B4-BE49-F238E27FC236}">
                <a16:creationId xmlns:a16="http://schemas.microsoft.com/office/drawing/2014/main" id="{53725310-6CE5-44D8-81E5-102407B5DEE8}"/>
              </a:ext>
            </a:extLst>
          </p:cNvPr>
          <p:cNvCxnSpPr>
            <a:cxnSpLocks/>
          </p:cNvCxnSpPr>
          <p:nvPr/>
        </p:nvCxnSpPr>
        <p:spPr>
          <a:xfrm>
            <a:off x="2881756" y="282079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AF6F36-CBFE-40AF-ACFE-8EB26444672B}"/>
              </a:ext>
            </a:extLst>
          </p:cNvPr>
          <p:cNvCxnSpPr>
            <a:cxnSpLocks/>
          </p:cNvCxnSpPr>
          <p:nvPr/>
        </p:nvCxnSpPr>
        <p:spPr>
          <a:xfrm>
            <a:off x="2881756" y="390845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6E039BA-1935-4228-80AC-14CD8C2B913D}"/>
              </a:ext>
            </a:extLst>
          </p:cNvPr>
          <p:cNvCxnSpPr>
            <a:cxnSpLocks/>
          </p:cNvCxnSpPr>
          <p:nvPr/>
        </p:nvCxnSpPr>
        <p:spPr>
          <a:xfrm>
            <a:off x="2881756" y="4994244"/>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E61953-092C-40D9-B384-156C50EF6B06}"/>
              </a:ext>
            </a:extLst>
          </p:cNvPr>
          <p:cNvCxnSpPr>
            <a:cxnSpLocks/>
          </p:cNvCxnSpPr>
          <p:nvPr/>
        </p:nvCxnSpPr>
        <p:spPr>
          <a:xfrm>
            <a:off x="2881756" y="6080038"/>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FF1034-3ABB-4A30-8C3C-EE217675A646}"/>
              </a:ext>
            </a:extLst>
          </p:cNvPr>
          <p:cNvCxnSpPr>
            <a:cxnSpLocks/>
          </p:cNvCxnSpPr>
          <p:nvPr/>
        </p:nvCxnSpPr>
        <p:spPr>
          <a:xfrm>
            <a:off x="7051658" y="2822656"/>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B8F5C1D-FF37-45B4-B636-E7817E2C616A}"/>
              </a:ext>
            </a:extLst>
          </p:cNvPr>
          <p:cNvCxnSpPr>
            <a:cxnSpLocks/>
          </p:cNvCxnSpPr>
          <p:nvPr/>
        </p:nvCxnSpPr>
        <p:spPr>
          <a:xfrm>
            <a:off x="7051658" y="390845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8B41272-0C63-4482-B4BB-D512C0977DE8}"/>
              </a:ext>
            </a:extLst>
          </p:cNvPr>
          <p:cNvCxnSpPr>
            <a:cxnSpLocks/>
          </p:cNvCxnSpPr>
          <p:nvPr/>
        </p:nvCxnSpPr>
        <p:spPr>
          <a:xfrm>
            <a:off x="7051658" y="4994244"/>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FA42CDC-1918-4074-80CA-49DBE333A9EA}"/>
              </a:ext>
            </a:extLst>
          </p:cNvPr>
          <p:cNvCxnSpPr>
            <a:cxnSpLocks/>
          </p:cNvCxnSpPr>
          <p:nvPr/>
        </p:nvCxnSpPr>
        <p:spPr>
          <a:xfrm>
            <a:off x="7051658" y="6080038"/>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FEAC6C3-E06C-4BE5-B2D2-9EBBFE1536E1}"/>
              </a:ext>
            </a:extLst>
          </p:cNvPr>
          <p:cNvGrpSpPr/>
          <p:nvPr/>
        </p:nvGrpSpPr>
        <p:grpSpPr>
          <a:xfrm>
            <a:off x="2415668" y="2820790"/>
            <a:ext cx="466088" cy="3259248"/>
            <a:chOff x="2415668" y="2820790"/>
            <a:chExt cx="466088" cy="3259248"/>
          </a:xfrm>
        </p:grpSpPr>
        <p:cxnSp>
          <p:nvCxnSpPr>
            <p:cNvPr id="34" name="Straight Connector 33">
              <a:extLst>
                <a:ext uri="{FF2B5EF4-FFF2-40B4-BE49-F238E27FC236}">
                  <a16:creationId xmlns:a16="http://schemas.microsoft.com/office/drawing/2014/main" id="{326236D7-B0F0-445E-A714-54CD421D54C9}"/>
                </a:ext>
              </a:extLst>
            </p:cNvPr>
            <p:cNvCxnSpPr>
              <a:cxnSpLocks/>
            </p:cNvCxnSpPr>
            <p:nvPr/>
          </p:nvCxnSpPr>
          <p:spPr>
            <a:xfrm>
              <a:off x="2881756" y="2820790"/>
              <a:ext cx="0" cy="3259248"/>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31" name="PageRight_E761">
              <a:extLst>
                <a:ext uri="{FF2B5EF4-FFF2-40B4-BE49-F238E27FC236}">
                  <a16:creationId xmlns:a16="http://schemas.microsoft.com/office/drawing/2014/main" id="{C42C697E-36D8-4AF7-AC64-8EE328A982FE}"/>
                </a:ext>
              </a:extLst>
            </p:cNvPr>
            <p:cNvSpPr>
              <a:spLocks noChangeAspect="1" noEditPoints="1"/>
            </p:cNvSpPr>
            <p:nvPr/>
          </p:nvSpPr>
          <p:spPr bwMode="auto">
            <a:xfrm>
              <a:off x="241566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0" name="Group 9">
            <a:extLst>
              <a:ext uri="{FF2B5EF4-FFF2-40B4-BE49-F238E27FC236}">
                <a16:creationId xmlns:a16="http://schemas.microsoft.com/office/drawing/2014/main" id="{769E6BB5-73FB-4B04-9EF8-E7A2882C81F9}"/>
              </a:ext>
            </a:extLst>
          </p:cNvPr>
          <p:cNvGrpSpPr/>
          <p:nvPr/>
        </p:nvGrpSpPr>
        <p:grpSpPr>
          <a:xfrm>
            <a:off x="8715093" y="2822656"/>
            <a:ext cx="479247" cy="3257382"/>
            <a:chOff x="8715093" y="2822656"/>
            <a:chExt cx="479247" cy="3257382"/>
          </a:xfrm>
        </p:grpSpPr>
        <p:cxnSp>
          <p:nvCxnSpPr>
            <p:cNvPr id="44" name="Straight Connector 43">
              <a:extLst>
                <a:ext uri="{FF2B5EF4-FFF2-40B4-BE49-F238E27FC236}">
                  <a16:creationId xmlns:a16="http://schemas.microsoft.com/office/drawing/2014/main" id="{81BE9596-088B-4339-A7B4-1D9340006803}"/>
                </a:ext>
              </a:extLst>
            </p:cNvPr>
            <p:cNvCxnSpPr>
              <a:cxnSpLocks/>
            </p:cNvCxnSpPr>
            <p:nvPr/>
          </p:nvCxnSpPr>
          <p:spPr>
            <a:xfrm>
              <a:off x="8715093" y="2822656"/>
              <a:ext cx="0" cy="3257382"/>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40" name="PageRight_E761">
              <a:extLst>
                <a:ext uri="{FF2B5EF4-FFF2-40B4-BE49-F238E27FC236}">
                  <a16:creationId xmlns:a16="http://schemas.microsoft.com/office/drawing/2014/main" id="{C8E3562D-EFF7-41D9-96EC-BB389E0C1133}"/>
                </a:ext>
              </a:extLst>
            </p:cNvPr>
            <p:cNvSpPr>
              <a:spLocks noChangeAspect="1" noEditPoints="1"/>
            </p:cNvSpPr>
            <p:nvPr/>
          </p:nvSpPr>
          <p:spPr bwMode="auto">
            <a:xfrm>
              <a:off x="882884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9" name="Group 8">
            <a:extLst>
              <a:ext uri="{FF2B5EF4-FFF2-40B4-BE49-F238E27FC236}">
                <a16:creationId xmlns:a16="http://schemas.microsoft.com/office/drawing/2014/main" id="{93D42518-451F-44A0-853D-2DA4CBBA84CE}"/>
              </a:ext>
            </a:extLst>
          </p:cNvPr>
          <p:cNvGrpSpPr/>
          <p:nvPr/>
        </p:nvGrpSpPr>
        <p:grpSpPr>
          <a:xfrm>
            <a:off x="4724153" y="2635204"/>
            <a:ext cx="407168" cy="3632286"/>
            <a:chOff x="4724153" y="2635204"/>
            <a:chExt cx="407168" cy="3632286"/>
          </a:xfrm>
        </p:grpSpPr>
        <p:sp>
          <p:nvSpPr>
            <p:cNvPr id="41" name="tool">
              <a:extLst>
                <a:ext uri="{FF2B5EF4-FFF2-40B4-BE49-F238E27FC236}">
                  <a16:creationId xmlns:a16="http://schemas.microsoft.com/office/drawing/2014/main" id="{0849C8E2-4273-4FD6-9C5E-584F551F9105}"/>
                </a:ext>
              </a:extLst>
            </p:cNvPr>
            <p:cNvSpPr>
              <a:spLocks noChangeAspect="1" noEditPoints="1"/>
            </p:cNvSpPr>
            <p:nvPr/>
          </p:nvSpPr>
          <p:spPr bwMode="auto">
            <a:xfrm>
              <a:off x="4794660" y="589258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2" name="Freeform 96">
              <a:extLst>
                <a:ext uri="{FF2B5EF4-FFF2-40B4-BE49-F238E27FC236}">
                  <a16:creationId xmlns:a16="http://schemas.microsoft.com/office/drawing/2014/main" id="{41F7DE9C-3612-475D-A2A9-EC72BD73B87F}"/>
                </a:ext>
              </a:extLst>
            </p:cNvPr>
            <p:cNvSpPr>
              <a:spLocks noChangeAspect="1" noEditPoints="1"/>
            </p:cNvSpPr>
            <p:nvPr/>
          </p:nvSpPr>
          <p:spPr bwMode="auto">
            <a:xfrm>
              <a:off x="4724153" y="480679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3" name="network_3">
              <a:extLst>
                <a:ext uri="{FF2B5EF4-FFF2-40B4-BE49-F238E27FC236}">
                  <a16:creationId xmlns:a16="http://schemas.microsoft.com/office/drawing/2014/main" id="{9637B5EF-0B2C-4CE9-ABC6-0595A98458D5}"/>
                </a:ext>
              </a:extLst>
            </p:cNvPr>
            <p:cNvSpPr>
              <a:spLocks noChangeAspect="1" noEditPoints="1"/>
            </p:cNvSpPr>
            <p:nvPr/>
          </p:nvSpPr>
          <p:spPr bwMode="auto">
            <a:xfrm>
              <a:off x="4747101" y="263520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PageEdit_EFB8">
              <a:extLst>
                <a:ext uri="{FF2B5EF4-FFF2-40B4-BE49-F238E27FC236}">
                  <a16:creationId xmlns:a16="http://schemas.microsoft.com/office/drawing/2014/main" id="{4B12881E-8837-4513-A905-3372ADFDD47B}"/>
                </a:ext>
              </a:extLst>
            </p:cNvPr>
            <p:cNvSpPr>
              <a:spLocks noChangeAspect="1" noEditPoints="1"/>
            </p:cNvSpPr>
            <p:nvPr/>
          </p:nvSpPr>
          <p:spPr bwMode="auto">
            <a:xfrm>
              <a:off x="4751927" y="372099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3D99324A-D39F-44D3-AB4E-880A409968B6}"/>
              </a:ext>
            </a:extLst>
          </p:cNvPr>
          <p:cNvGrpSpPr/>
          <p:nvPr/>
        </p:nvGrpSpPr>
        <p:grpSpPr>
          <a:xfrm>
            <a:off x="749832" y="4317776"/>
            <a:ext cx="277735" cy="267142"/>
            <a:chOff x="749832" y="4317776"/>
            <a:chExt cx="277735" cy="267142"/>
          </a:xfrm>
        </p:grpSpPr>
        <p:sp>
          <p:nvSpPr>
            <p:cNvPr id="23" name="magnify" title="Icon of a magnifying glass">
              <a:extLst>
                <a:ext uri="{FF2B5EF4-FFF2-40B4-BE49-F238E27FC236}">
                  <a16:creationId xmlns:a16="http://schemas.microsoft.com/office/drawing/2014/main" id="{4AE14193-AAEC-4BB1-94D7-CA42634CC3F0}"/>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 name="Rectangle 2">
              <a:extLst>
                <a:ext uri="{FF2B5EF4-FFF2-40B4-BE49-F238E27FC236}">
                  <a16:creationId xmlns:a16="http://schemas.microsoft.com/office/drawing/2014/main" id="{755296D5-4E8D-4FFD-A233-111D01A34F0C}"/>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749906853"/>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7C53D5E-A66D-4747-9B6C-82FD4530783E}"/>
              </a:ext>
            </a:extLst>
          </p:cNvPr>
          <p:cNvSpPr txBox="1"/>
          <p:nvPr/>
        </p:nvSpPr>
        <p:spPr>
          <a:xfrm>
            <a:off x="1080617" y="4140319"/>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Assess</a:t>
            </a:r>
          </a:p>
        </p:txBody>
      </p:sp>
      <p:sp>
        <p:nvSpPr>
          <p:cNvPr id="2" name="Title 1">
            <a:extLst>
              <a:ext uri="{FF2B5EF4-FFF2-40B4-BE49-F238E27FC236}">
                <a16:creationId xmlns:a16="http://schemas.microsoft.com/office/drawing/2014/main" id="{F9EEE60F-5B73-4E77-AA08-D648E0D243A6}"/>
              </a:ext>
            </a:extLst>
          </p:cNvPr>
          <p:cNvSpPr>
            <a:spLocks noGrp="1"/>
          </p:cNvSpPr>
          <p:nvPr>
            <p:ph type="title"/>
          </p:nvPr>
        </p:nvSpPr>
        <p:spPr>
          <a:xfrm>
            <a:off x="269240" y="354826"/>
            <a:ext cx="11655840" cy="615553"/>
          </a:xfrm>
        </p:spPr>
        <p:txBody>
          <a:bodyPr>
            <a:normAutofit fontScale="90000"/>
          </a:bodyPr>
          <a:lstStyle/>
          <a:p>
            <a:r>
              <a:rPr lang="en-US"/>
              <a:t>How to easily migrate and get benefits of cloud?</a:t>
            </a:r>
          </a:p>
        </p:txBody>
      </p:sp>
      <p:sp>
        <p:nvSpPr>
          <p:cNvPr id="6" name="Rectangle 5">
            <a:extLst>
              <a:ext uri="{FF2B5EF4-FFF2-40B4-BE49-F238E27FC236}">
                <a16:creationId xmlns:a16="http://schemas.microsoft.com/office/drawing/2014/main" id="{9F6A10A9-3384-4605-AEC7-77990F04AD48}"/>
              </a:ext>
            </a:extLst>
          </p:cNvPr>
          <p:cNvSpPr/>
          <p:nvPr/>
        </p:nvSpPr>
        <p:spPr>
          <a:xfrm>
            <a:off x="4553685" y="2381136"/>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(lift and shift)</a:t>
            </a:r>
          </a:p>
        </p:txBody>
      </p:sp>
      <p:sp>
        <p:nvSpPr>
          <p:cNvPr id="7" name="Rectangle 6">
            <a:extLst>
              <a:ext uri="{FF2B5EF4-FFF2-40B4-BE49-F238E27FC236}">
                <a16:creationId xmlns:a16="http://schemas.microsoft.com/office/drawing/2014/main" id="{06FD8E9D-0FD2-4525-A7E3-B081BC379ADB}"/>
              </a:ext>
            </a:extLst>
          </p:cNvPr>
          <p:cNvSpPr/>
          <p:nvPr/>
        </p:nvSpPr>
        <p:spPr>
          <a:xfrm>
            <a:off x="4553685" y="3466930"/>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Refactor</a:t>
            </a:r>
          </a:p>
        </p:txBody>
      </p:sp>
      <p:sp>
        <p:nvSpPr>
          <p:cNvPr id="8" name="Rectangle 7">
            <a:extLst>
              <a:ext uri="{FF2B5EF4-FFF2-40B4-BE49-F238E27FC236}">
                <a16:creationId xmlns:a16="http://schemas.microsoft.com/office/drawing/2014/main" id="{479C863B-1A71-4ACA-AE2D-B39987D6F582}"/>
              </a:ext>
            </a:extLst>
          </p:cNvPr>
          <p:cNvSpPr/>
          <p:nvPr/>
        </p:nvSpPr>
        <p:spPr>
          <a:xfrm>
            <a:off x="4553685" y="4552724"/>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Rearchitect</a:t>
            </a:r>
          </a:p>
        </p:txBody>
      </p:sp>
      <p:sp>
        <p:nvSpPr>
          <p:cNvPr id="14" name="Rectangle 13">
            <a:extLst>
              <a:ext uri="{FF2B5EF4-FFF2-40B4-BE49-F238E27FC236}">
                <a16:creationId xmlns:a16="http://schemas.microsoft.com/office/drawing/2014/main" id="{BE75D91C-F396-4349-9EDB-B4B78673B4C9}"/>
              </a:ext>
            </a:extLst>
          </p:cNvPr>
          <p:cNvSpPr/>
          <p:nvPr/>
        </p:nvSpPr>
        <p:spPr>
          <a:xfrm>
            <a:off x="4553685" y="5638518"/>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Rebuild</a:t>
            </a:r>
          </a:p>
        </p:txBody>
      </p:sp>
      <p:sp>
        <p:nvSpPr>
          <p:cNvPr id="24" name="TextBox 23">
            <a:extLst>
              <a:ext uri="{FF2B5EF4-FFF2-40B4-BE49-F238E27FC236}">
                <a16:creationId xmlns:a16="http://schemas.microsoft.com/office/drawing/2014/main" id="{685D5CD0-91BB-4653-9D24-A1BDF2C35227}"/>
              </a:ext>
            </a:extLst>
          </p:cNvPr>
          <p:cNvSpPr txBox="1"/>
          <p:nvPr/>
        </p:nvSpPr>
        <p:spPr>
          <a:xfrm>
            <a:off x="5330335" y="1558574"/>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Migrate*</a:t>
            </a:r>
          </a:p>
        </p:txBody>
      </p:sp>
      <p:sp>
        <p:nvSpPr>
          <p:cNvPr id="26" name="Send" title="Icon of a paper airplane">
            <a:extLst>
              <a:ext uri="{FF2B5EF4-FFF2-40B4-BE49-F238E27FC236}">
                <a16:creationId xmlns:a16="http://schemas.microsoft.com/office/drawing/2014/main" id="{C818C10E-875E-4E29-B066-EE970A47275D}"/>
              </a:ext>
            </a:extLst>
          </p:cNvPr>
          <p:cNvSpPr>
            <a:spLocks noChangeAspect="1" noEditPoints="1"/>
          </p:cNvSpPr>
          <p:nvPr/>
        </p:nvSpPr>
        <p:spPr bwMode="auto">
          <a:xfrm>
            <a:off x="4927737" y="1704795"/>
            <a:ext cx="356171" cy="238302"/>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0" name="TextBox 29">
            <a:extLst>
              <a:ext uri="{FF2B5EF4-FFF2-40B4-BE49-F238E27FC236}">
                <a16:creationId xmlns:a16="http://schemas.microsoft.com/office/drawing/2014/main" id="{730F0983-E466-4977-99F3-EFE1B11964ED}"/>
              </a:ext>
            </a:extLst>
          </p:cNvPr>
          <p:cNvSpPr txBox="1"/>
          <p:nvPr/>
        </p:nvSpPr>
        <p:spPr>
          <a:xfrm>
            <a:off x="10017106" y="4140319"/>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Optimize</a:t>
            </a:r>
          </a:p>
        </p:txBody>
      </p:sp>
      <p:sp>
        <p:nvSpPr>
          <p:cNvPr id="32" name="speedometer_2" title="Icon of a spedometer showing fast speed">
            <a:extLst>
              <a:ext uri="{FF2B5EF4-FFF2-40B4-BE49-F238E27FC236}">
                <a16:creationId xmlns:a16="http://schemas.microsoft.com/office/drawing/2014/main" id="{FB875310-B4F3-4616-8278-AC633D4B95E3}"/>
              </a:ext>
            </a:extLst>
          </p:cNvPr>
          <p:cNvSpPr>
            <a:spLocks noChangeAspect="1" noEditPoints="1"/>
          </p:cNvSpPr>
          <p:nvPr/>
        </p:nvSpPr>
        <p:spPr bwMode="auto">
          <a:xfrm>
            <a:off x="9600176" y="4264653"/>
            <a:ext cx="373388" cy="37338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cxnSp>
        <p:nvCxnSpPr>
          <p:cNvPr id="36" name="Straight Connector 35">
            <a:extLst>
              <a:ext uri="{FF2B5EF4-FFF2-40B4-BE49-F238E27FC236}">
                <a16:creationId xmlns:a16="http://schemas.microsoft.com/office/drawing/2014/main" id="{53725310-6CE5-44D8-81E5-102407B5DEE8}"/>
              </a:ext>
            </a:extLst>
          </p:cNvPr>
          <p:cNvCxnSpPr>
            <a:cxnSpLocks/>
          </p:cNvCxnSpPr>
          <p:nvPr/>
        </p:nvCxnSpPr>
        <p:spPr>
          <a:xfrm>
            <a:off x="2881756" y="282079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AF6F36-CBFE-40AF-ACFE-8EB26444672B}"/>
              </a:ext>
            </a:extLst>
          </p:cNvPr>
          <p:cNvCxnSpPr>
            <a:cxnSpLocks/>
          </p:cNvCxnSpPr>
          <p:nvPr/>
        </p:nvCxnSpPr>
        <p:spPr>
          <a:xfrm>
            <a:off x="2881756" y="390845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6E039BA-1935-4228-80AC-14CD8C2B913D}"/>
              </a:ext>
            </a:extLst>
          </p:cNvPr>
          <p:cNvCxnSpPr>
            <a:cxnSpLocks/>
          </p:cNvCxnSpPr>
          <p:nvPr/>
        </p:nvCxnSpPr>
        <p:spPr>
          <a:xfrm>
            <a:off x="2881756" y="4994244"/>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E61953-092C-40D9-B384-156C50EF6B06}"/>
              </a:ext>
            </a:extLst>
          </p:cNvPr>
          <p:cNvCxnSpPr>
            <a:cxnSpLocks/>
          </p:cNvCxnSpPr>
          <p:nvPr/>
        </p:nvCxnSpPr>
        <p:spPr>
          <a:xfrm>
            <a:off x="2881756" y="6080038"/>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FF1034-3ABB-4A30-8C3C-EE217675A646}"/>
              </a:ext>
            </a:extLst>
          </p:cNvPr>
          <p:cNvCxnSpPr>
            <a:cxnSpLocks/>
          </p:cNvCxnSpPr>
          <p:nvPr/>
        </p:nvCxnSpPr>
        <p:spPr>
          <a:xfrm>
            <a:off x="7051658" y="2822656"/>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B8F5C1D-FF37-45B4-B636-E7817E2C616A}"/>
              </a:ext>
            </a:extLst>
          </p:cNvPr>
          <p:cNvCxnSpPr>
            <a:cxnSpLocks/>
          </p:cNvCxnSpPr>
          <p:nvPr/>
        </p:nvCxnSpPr>
        <p:spPr>
          <a:xfrm>
            <a:off x="7051658" y="390845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8B41272-0C63-4482-B4BB-D512C0977DE8}"/>
              </a:ext>
            </a:extLst>
          </p:cNvPr>
          <p:cNvCxnSpPr>
            <a:cxnSpLocks/>
          </p:cNvCxnSpPr>
          <p:nvPr/>
        </p:nvCxnSpPr>
        <p:spPr>
          <a:xfrm>
            <a:off x="7051658" y="4994244"/>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FA42CDC-1918-4074-80CA-49DBE333A9EA}"/>
              </a:ext>
            </a:extLst>
          </p:cNvPr>
          <p:cNvCxnSpPr>
            <a:cxnSpLocks/>
          </p:cNvCxnSpPr>
          <p:nvPr/>
        </p:nvCxnSpPr>
        <p:spPr>
          <a:xfrm>
            <a:off x="7051658" y="6080038"/>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FEAC6C3-E06C-4BE5-B2D2-9EBBFE1536E1}"/>
              </a:ext>
            </a:extLst>
          </p:cNvPr>
          <p:cNvGrpSpPr/>
          <p:nvPr/>
        </p:nvGrpSpPr>
        <p:grpSpPr>
          <a:xfrm>
            <a:off x="2415668" y="2820790"/>
            <a:ext cx="466088" cy="3259248"/>
            <a:chOff x="2415668" y="2820790"/>
            <a:chExt cx="466088" cy="3259248"/>
          </a:xfrm>
        </p:grpSpPr>
        <p:cxnSp>
          <p:nvCxnSpPr>
            <p:cNvPr id="34" name="Straight Connector 33">
              <a:extLst>
                <a:ext uri="{FF2B5EF4-FFF2-40B4-BE49-F238E27FC236}">
                  <a16:creationId xmlns:a16="http://schemas.microsoft.com/office/drawing/2014/main" id="{326236D7-B0F0-445E-A714-54CD421D54C9}"/>
                </a:ext>
              </a:extLst>
            </p:cNvPr>
            <p:cNvCxnSpPr>
              <a:cxnSpLocks/>
            </p:cNvCxnSpPr>
            <p:nvPr/>
          </p:nvCxnSpPr>
          <p:spPr>
            <a:xfrm>
              <a:off x="2881756" y="2820790"/>
              <a:ext cx="0" cy="3259248"/>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31" name="PageRight_E761">
              <a:extLst>
                <a:ext uri="{FF2B5EF4-FFF2-40B4-BE49-F238E27FC236}">
                  <a16:creationId xmlns:a16="http://schemas.microsoft.com/office/drawing/2014/main" id="{C42C697E-36D8-4AF7-AC64-8EE328A982FE}"/>
                </a:ext>
              </a:extLst>
            </p:cNvPr>
            <p:cNvSpPr>
              <a:spLocks noChangeAspect="1" noEditPoints="1"/>
            </p:cNvSpPr>
            <p:nvPr/>
          </p:nvSpPr>
          <p:spPr bwMode="auto">
            <a:xfrm>
              <a:off x="241566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0" name="Group 9">
            <a:extLst>
              <a:ext uri="{FF2B5EF4-FFF2-40B4-BE49-F238E27FC236}">
                <a16:creationId xmlns:a16="http://schemas.microsoft.com/office/drawing/2014/main" id="{769E6BB5-73FB-4B04-9EF8-E7A2882C81F9}"/>
              </a:ext>
            </a:extLst>
          </p:cNvPr>
          <p:cNvGrpSpPr/>
          <p:nvPr/>
        </p:nvGrpSpPr>
        <p:grpSpPr>
          <a:xfrm>
            <a:off x="8715093" y="2822656"/>
            <a:ext cx="479247" cy="3257382"/>
            <a:chOff x="8715093" y="2822656"/>
            <a:chExt cx="479247" cy="3257382"/>
          </a:xfrm>
        </p:grpSpPr>
        <p:cxnSp>
          <p:nvCxnSpPr>
            <p:cNvPr id="44" name="Straight Connector 43">
              <a:extLst>
                <a:ext uri="{FF2B5EF4-FFF2-40B4-BE49-F238E27FC236}">
                  <a16:creationId xmlns:a16="http://schemas.microsoft.com/office/drawing/2014/main" id="{81BE9596-088B-4339-A7B4-1D9340006803}"/>
                </a:ext>
              </a:extLst>
            </p:cNvPr>
            <p:cNvCxnSpPr>
              <a:cxnSpLocks/>
            </p:cNvCxnSpPr>
            <p:nvPr/>
          </p:nvCxnSpPr>
          <p:spPr>
            <a:xfrm>
              <a:off x="8715093" y="2822656"/>
              <a:ext cx="0" cy="3257382"/>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40" name="PageRight_E761">
              <a:extLst>
                <a:ext uri="{FF2B5EF4-FFF2-40B4-BE49-F238E27FC236}">
                  <a16:creationId xmlns:a16="http://schemas.microsoft.com/office/drawing/2014/main" id="{C8E3562D-EFF7-41D9-96EC-BB389E0C1133}"/>
                </a:ext>
              </a:extLst>
            </p:cNvPr>
            <p:cNvSpPr>
              <a:spLocks noChangeAspect="1" noEditPoints="1"/>
            </p:cNvSpPr>
            <p:nvPr/>
          </p:nvSpPr>
          <p:spPr bwMode="auto">
            <a:xfrm>
              <a:off x="882884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9" name="Group 8">
            <a:extLst>
              <a:ext uri="{FF2B5EF4-FFF2-40B4-BE49-F238E27FC236}">
                <a16:creationId xmlns:a16="http://schemas.microsoft.com/office/drawing/2014/main" id="{93D42518-451F-44A0-853D-2DA4CBBA84CE}"/>
              </a:ext>
            </a:extLst>
          </p:cNvPr>
          <p:cNvGrpSpPr/>
          <p:nvPr/>
        </p:nvGrpSpPr>
        <p:grpSpPr>
          <a:xfrm>
            <a:off x="4724153" y="2635204"/>
            <a:ext cx="407168" cy="3632286"/>
            <a:chOff x="4724153" y="2635204"/>
            <a:chExt cx="407168" cy="3632286"/>
          </a:xfrm>
        </p:grpSpPr>
        <p:sp>
          <p:nvSpPr>
            <p:cNvPr id="41" name="tool">
              <a:extLst>
                <a:ext uri="{FF2B5EF4-FFF2-40B4-BE49-F238E27FC236}">
                  <a16:creationId xmlns:a16="http://schemas.microsoft.com/office/drawing/2014/main" id="{0849C8E2-4273-4FD6-9C5E-584F551F9105}"/>
                </a:ext>
              </a:extLst>
            </p:cNvPr>
            <p:cNvSpPr>
              <a:spLocks noChangeAspect="1" noEditPoints="1"/>
            </p:cNvSpPr>
            <p:nvPr/>
          </p:nvSpPr>
          <p:spPr bwMode="auto">
            <a:xfrm>
              <a:off x="4794660" y="589258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2" name="Freeform 96">
              <a:extLst>
                <a:ext uri="{FF2B5EF4-FFF2-40B4-BE49-F238E27FC236}">
                  <a16:creationId xmlns:a16="http://schemas.microsoft.com/office/drawing/2014/main" id="{41F7DE9C-3612-475D-A2A9-EC72BD73B87F}"/>
                </a:ext>
              </a:extLst>
            </p:cNvPr>
            <p:cNvSpPr>
              <a:spLocks noChangeAspect="1" noEditPoints="1"/>
            </p:cNvSpPr>
            <p:nvPr/>
          </p:nvSpPr>
          <p:spPr bwMode="auto">
            <a:xfrm>
              <a:off x="4724153" y="480679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3" name="network_3">
              <a:extLst>
                <a:ext uri="{FF2B5EF4-FFF2-40B4-BE49-F238E27FC236}">
                  <a16:creationId xmlns:a16="http://schemas.microsoft.com/office/drawing/2014/main" id="{9637B5EF-0B2C-4CE9-ABC6-0595A98458D5}"/>
                </a:ext>
              </a:extLst>
            </p:cNvPr>
            <p:cNvSpPr>
              <a:spLocks noChangeAspect="1" noEditPoints="1"/>
            </p:cNvSpPr>
            <p:nvPr/>
          </p:nvSpPr>
          <p:spPr bwMode="auto">
            <a:xfrm>
              <a:off x="4747101" y="263520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PageEdit_EFB8">
              <a:extLst>
                <a:ext uri="{FF2B5EF4-FFF2-40B4-BE49-F238E27FC236}">
                  <a16:creationId xmlns:a16="http://schemas.microsoft.com/office/drawing/2014/main" id="{4B12881E-8837-4513-A905-3372ADFDD47B}"/>
                </a:ext>
              </a:extLst>
            </p:cNvPr>
            <p:cNvSpPr>
              <a:spLocks noChangeAspect="1" noEditPoints="1"/>
            </p:cNvSpPr>
            <p:nvPr/>
          </p:nvSpPr>
          <p:spPr bwMode="auto">
            <a:xfrm>
              <a:off x="4751927" y="372099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3D99324A-D39F-44D3-AB4E-880A409968B6}"/>
              </a:ext>
            </a:extLst>
          </p:cNvPr>
          <p:cNvGrpSpPr/>
          <p:nvPr/>
        </p:nvGrpSpPr>
        <p:grpSpPr>
          <a:xfrm>
            <a:off x="749832" y="4317776"/>
            <a:ext cx="277735" cy="267142"/>
            <a:chOff x="749832" y="4317776"/>
            <a:chExt cx="277735" cy="267142"/>
          </a:xfrm>
        </p:grpSpPr>
        <p:sp>
          <p:nvSpPr>
            <p:cNvPr id="23" name="magnify" title="Icon of a magnifying glass">
              <a:extLst>
                <a:ext uri="{FF2B5EF4-FFF2-40B4-BE49-F238E27FC236}">
                  <a16:creationId xmlns:a16="http://schemas.microsoft.com/office/drawing/2014/main" id="{4AE14193-AAEC-4BB1-94D7-CA42634CC3F0}"/>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 name="Rectangle 2">
              <a:extLst>
                <a:ext uri="{FF2B5EF4-FFF2-40B4-BE49-F238E27FC236}">
                  <a16:creationId xmlns:a16="http://schemas.microsoft.com/office/drawing/2014/main" id="{755296D5-4E8D-4FFD-A233-111D01A34F0C}"/>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C0775E96-1B4C-4331-B3FE-7CBD7A1ADB89}"/>
              </a:ext>
            </a:extLst>
          </p:cNvPr>
          <p:cNvSpPr/>
          <p:nvPr/>
        </p:nvSpPr>
        <p:spPr bwMode="auto">
          <a:xfrm>
            <a:off x="4371109" y="2273075"/>
            <a:ext cx="2817729" cy="2145596"/>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0213EBF1-0926-4CDB-ACF0-DB7A4ABC7801}"/>
              </a:ext>
            </a:extLst>
          </p:cNvPr>
          <p:cNvSpPr/>
          <p:nvPr/>
        </p:nvSpPr>
        <p:spPr bwMode="auto">
          <a:xfrm>
            <a:off x="4371109" y="4496216"/>
            <a:ext cx="2817732" cy="210288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09811776-62CC-43C3-A21D-B804CA03E88C}"/>
              </a:ext>
            </a:extLst>
          </p:cNvPr>
          <p:cNvSpPr txBox="1"/>
          <p:nvPr/>
        </p:nvSpPr>
        <p:spPr>
          <a:xfrm>
            <a:off x="350550" y="2719407"/>
            <a:ext cx="2362250" cy="825611"/>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00B050"/>
                </a:solidFill>
                <a:effectLst/>
                <a:uLnTx/>
                <a:uFillTx/>
                <a:latin typeface="Segoe UI"/>
                <a:ea typeface="+mn-ea"/>
                <a:cs typeface="+mn-cs"/>
              </a:rPr>
              <a:t>Enables rehosting or</a:t>
            </a:r>
            <a:br>
              <a:rPr kumimoji="0" lang="en-US" sz="1765" b="1" i="0" u="none" strike="noStrike" kern="1200" cap="none" spc="0" normalizeH="0" baseline="0" noProof="0">
                <a:ln>
                  <a:noFill/>
                </a:ln>
                <a:solidFill>
                  <a:srgbClr val="00B050"/>
                </a:solidFill>
                <a:effectLst/>
                <a:uLnTx/>
                <a:uFillTx/>
                <a:latin typeface="Segoe UI"/>
                <a:ea typeface="+mn-ea"/>
                <a:cs typeface="+mn-cs"/>
              </a:rPr>
            </a:br>
            <a:r>
              <a:rPr kumimoji="0" lang="en-US" sz="1765" b="1" i="0" u="none" strike="noStrike" kern="1200" cap="none" spc="0" normalizeH="0" baseline="0" noProof="0">
                <a:ln>
                  <a:noFill/>
                </a:ln>
                <a:solidFill>
                  <a:srgbClr val="00B050"/>
                </a:solidFill>
                <a:effectLst/>
                <a:uLnTx/>
                <a:uFillTx/>
                <a:latin typeface="Segoe UI"/>
                <a:ea typeface="+mn-ea"/>
                <a:cs typeface="+mn-cs"/>
              </a:rPr>
              <a:t>light refactoring for </a:t>
            </a:r>
            <a:br>
              <a:rPr kumimoji="0" lang="en-US" sz="1765" b="1" i="0" u="none" strike="noStrike" kern="1200" cap="none" spc="0" normalizeH="0" baseline="0" noProof="0">
                <a:ln>
                  <a:noFill/>
                </a:ln>
                <a:solidFill>
                  <a:srgbClr val="00B050"/>
                </a:solidFill>
                <a:effectLst/>
                <a:uLnTx/>
                <a:uFillTx/>
                <a:latin typeface="Segoe UI"/>
                <a:ea typeface="+mn-ea"/>
                <a:cs typeface="+mn-cs"/>
              </a:rPr>
            </a:br>
            <a:r>
              <a:rPr kumimoji="0" lang="en-US" sz="1765" b="1" i="0" u="none" strike="noStrike" kern="1200" cap="none" spc="0" normalizeH="0" baseline="0" noProof="0">
                <a:ln>
                  <a:noFill/>
                </a:ln>
                <a:solidFill>
                  <a:srgbClr val="00B050"/>
                </a:solidFill>
                <a:effectLst/>
                <a:uLnTx/>
                <a:uFillTx/>
                <a:latin typeface="Segoe UI"/>
                <a:ea typeface="+mn-ea"/>
                <a:cs typeface="+mn-cs"/>
              </a:rPr>
              <a:t>most apps</a:t>
            </a:r>
          </a:p>
        </p:txBody>
      </p:sp>
      <p:pic>
        <p:nvPicPr>
          <p:cNvPr id="13" name="Picture 12">
            <a:extLst>
              <a:ext uri="{FF2B5EF4-FFF2-40B4-BE49-F238E27FC236}">
                <a16:creationId xmlns:a16="http://schemas.microsoft.com/office/drawing/2014/main" id="{A4A8B16A-31F4-4DBD-BA69-164BC7B95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50" y="1943097"/>
            <a:ext cx="3365142" cy="621035"/>
          </a:xfrm>
          <a:prstGeom prst="rect">
            <a:avLst/>
          </a:prstGeom>
        </p:spPr>
      </p:pic>
      <p:sp>
        <p:nvSpPr>
          <p:cNvPr id="48" name="TextBox 47">
            <a:extLst>
              <a:ext uri="{FF2B5EF4-FFF2-40B4-BE49-F238E27FC236}">
                <a16:creationId xmlns:a16="http://schemas.microsoft.com/office/drawing/2014/main" id="{4AA02E46-D39E-47D5-A63B-A87457D71D1C}"/>
              </a:ext>
            </a:extLst>
          </p:cNvPr>
          <p:cNvSpPr txBox="1"/>
          <p:nvPr/>
        </p:nvSpPr>
        <p:spPr>
          <a:xfrm>
            <a:off x="350550" y="5304580"/>
            <a:ext cx="2261260" cy="9794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FF0000"/>
                </a:solidFill>
                <a:effectLst/>
                <a:uLnTx/>
                <a:uFillTx/>
                <a:latin typeface="Segoe UI"/>
                <a:ea typeface="+mn-ea"/>
                <a:cs typeface="+mn-cs"/>
              </a:rPr>
              <a:t>Eliminates the need</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FF0000"/>
                </a:solidFill>
                <a:effectLst/>
                <a:uLnTx/>
                <a:uFillTx/>
                <a:latin typeface="Segoe UI"/>
                <a:ea typeface="+mn-ea"/>
                <a:cs typeface="+mn-cs"/>
              </a:rPr>
              <a:t>to rearchitect or </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FF0000"/>
                </a:solidFill>
                <a:effectLst/>
                <a:uLnTx/>
                <a:uFillTx/>
                <a:latin typeface="Segoe UI"/>
                <a:ea typeface="+mn-ea"/>
                <a:cs typeface="+mn-cs"/>
              </a:rPr>
              <a:t>rebuild your apps</a:t>
            </a:r>
          </a:p>
        </p:txBody>
      </p:sp>
      <p:sp>
        <p:nvSpPr>
          <p:cNvPr id="50" name="Rectangle 49">
            <a:extLst>
              <a:ext uri="{FF2B5EF4-FFF2-40B4-BE49-F238E27FC236}">
                <a16:creationId xmlns:a16="http://schemas.microsoft.com/office/drawing/2014/main" id="{EA1B614B-727C-4C47-9EA7-91186BE6A070}"/>
              </a:ext>
            </a:extLst>
          </p:cNvPr>
          <p:cNvSpPr/>
          <p:nvPr/>
        </p:nvSpPr>
        <p:spPr bwMode="auto">
          <a:xfrm>
            <a:off x="9372632" y="3723525"/>
            <a:ext cx="2247439" cy="13698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780F67EC-865D-4C84-BBDC-9FEF52A156A0}"/>
              </a:ext>
            </a:extLst>
          </p:cNvPr>
          <p:cNvSpPr txBox="1"/>
          <p:nvPr/>
        </p:nvSpPr>
        <p:spPr>
          <a:xfrm>
            <a:off x="9300699" y="2723956"/>
            <a:ext cx="2820900" cy="825611"/>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00B050"/>
                </a:solidFill>
                <a:effectLst/>
                <a:uLnTx/>
                <a:uFillTx/>
                <a:latin typeface="Segoe UI"/>
                <a:ea typeface="+mn-ea"/>
                <a:cs typeface="+mn-cs"/>
              </a:rPr>
              <a:t>Enables optimization</a:t>
            </a:r>
            <a:br>
              <a:rPr kumimoji="0" lang="en-US" sz="1765" b="1" i="0" u="none" strike="noStrike" kern="1200" cap="none" spc="0" normalizeH="0" baseline="0" noProof="0">
                <a:ln>
                  <a:noFill/>
                </a:ln>
                <a:solidFill>
                  <a:srgbClr val="00B050"/>
                </a:solidFill>
                <a:effectLst/>
                <a:uLnTx/>
                <a:uFillTx/>
                <a:latin typeface="Segoe UI"/>
                <a:ea typeface="+mn-ea"/>
                <a:cs typeface="+mn-cs"/>
              </a:rPr>
            </a:br>
            <a:r>
              <a:rPr kumimoji="0" lang="en-US" sz="1765" b="1" i="0" u="none" strike="noStrike" kern="1200" cap="none" spc="0" normalizeH="0" baseline="0" noProof="0">
                <a:ln>
                  <a:noFill/>
                </a:ln>
                <a:solidFill>
                  <a:srgbClr val="00B050"/>
                </a:solidFill>
                <a:effectLst/>
                <a:uLnTx/>
                <a:uFillTx/>
                <a:latin typeface="Segoe UI"/>
                <a:ea typeface="+mn-ea"/>
                <a:cs typeface="+mn-cs"/>
              </a:rPr>
              <a:t>during or post migration</a:t>
            </a:r>
            <a:br>
              <a:rPr kumimoji="0" lang="en-US" sz="1765" b="1" i="0" u="none" strike="noStrike" kern="1200" cap="none" spc="0" normalizeH="0" baseline="0" noProof="0">
                <a:ln>
                  <a:noFill/>
                </a:ln>
                <a:solidFill>
                  <a:srgbClr val="00B050"/>
                </a:solidFill>
                <a:effectLst/>
                <a:uLnTx/>
                <a:uFillTx/>
                <a:latin typeface="Segoe UI"/>
                <a:ea typeface="+mn-ea"/>
                <a:cs typeface="+mn-cs"/>
              </a:rPr>
            </a:br>
            <a:r>
              <a:rPr kumimoji="0" lang="en-US" sz="1765" b="1" i="0" u="none" strike="noStrike" kern="1200" cap="none" spc="0" normalizeH="0" baseline="0" noProof="0">
                <a:ln>
                  <a:noFill/>
                </a:ln>
                <a:solidFill>
                  <a:srgbClr val="00B050"/>
                </a:solidFill>
                <a:effectLst/>
                <a:uLnTx/>
                <a:uFillTx/>
                <a:latin typeface="Segoe UI"/>
                <a:ea typeface="+mn-ea"/>
                <a:cs typeface="+mn-cs"/>
              </a:rPr>
              <a:t>(fully managed service)</a:t>
            </a:r>
          </a:p>
        </p:txBody>
      </p:sp>
      <p:sp>
        <p:nvSpPr>
          <p:cNvPr id="47" name="TextBox 46">
            <a:extLst>
              <a:ext uri="{FF2B5EF4-FFF2-40B4-BE49-F238E27FC236}">
                <a16:creationId xmlns:a16="http://schemas.microsoft.com/office/drawing/2014/main" id="{F8D75480-F2E0-4D83-847A-934CA0D90ACE}"/>
              </a:ext>
            </a:extLst>
          </p:cNvPr>
          <p:cNvSpPr txBox="1"/>
          <p:nvPr/>
        </p:nvSpPr>
        <p:spPr>
          <a:xfrm>
            <a:off x="9300699" y="5303144"/>
            <a:ext cx="2693494" cy="581185"/>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FF0000"/>
                </a:solidFill>
                <a:effectLst/>
                <a:uLnTx/>
                <a:uFillTx/>
                <a:latin typeface="Segoe UI"/>
                <a:ea typeface="+mn-ea"/>
                <a:cs typeface="+mn-cs"/>
              </a:rPr>
              <a:t>IaaS (virtual machines) </a:t>
            </a:r>
            <a:br>
              <a:rPr kumimoji="0" lang="en-US" sz="1765" b="1" i="0" u="none" strike="noStrike" kern="1200" cap="none" spc="0" normalizeH="0" baseline="0" noProof="0">
                <a:ln>
                  <a:noFill/>
                </a:ln>
                <a:solidFill>
                  <a:srgbClr val="FF0000"/>
                </a:solidFill>
                <a:effectLst/>
                <a:uLnTx/>
                <a:uFillTx/>
                <a:latin typeface="Segoe UI"/>
                <a:ea typeface="+mn-ea"/>
                <a:cs typeface="+mn-cs"/>
              </a:rPr>
            </a:br>
            <a:r>
              <a:rPr kumimoji="0" lang="en-US" sz="1765" b="1" i="0" u="none" strike="noStrike" kern="1200" cap="none" spc="0" normalizeH="0" baseline="0" noProof="0">
                <a:ln>
                  <a:noFill/>
                </a:ln>
                <a:solidFill>
                  <a:srgbClr val="FF0000"/>
                </a:solidFill>
                <a:effectLst/>
                <a:uLnTx/>
                <a:uFillTx/>
                <a:latin typeface="Segoe UI"/>
                <a:ea typeface="+mn-ea"/>
                <a:cs typeface="+mn-cs"/>
              </a:rPr>
              <a:t>fall short here</a:t>
            </a:r>
          </a:p>
        </p:txBody>
      </p:sp>
    </p:spTree>
    <p:extLst>
      <p:ext uri="{BB962C8B-B14F-4D97-AF65-F5344CB8AC3E}">
        <p14:creationId xmlns:p14="http://schemas.microsoft.com/office/powerpoint/2010/main" val="11966318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down)">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down)">
                                      <p:cBhvr>
                                        <p:cTn id="18" dur="500"/>
                                        <p:tgtEl>
                                          <p:spTgt spid="4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down)">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wipe(down)">
                                      <p:cBhvr>
                                        <p:cTn id="26" dur="500"/>
                                        <p:tgtEl>
                                          <p:spTgt spid="50"/>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wipe(down)">
                                      <p:cBhvr>
                                        <p:cTn id="29" dur="500"/>
                                        <p:tgtEl>
                                          <p:spTgt spid="5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down)">
                                      <p:cBhvr>
                                        <p:cTn id="3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9" grpId="0" animBg="1"/>
      <p:bldP spid="11" grpId="0"/>
      <p:bldP spid="48" grpId="0"/>
      <p:bldP spid="50" grpId="0" animBg="1"/>
      <p:bldP spid="51" grpId="0"/>
      <p:bldP spid="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22A58D2-7388-4B1E-BE61-03AFA280FAEC}"/>
              </a:ext>
            </a:extLst>
          </p:cNvPr>
          <p:cNvSpPr>
            <a:spLocks noGrp="1"/>
          </p:cNvSpPr>
          <p:nvPr>
            <p:ph type="title"/>
          </p:nvPr>
        </p:nvSpPr>
        <p:spPr>
          <a:xfrm>
            <a:off x="381866" y="2645459"/>
            <a:ext cx="9630389" cy="783541"/>
          </a:xfrm>
        </p:spPr>
        <p:txBody>
          <a:bodyPr>
            <a:normAutofit fontScale="90000"/>
          </a:bodyPr>
          <a:lstStyle/>
          <a:p>
            <a:br>
              <a:rPr lang="en-US" sz="4902" dirty="0">
                <a:solidFill>
                  <a:schemeClr val="accent5"/>
                </a:solidFill>
              </a:rPr>
            </a:br>
            <a:br>
              <a:rPr lang="en-US" sz="4902" dirty="0">
                <a:solidFill>
                  <a:schemeClr val="accent5"/>
                </a:solidFill>
              </a:rPr>
            </a:br>
            <a:br>
              <a:rPr lang="en-US" sz="4902" dirty="0"/>
            </a:br>
            <a:r>
              <a:rPr lang="en-US" sz="5400" dirty="0"/>
              <a:t>Moving </a:t>
            </a:r>
            <a:r>
              <a:rPr lang="en-US" sz="5400"/>
              <a:t>your database to Azure</a:t>
            </a:r>
            <a:endParaRPr lang="en-US" sz="4902" dirty="0"/>
          </a:p>
        </p:txBody>
      </p:sp>
      <p:sp>
        <p:nvSpPr>
          <p:cNvPr id="5" name="Text Placeholder 10">
            <a:extLst>
              <a:ext uri="{FF2B5EF4-FFF2-40B4-BE49-F238E27FC236}">
                <a16:creationId xmlns:a16="http://schemas.microsoft.com/office/drawing/2014/main" id="{84483FC8-5248-457B-A925-23038B08A5C1}"/>
              </a:ext>
            </a:extLst>
          </p:cNvPr>
          <p:cNvSpPr>
            <a:spLocks noGrp="1"/>
          </p:cNvSpPr>
          <p:nvPr>
            <p:ph type="body" sz="quarter" idx="16"/>
          </p:nvPr>
        </p:nvSpPr>
        <p:spPr>
          <a:xfrm>
            <a:off x="403210" y="3993054"/>
            <a:ext cx="9609045" cy="1025869"/>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sz="2745" dirty="0">
                <a:solidFill>
                  <a:schemeClr val="bg1"/>
                </a:solidFill>
              </a:rPr>
              <a:t>Speaker name</a:t>
            </a:r>
          </a:p>
          <a:p>
            <a:pPr lvl="1"/>
            <a:r>
              <a:rPr lang="en-US" sz="2745">
                <a:solidFill>
                  <a:schemeClr val="bg1"/>
                </a:solidFill>
              </a:rPr>
              <a:t>Title</a:t>
            </a:r>
            <a:endParaRPr lang="en-US" sz="2745" dirty="0">
              <a:solidFill>
                <a:schemeClr val="bg1"/>
              </a:solidFill>
            </a:endParaRPr>
          </a:p>
        </p:txBody>
      </p:sp>
    </p:spTree>
    <p:extLst>
      <p:ext uri="{BB962C8B-B14F-4D97-AF65-F5344CB8AC3E}">
        <p14:creationId xmlns:p14="http://schemas.microsoft.com/office/powerpoint/2010/main" val="154530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001" y="55491"/>
            <a:ext cx="10515600" cy="1325563"/>
          </a:xfrm>
        </p:spPr>
        <p:txBody>
          <a:bodyPr/>
          <a:lstStyle/>
          <a:p>
            <a:r>
              <a:rPr lang="en-US"/>
              <a:t>What is SQL Database Managed Instance?</a:t>
            </a:r>
          </a:p>
        </p:txBody>
      </p:sp>
      <p:grpSp>
        <p:nvGrpSpPr>
          <p:cNvPr id="17" name="Group 16"/>
          <p:cNvGrpSpPr/>
          <p:nvPr/>
        </p:nvGrpSpPr>
        <p:grpSpPr>
          <a:xfrm>
            <a:off x="3047839" y="3262758"/>
            <a:ext cx="2476499" cy="3348021"/>
            <a:chOff x="244978" y="3482920"/>
            <a:chExt cx="2526158" cy="3104687"/>
          </a:xfrm>
        </p:grpSpPr>
        <p:sp>
          <p:nvSpPr>
            <p:cNvPr id="11" name="Freeform: Shape 10"/>
            <p:cNvSpPr/>
            <p:nvPr/>
          </p:nvSpPr>
          <p:spPr>
            <a:xfrm>
              <a:off x="244978"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SQL Server compatibility</a:t>
              </a:r>
            </a:p>
          </p:txBody>
        </p:sp>
        <p:sp>
          <p:nvSpPr>
            <p:cNvPr id="12" name="Freeform: Shape 11"/>
            <p:cNvSpPr/>
            <p:nvPr/>
          </p:nvSpPr>
          <p:spPr>
            <a:xfrm>
              <a:off x="244978"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Fully-fledged SQL instance with nearly 100% </a:t>
              </a:r>
              <a:r>
                <a:rPr kumimoji="0" lang="en-US" sz="1765" b="0" i="0" u="none" strike="noStrike" kern="1200" cap="none" spc="0" normalizeH="0" baseline="0" noProof="0" err="1">
                  <a:ln>
                    <a:noFill/>
                  </a:ln>
                  <a:solidFill>
                    <a:srgbClr val="1A1A1A">
                      <a:hueOff val="0"/>
                      <a:satOff val="0"/>
                      <a:lumOff val="0"/>
                      <a:alphaOff val="0"/>
                    </a:srgbClr>
                  </a:solidFill>
                  <a:effectLst/>
                  <a:uLnTx/>
                  <a:uFillTx/>
                  <a:latin typeface="Segoe UI"/>
                  <a:ea typeface="+mn-ea"/>
                  <a:cs typeface="+mn-cs"/>
                </a:rPr>
                <a:t>compat</a:t>
              </a: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 with on-premise</a:t>
              </a:r>
            </a:p>
          </p:txBody>
        </p:sp>
      </p:grpSp>
      <p:grpSp>
        <p:nvGrpSpPr>
          <p:cNvPr id="18" name="Group 17"/>
          <p:cNvGrpSpPr/>
          <p:nvPr/>
        </p:nvGrpSpPr>
        <p:grpSpPr>
          <a:xfrm>
            <a:off x="209095" y="3262758"/>
            <a:ext cx="2476499" cy="3348021"/>
            <a:chOff x="3124800" y="3482920"/>
            <a:chExt cx="2526158" cy="3104687"/>
          </a:xfrm>
        </p:grpSpPr>
        <p:sp>
          <p:nvSpPr>
            <p:cNvPr id="13" name="Freeform: Shape 12"/>
            <p:cNvSpPr/>
            <p:nvPr/>
          </p:nvSpPr>
          <p:spPr>
            <a:xfrm>
              <a:off x="3124800"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2"/>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Fully-managed service</a:t>
              </a:r>
            </a:p>
          </p:txBody>
        </p:sp>
        <p:sp>
          <p:nvSpPr>
            <p:cNvPr id="14" name="Freeform: Shape 13"/>
            <p:cNvSpPr/>
            <p:nvPr/>
          </p:nvSpPr>
          <p:spPr>
            <a:xfrm>
              <a:off x="3124800"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Built on the same infrastructure as SQL Database</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Provides the same benefits (PaaS)</a:t>
              </a:r>
            </a:p>
          </p:txBody>
        </p:sp>
      </p:grpSp>
      <p:grpSp>
        <p:nvGrpSpPr>
          <p:cNvPr id="19" name="Group 18"/>
          <p:cNvGrpSpPr/>
          <p:nvPr/>
        </p:nvGrpSpPr>
        <p:grpSpPr>
          <a:xfrm>
            <a:off x="5886583" y="3262758"/>
            <a:ext cx="2476499" cy="3348021"/>
            <a:chOff x="6004621" y="3482920"/>
            <a:chExt cx="2526158" cy="3104687"/>
          </a:xfrm>
        </p:grpSpPr>
        <p:sp>
          <p:nvSpPr>
            <p:cNvPr id="15" name="Freeform: Shape 14"/>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3"/>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Full isolation and security</a:t>
              </a:r>
            </a:p>
          </p:txBody>
        </p:sp>
        <p:sp>
          <p:nvSpPr>
            <p:cNvPr id="16" name="Freeform: Shape 15"/>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Contained within your VNet</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Private IP addresses</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Express Route / VPN connectivity</a:t>
              </a:r>
            </a:p>
          </p:txBody>
        </p:sp>
      </p:grpSp>
      <p:sp>
        <p:nvSpPr>
          <p:cNvPr id="4" name="Rectangle 3"/>
          <p:cNvSpPr/>
          <p:nvPr/>
        </p:nvSpPr>
        <p:spPr>
          <a:xfrm>
            <a:off x="196988" y="1554843"/>
            <a:ext cx="4417522" cy="129933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New deployment option enabling </a:t>
            </a:r>
            <a:r>
              <a:rPr kumimoji="0" lang="en-US" sz="1961" b="0" i="0" u="sng" strike="noStrike" kern="1200" cap="none" spc="0" normalizeH="0" baseline="0" noProof="0">
                <a:ln>
                  <a:noFill/>
                </a:ln>
                <a:solidFill>
                  <a:srgbClr val="1A1A1A"/>
                </a:solidFill>
                <a:effectLst/>
                <a:uLnTx/>
                <a:uFillTx/>
                <a:latin typeface="Segoe UI"/>
                <a:ea typeface="+mn-ea"/>
                <a:cs typeface="+mn-cs"/>
              </a:rPr>
              <a:t>friction-free migration</a:t>
            </a:r>
            <a:r>
              <a:rPr kumimoji="0" lang="en-US" sz="1961" b="0" i="0" u="none" strike="noStrike" kern="1200" cap="none" spc="0" normalizeH="0" baseline="0" noProof="0">
                <a:ln>
                  <a:noFill/>
                </a:ln>
                <a:solidFill>
                  <a:srgbClr val="1A1A1A"/>
                </a:solidFill>
                <a:effectLst/>
                <a:uLnTx/>
                <a:uFillTx/>
                <a:latin typeface="Segoe UI"/>
                <a:ea typeface="+mn-ea"/>
                <a:cs typeface="+mn-cs"/>
              </a:rPr>
              <a:t> of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SQL Server workloads to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a </a:t>
            </a:r>
            <a:r>
              <a:rPr kumimoji="0" lang="en-US" sz="1961" b="0" i="0" u="sng" strike="noStrike" kern="1200" cap="none" spc="0" normalizeH="0" baseline="0" noProof="0">
                <a:ln>
                  <a:noFill/>
                </a:ln>
                <a:solidFill>
                  <a:srgbClr val="1A1A1A"/>
                </a:solidFill>
                <a:effectLst/>
                <a:uLnTx/>
                <a:uFillTx/>
                <a:latin typeface="Segoe UI"/>
                <a:ea typeface="+mn-ea"/>
                <a:cs typeface="+mn-cs"/>
              </a:rPr>
              <a:t>fully-managed service </a:t>
            </a:r>
          </a:p>
        </p:txBody>
      </p:sp>
      <p:grpSp>
        <p:nvGrpSpPr>
          <p:cNvPr id="35" name="Group 34">
            <a:extLst>
              <a:ext uri="{FF2B5EF4-FFF2-40B4-BE49-F238E27FC236}">
                <a16:creationId xmlns:a16="http://schemas.microsoft.com/office/drawing/2014/main" id="{7B4AD045-5525-4FBA-B949-DD57F11E5D69}"/>
              </a:ext>
            </a:extLst>
          </p:cNvPr>
          <p:cNvGrpSpPr/>
          <p:nvPr/>
        </p:nvGrpSpPr>
        <p:grpSpPr>
          <a:xfrm>
            <a:off x="7363231" y="1139929"/>
            <a:ext cx="2122899" cy="626316"/>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srgbClr val="005E78"/>
                  </a:solidFill>
                  <a:effectLst/>
                  <a:uLnTx/>
                  <a:uFillTx/>
                  <a:latin typeface="Segoe UI" panose="020B0502040204020203" pitchFamily="34" charset="0"/>
                  <a:ea typeface="+mn-ea"/>
                  <a:cs typeface="Segoe UI" panose="020B0502040204020203" pitchFamily="34" charset="0"/>
                </a:rPr>
                <a:t>SQL Database </a:t>
              </a:r>
              <a:r>
                <a:rPr kumimoji="0" lang="en-US" sz="1765" b="0" i="0" u="none" strike="noStrike" kern="1200" cap="none" spc="0" normalizeH="0" baseline="0" noProof="0">
                  <a:ln>
                    <a:noFill/>
                  </a:ln>
                  <a:solidFill>
                    <a:srgbClr val="005E78"/>
                  </a:solidFill>
                  <a:effectLst/>
                  <a:uLnTx/>
                  <a:uFillTx/>
                  <a:latin typeface="Segoe UI" panose="020B0502040204020203" pitchFamily="34" charset="0"/>
                  <a:ea typeface="+mn-ea"/>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1026"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9601179" y="2383171"/>
            <a:ext cx="1812761" cy="626317"/>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srgbClr val="8AA10F"/>
                  </a:solidFill>
                  <a:effectLst/>
                  <a:uLnTx/>
                  <a:uFillTx/>
                  <a:latin typeface="Segoe UI" panose="020B0502040204020203" pitchFamily="34" charset="0"/>
                  <a:ea typeface="+mn-ea"/>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1027"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5114867" y="2383173"/>
            <a:ext cx="2122899" cy="626316"/>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srgbClr val="452759"/>
                    </a:solidFill>
                    <a:effectLst/>
                    <a:uLnTx/>
                    <a:uFillTx/>
                    <a:latin typeface="Segoe UI" panose="020B0502040204020203" pitchFamily="34" charset="0"/>
                    <a:ea typeface="+mn-ea"/>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1028"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7515512" y="2383171"/>
            <a:ext cx="1812761" cy="626317"/>
            <a:chOff x="8482460" y="2568848"/>
            <a:chExt cx="1849112"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0"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srgbClr val="BE6800"/>
                  </a:solidFill>
                  <a:effectLst/>
                  <a:uLnTx/>
                  <a:uFillTx/>
                  <a:latin typeface="Segoe UI" panose="020B0502040204020203" pitchFamily="34" charset="0"/>
                  <a:ea typeface="+mn-ea"/>
                  <a:cs typeface="Segoe UI" panose="020B0502040204020203" pitchFamily="34" charset="0"/>
                </a:rPr>
                <a:t>Single database</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1029"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8523263" y="2009661"/>
            <a:ext cx="1745203" cy="373508"/>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6625788" y="2009660"/>
            <a:ext cx="1874977" cy="373512"/>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8516440" y="1804312"/>
            <a:ext cx="0" cy="578859"/>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0B9D176-B0F7-475C-94AB-AB3F7DC0304D}"/>
              </a:ext>
            </a:extLst>
          </p:cNvPr>
          <p:cNvGrpSpPr/>
          <p:nvPr/>
        </p:nvGrpSpPr>
        <p:grpSpPr>
          <a:xfrm>
            <a:off x="8725327" y="3262758"/>
            <a:ext cx="2476499" cy="3348021"/>
            <a:chOff x="6004621" y="3482920"/>
            <a:chExt cx="2526158" cy="3104687"/>
          </a:xfrm>
        </p:grpSpPr>
        <p:sp>
          <p:nvSpPr>
            <p:cNvPr id="39" name="Freeform: Shape 38">
              <a:extLst>
                <a:ext uri="{FF2B5EF4-FFF2-40B4-BE49-F238E27FC236}">
                  <a16:creationId xmlns:a16="http://schemas.microsoft.com/office/drawing/2014/main" id="{CE43E217-1693-434B-A835-325EAA9C58DE}"/>
                </a:ext>
              </a:extLst>
            </p:cNvPr>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4"/>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New purchasing options</a:t>
              </a:r>
            </a:p>
          </p:txBody>
        </p:sp>
        <p:sp>
          <p:nvSpPr>
            <p:cNvPr id="40" name="Freeform: Shape 39">
              <a:extLst>
                <a:ext uri="{FF2B5EF4-FFF2-40B4-BE49-F238E27FC236}">
                  <a16:creationId xmlns:a16="http://schemas.microsoft.com/office/drawing/2014/main" id="{DB19CF75-A617-46B3-A1D5-A391BD34B13E}"/>
                </a:ext>
              </a:extLst>
            </p:cNvPr>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Transparent</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Frictionless</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Competitive</a:t>
              </a:r>
            </a:p>
          </p:txBody>
        </p:sp>
      </p:grpSp>
      <p:pic>
        <p:nvPicPr>
          <p:cNvPr id="41" name="Picture 40">
            <a:extLst>
              <a:ext uri="{FF2B5EF4-FFF2-40B4-BE49-F238E27FC236}">
                <a16:creationId xmlns:a16="http://schemas.microsoft.com/office/drawing/2014/main" id="{85C3E3F3-6FAC-457B-A866-829C5AC8A637}"/>
              </a:ext>
            </a:extLst>
          </p:cNvPr>
          <p:cNvPicPr>
            <a:picLocks noChangeAspect="1"/>
          </p:cNvPicPr>
          <p:nvPr/>
        </p:nvPicPr>
        <p:blipFill>
          <a:blip r:embed="rId12"/>
          <a:stretch>
            <a:fillRect/>
          </a:stretch>
        </p:blipFill>
        <p:spPr>
          <a:xfrm>
            <a:off x="10905971" y="173182"/>
            <a:ext cx="1054168" cy="1378527"/>
          </a:xfrm>
          <a:prstGeom prst="rect">
            <a:avLst/>
          </a:prstGeom>
        </p:spPr>
      </p:pic>
    </p:spTree>
    <p:extLst>
      <p:ext uri="{BB962C8B-B14F-4D97-AF65-F5344CB8AC3E}">
        <p14:creationId xmlns:p14="http://schemas.microsoft.com/office/powerpoint/2010/main" val="13874608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3" y="119986"/>
            <a:ext cx="11266857" cy="675680"/>
          </a:xfrm>
        </p:spPr>
        <p:txBody>
          <a:bodyPr>
            <a:normAutofit/>
          </a:bodyPr>
          <a:lstStyle/>
          <a:p>
            <a:r>
              <a:rPr lang="en-US" sz="3600"/>
              <a:t>Put your DBs on autopilot and focus on your business…</a:t>
            </a:r>
          </a:p>
        </p:txBody>
      </p:sp>
      <p:sp>
        <p:nvSpPr>
          <p:cNvPr id="6" name="TextBox 5">
            <a:extLst>
              <a:ext uri="{FF2B5EF4-FFF2-40B4-BE49-F238E27FC236}">
                <a16:creationId xmlns:a16="http://schemas.microsoft.com/office/drawing/2014/main" id="{046B49AD-0A19-49D9-B95A-9AF11299E4E9}"/>
              </a:ext>
            </a:extLst>
          </p:cNvPr>
          <p:cNvSpPr txBox="1"/>
          <p:nvPr/>
        </p:nvSpPr>
        <p:spPr>
          <a:xfrm>
            <a:off x="398605" y="6235944"/>
            <a:ext cx="3645791" cy="6220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 - features coming soon</a:t>
            </a:r>
            <a:endParaRPr kumimoji="0" lang="en-US" sz="24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5" name="Text Placeholder 2">
            <a:extLst>
              <a:ext uri="{FF2B5EF4-FFF2-40B4-BE49-F238E27FC236}">
                <a16:creationId xmlns:a16="http://schemas.microsoft.com/office/drawing/2014/main" id="{6FA176E7-FB1C-4FBF-8666-F276435EE1CB}"/>
              </a:ext>
            </a:extLst>
          </p:cNvPr>
          <p:cNvSpPr>
            <a:spLocks noGrp="1"/>
          </p:cNvSpPr>
          <p:nvPr>
            <p:ph type="body" sz="quarter" idx="10"/>
          </p:nvPr>
        </p:nvSpPr>
        <p:spPr>
          <a:xfrm>
            <a:off x="493343" y="795666"/>
            <a:ext cx="11385870" cy="566052"/>
          </a:xfrm>
        </p:spPr>
        <p:txBody>
          <a:bodyPr/>
          <a:lstStyle/>
          <a:p>
            <a:pPr>
              <a:lnSpc>
                <a:spcPct val="150000"/>
              </a:lnSpc>
              <a:spcBef>
                <a:spcPts val="0"/>
              </a:spcBef>
            </a:pPr>
            <a:r>
              <a:rPr lang="en-US">
                <a:solidFill>
                  <a:schemeClr val="accent1"/>
                </a:solidFill>
              </a:rPr>
              <a:t>Tired of managing hardware, software &amp; business continuity?</a:t>
            </a:r>
          </a:p>
        </p:txBody>
      </p:sp>
      <p:graphicFrame>
        <p:nvGraphicFramePr>
          <p:cNvPr id="7" name="Table 6">
            <a:extLst>
              <a:ext uri="{FF2B5EF4-FFF2-40B4-BE49-F238E27FC236}">
                <a16:creationId xmlns:a16="http://schemas.microsoft.com/office/drawing/2014/main" id="{3B3E02A4-EED9-4875-9D81-AD681F6774F8}"/>
              </a:ext>
            </a:extLst>
          </p:cNvPr>
          <p:cNvGraphicFramePr>
            <a:graphicFrameLocks noGrp="1"/>
          </p:cNvGraphicFramePr>
          <p:nvPr/>
        </p:nvGraphicFramePr>
        <p:xfrm>
          <a:off x="493343" y="1735065"/>
          <a:ext cx="10415662" cy="4389286"/>
        </p:xfrm>
        <a:graphic>
          <a:graphicData uri="http://schemas.openxmlformats.org/drawingml/2006/table">
            <a:tbl>
              <a:tblPr firstRow="1" bandRow="1">
                <a:tableStyleId>{5C22544A-7EE6-4342-B048-85BDC9FD1C3A}</a:tableStyleId>
              </a:tblPr>
              <a:tblGrid>
                <a:gridCol w="1186601">
                  <a:extLst>
                    <a:ext uri="{9D8B030D-6E8A-4147-A177-3AD203B41FA5}">
                      <a16:colId xmlns:a16="http://schemas.microsoft.com/office/drawing/2014/main" val="1232475935"/>
                    </a:ext>
                  </a:extLst>
                </a:gridCol>
                <a:gridCol w="9229061">
                  <a:extLst>
                    <a:ext uri="{9D8B030D-6E8A-4147-A177-3AD203B41FA5}">
                      <a16:colId xmlns:a16="http://schemas.microsoft.com/office/drawing/2014/main" val="3441464615"/>
                    </a:ext>
                  </a:extLst>
                </a:gridCol>
              </a:tblGrid>
              <a:tr h="532751">
                <a:tc gridSpan="2">
                  <a:txBody>
                    <a:bodyPr/>
                    <a:lstStyle/>
                    <a:p>
                      <a:r>
                        <a:rPr lang="en-US" sz="2400" baseline="0" dirty="0"/>
                        <a:t>You can stop doing it, Managed Instance has it </a:t>
                      </a:r>
                      <a:r>
                        <a:rPr lang="en-US" sz="2400" u="none" baseline="0" dirty="0"/>
                        <a:t>built-in</a:t>
                      </a:r>
                      <a:r>
                        <a:rPr lang="en-US" sz="2400" baseline="0" dirty="0"/>
                        <a:t> </a:t>
                      </a:r>
                      <a:endParaRPr lang="en-US" sz="2400" dirty="0"/>
                    </a:p>
                  </a:txBody>
                  <a:tcPr marL="89642" marR="89642" marT="44821" marB="44821"/>
                </a:tc>
                <a:tc hMerge="1">
                  <a:txBody>
                    <a:bodyPr/>
                    <a:lstStyle/>
                    <a:p>
                      <a:endParaRPr lang="en-US" sz="1600"/>
                    </a:p>
                  </a:txBody>
                  <a:tcPr marL="89642" marR="89642" marT="44821" marB="44821"/>
                </a:tc>
                <a:extLst>
                  <a:ext uri="{0D108BD9-81ED-4DB2-BD59-A6C34878D82A}">
                    <a16:rowId xmlns:a16="http://schemas.microsoft.com/office/drawing/2014/main" val="270054449"/>
                  </a:ext>
                </a:extLst>
              </a:tr>
              <a:tr h="1612568">
                <a:tc>
                  <a:txBody>
                    <a:bodyPr/>
                    <a:lstStyle/>
                    <a:p>
                      <a:endParaRPr lang="en-US" sz="2400"/>
                    </a:p>
                  </a:txBody>
                  <a:tcPr marL="89642" marR="89642" marT="44821" marB="44821"/>
                </a:tc>
                <a:tc>
                  <a:txBody>
                    <a:bodyPr/>
                    <a:lstStyle/>
                    <a:p>
                      <a:pPr marL="0" algn="l" defTabSz="932742" rtl="0" eaLnBrk="1" latinLnBrk="0" hangingPunct="1">
                        <a:lnSpc>
                          <a:spcPct val="100000"/>
                        </a:lnSpc>
                      </a:pPr>
                      <a:r>
                        <a:rPr lang="en-US" sz="2400" kern="1200">
                          <a:solidFill>
                            <a:schemeClr val="dk1"/>
                          </a:solidFill>
                          <a:latin typeface="+mn-lt"/>
                          <a:ea typeface="+mn-ea"/>
                          <a:cs typeface="+mn-cs"/>
                        </a:rPr>
                        <a:t>Compute &amp; storage provisioned on demand</a:t>
                      </a:r>
                    </a:p>
                    <a:p>
                      <a:pPr marL="0" algn="l" defTabSz="932742" rtl="0" eaLnBrk="1" latinLnBrk="0" hangingPunct="1">
                        <a:lnSpc>
                          <a:spcPct val="100000"/>
                        </a:lnSpc>
                      </a:pPr>
                      <a:r>
                        <a:rPr lang="en-US" sz="2400" kern="1200">
                          <a:solidFill>
                            <a:schemeClr val="dk1"/>
                          </a:solidFill>
                          <a:latin typeface="+mn-lt"/>
                          <a:ea typeface="+mn-ea"/>
                          <a:cs typeface="+mn-cs"/>
                        </a:rPr>
                        <a:t>Fast &amp; online scaling</a:t>
                      </a:r>
                    </a:p>
                    <a:p>
                      <a:pPr marL="0" algn="l" defTabSz="932742" rtl="0" eaLnBrk="1" latinLnBrk="0" hangingPunct="1">
                        <a:lnSpc>
                          <a:spcPct val="100000"/>
                        </a:lnSpc>
                      </a:pPr>
                      <a:r>
                        <a:rPr lang="en-US" sz="2400" kern="1200">
                          <a:solidFill>
                            <a:schemeClr val="dk1"/>
                          </a:solidFill>
                          <a:latin typeface="+mn-lt"/>
                          <a:ea typeface="+mn-ea"/>
                          <a:cs typeface="+mn-cs"/>
                        </a:rPr>
                        <a:t>Full stack updates and patches </a:t>
                      </a:r>
                    </a:p>
                  </a:txBody>
                  <a:tcPr marL="89642" marR="89642" marT="44821" marB="44821"/>
                </a:tc>
                <a:extLst>
                  <a:ext uri="{0D108BD9-81ED-4DB2-BD59-A6C34878D82A}">
                    <a16:rowId xmlns:a16="http://schemas.microsoft.com/office/drawing/2014/main" val="1308207974"/>
                  </a:ext>
                </a:extLst>
              </a:tr>
              <a:tr h="1203341">
                <a:tc>
                  <a:txBody>
                    <a:bodyPr/>
                    <a:lstStyle/>
                    <a:p>
                      <a:endParaRPr lang="en-US" sz="2400" kern="1200">
                        <a:solidFill>
                          <a:schemeClr val="dk1"/>
                        </a:solidFill>
                        <a:latin typeface="+mn-lt"/>
                        <a:ea typeface="+mn-ea"/>
                        <a:cs typeface="+mn-cs"/>
                      </a:endParaRPr>
                    </a:p>
                  </a:txBody>
                  <a:tcPr marL="89642" marR="89642" marT="44821" marB="44821"/>
                </a:tc>
                <a:tc>
                  <a:txBody>
                    <a:bodyPr/>
                    <a:lstStyle/>
                    <a:p>
                      <a:r>
                        <a:rPr lang="en-US" sz="2400"/>
                        <a:t>Backups with health checks</a:t>
                      </a:r>
                    </a:p>
                    <a:p>
                      <a:r>
                        <a:rPr lang="en-US" sz="2400"/>
                        <a:t>Point-in-time restore (configurable retention *)</a:t>
                      </a:r>
                    </a:p>
                    <a:p>
                      <a:endParaRPr lang="en-US" sz="2400" kern="1200">
                        <a:solidFill>
                          <a:schemeClr val="dk1"/>
                        </a:solidFill>
                        <a:latin typeface="+mn-lt"/>
                        <a:ea typeface="+mn-ea"/>
                        <a:cs typeface="+mn-cs"/>
                      </a:endParaRPr>
                    </a:p>
                  </a:txBody>
                  <a:tcPr marL="89642" marR="89642" marT="44821" marB="44821"/>
                </a:tc>
                <a:extLst>
                  <a:ext uri="{0D108BD9-81ED-4DB2-BD59-A6C34878D82A}">
                    <a16:rowId xmlns:a16="http://schemas.microsoft.com/office/drawing/2014/main" val="3206979086"/>
                  </a:ext>
                </a:extLst>
              </a:tr>
              <a:tr h="1040626">
                <a:tc>
                  <a:txBody>
                    <a:bodyPr/>
                    <a:lstStyle/>
                    <a:p>
                      <a:endParaRPr lang="en-US" sz="2400">
                        <a:solidFill>
                          <a:schemeClr val="dk1"/>
                        </a:solidFill>
                      </a:endParaRPr>
                    </a:p>
                  </a:txBody>
                  <a:tcPr marL="89642" marR="89642" marT="44821" marB="44821"/>
                </a:tc>
                <a:tc>
                  <a:txBody>
                    <a:bodyPr/>
                    <a:lstStyle/>
                    <a:p>
                      <a:r>
                        <a:rPr lang="en-US" sz="2400" dirty="0"/>
                        <a:t>99.99% availability with automatic failover</a:t>
                      </a:r>
                    </a:p>
                    <a:p>
                      <a:r>
                        <a:rPr lang="en-US" sz="2400" dirty="0"/>
                        <a:t>Disaster recovery with single geo secondary (multiple*)</a:t>
                      </a:r>
                      <a:endParaRPr lang="en-US" sz="2400" dirty="0">
                        <a:solidFill>
                          <a:schemeClr val="dk1"/>
                        </a:solidFill>
                      </a:endParaRPr>
                    </a:p>
                  </a:txBody>
                  <a:tcPr marL="89642" marR="89642" marT="44821" marB="44821"/>
                </a:tc>
                <a:extLst>
                  <a:ext uri="{0D108BD9-81ED-4DB2-BD59-A6C34878D82A}">
                    <a16:rowId xmlns:a16="http://schemas.microsoft.com/office/drawing/2014/main" val="4255915566"/>
                  </a:ext>
                </a:extLst>
              </a:tr>
            </a:tbl>
          </a:graphicData>
        </a:graphic>
      </p:graphicFrame>
      <p:sp>
        <p:nvSpPr>
          <p:cNvPr id="8" name="check" title="Icon of a checkmark">
            <a:extLst>
              <a:ext uri="{FF2B5EF4-FFF2-40B4-BE49-F238E27FC236}">
                <a16:creationId xmlns:a16="http://schemas.microsoft.com/office/drawing/2014/main" id="{1C31E2D8-9F91-4D3D-A31F-D38CF9D16BE1}"/>
              </a:ext>
            </a:extLst>
          </p:cNvPr>
          <p:cNvSpPr>
            <a:spLocks noChangeAspect="1"/>
          </p:cNvSpPr>
          <p:nvPr/>
        </p:nvSpPr>
        <p:spPr bwMode="auto">
          <a:xfrm>
            <a:off x="871515" y="2663016"/>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check" title="Icon of a checkmark">
            <a:extLst>
              <a:ext uri="{FF2B5EF4-FFF2-40B4-BE49-F238E27FC236}">
                <a16:creationId xmlns:a16="http://schemas.microsoft.com/office/drawing/2014/main" id="{E79E1478-C909-4399-B526-6618932778E4}"/>
              </a:ext>
            </a:extLst>
          </p:cNvPr>
          <p:cNvSpPr>
            <a:spLocks noChangeAspect="1"/>
          </p:cNvSpPr>
          <p:nvPr/>
        </p:nvSpPr>
        <p:spPr bwMode="auto">
          <a:xfrm>
            <a:off x="871515" y="4124396"/>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 name="check" title="Icon of a checkmark">
            <a:extLst>
              <a:ext uri="{FF2B5EF4-FFF2-40B4-BE49-F238E27FC236}">
                <a16:creationId xmlns:a16="http://schemas.microsoft.com/office/drawing/2014/main" id="{FA821730-5FD4-4485-B578-13E13E073C9B}"/>
              </a:ext>
            </a:extLst>
          </p:cNvPr>
          <p:cNvSpPr>
            <a:spLocks noChangeAspect="1"/>
          </p:cNvSpPr>
          <p:nvPr/>
        </p:nvSpPr>
        <p:spPr bwMode="auto">
          <a:xfrm>
            <a:off x="871515" y="5295223"/>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2550523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3" y="119986"/>
            <a:ext cx="11266857" cy="675680"/>
          </a:xfrm>
        </p:spPr>
        <p:txBody>
          <a:bodyPr>
            <a:normAutofit/>
          </a:bodyPr>
          <a:lstStyle/>
          <a:p>
            <a:r>
              <a:rPr lang="en-US" sz="3600"/>
              <a:t>Put your DBs on autopilot and focus on your business…</a:t>
            </a:r>
          </a:p>
        </p:txBody>
      </p:sp>
      <p:sp>
        <p:nvSpPr>
          <p:cNvPr id="6" name="TextBox 5">
            <a:extLst>
              <a:ext uri="{FF2B5EF4-FFF2-40B4-BE49-F238E27FC236}">
                <a16:creationId xmlns:a16="http://schemas.microsoft.com/office/drawing/2014/main" id="{046B49AD-0A19-49D9-B95A-9AF11299E4E9}"/>
              </a:ext>
            </a:extLst>
          </p:cNvPr>
          <p:cNvSpPr txBox="1"/>
          <p:nvPr/>
        </p:nvSpPr>
        <p:spPr>
          <a:xfrm>
            <a:off x="419870" y="6246409"/>
            <a:ext cx="3645791" cy="6220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 - features coming soon</a:t>
            </a:r>
            <a:endParaRPr kumimoji="0" lang="en-US" sz="24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5" name="Text Placeholder 2">
            <a:extLst>
              <a:ext uri="{FF2B5EF4-FFF2-40B4-BE49-F238E27FC236}">
                <a16:creationId xmlns:a16="http://schemas.microsoft.com/office/drawing/2014/main" id="{6FA176E7-FB1C-4FBF-8666-F276435EE1CB}"/>
              </a:ext>
            </a:extLst>
          </p:cNvPr>
          <p:cNvSpPr>
            <a:spLocks noGrp="1"/>
          </p:cNvSpPr>
          <p:nvPr>
            <p:ph type="body" sz="quarter" idx="10"/>
          </p:nvPr>
        </p:nvSpPr>
        <p:spPr>
          <a:xfrm>
            <a:off x="493343" y="795666"/>
            <a:ext cx="11385870" cy="1427827"/>
          </a:xfrm>
        </p:spPr>
        <p:txBody>
          <a:bodyPr/>
          <a:lstStyle/>
          <a:p>
            <a:pPr>
              <a:spcBef>
                <a:spcPts val="0"/>
              </a:spcBef>
            </a:pPr>
            <a:r>
              <a:rPr lang="en-US">
                <a:solidFill>
                  <a:schemeClr val="accent1"/>
                </a:solidFill>
              </a:rPr>
              <a:t>Is it hard to secure data and ensure standards compliance?</a:t>
            </a:r>
          </a:p>
          <a:p>
            <a:pPr>
              <a:spcBef>
                <a:spcPts val="0"/>
              </a:spcBef>
            </a:pPr>
            <a:r>
              <a:rPr lang="en-US">
                <a:solidFill>
                  <a:schemeClr val="accent1"/>
                </a:solidFill>
              </a:rPr>
              <a:t>Is it hard to monitor and tune all your workloads?</a:t>
            </a:r>
          </a:p>
          <a:p>
            <a:pPr>
              <a:lnSpc>
                <a:spcPct val="150000"/>
              </a:lnSpc>
              <a:spcBef>
                <a:spcPts val="0"/>
              </a:spcBef>
            </a:pPr>
            <a:endParaRPr lang="en-US">
              <a:solidFill>
                <a:schemeClr val="accent1"/>
              </a:solidFill>
            </a:endParaRPr>
          </a:p>
        </p:txBody>
      </p:sp>
      <p:graphicFrame>
        <p:nvGraphicFramePr>
          <p:cNvPr id="7" name="Table 6">
            <a:extLst>
              <a:ext uri="{FF2B5EF4-FFF2-40B4-BE49-F238E27FC236}">
                <a16:creationId xmlns:a16="http://schemas.microsoft.com/office/drawing/2014/main" id="{3B3E02A4-EED9-4875-9D81-AD681F6774F8}"/>
              </a:ext>
            </a:extLst>
          </p:cNvPr>
          <p:cNvGraphicFramePr>
            <a:graphicFrameLocks noGrp="1"/>
          </p:cNvGraphicFramePr>
          <p:nvPr/>
        </p:nvGraphicFramePr>
        <p:xfrm>
          <a:off x="493343" y="1841395"/>
          <a:ext cx="10415662" cy="4345834"/>
        </p:xfrm>
        <a:graphic>
          <a:graphicData uri="http://schemas.openxmlformats.org/drawingml/2006/table">
            <a:tbl>
              <a:tblPr firstRow="1" bandRow="1">
                <a:tableStyleId>{5C22544A-7EE6-4342-B048-85BDC9FD1C3A}</a:tableStyleId>
              </a:tblPr>
              <a:tblGrid>
                <a:gridCol w="1186601">
                  <a:extLst>
                    <a:ext uri="{9D8B030D-6E8A-4147-A177-3AD203B41FA5}">
                      <a16:colId xmlns:a16="http://schemas.microsoft.com/office/drawing/2014/main" val="1232475935"/>
                    </a:ext>
                  </a:extLst>
                </a:gridCol>
                <a:gridCol w="9229061">
                  <a:extLst>
                    <a:ext uri="{9D8B030D-6E8A-4147-A177-3AD203B41FA5}">
                      <a16:colId xmlns:a16="http://schemas.microsoft.com/office/drawing/2014/main" val="3441464615"/>
                    </a:ext>
                  </a:extLst>
                </a:gridCol>
              </a:tblGrid>
              <a:tr h="551889">
                <a:tc gridSpan="2">
                  <a:txBody>
                    <a:bodyPr/>
                    <a:lstStyle/>
                    <a:p>
                      <a:r>
                        <a:rPr lang="en-US" sz="2400" baseline="0" dirty="0"/>
                        <a:t>It’s much easier with the Managed Instance</a:t>
                      </a:r>
                      <a:endParaRPr lang="en-US" sz="2400" dirty="0"/>
                    </a:p>
                  </a:txBody>
                  <a:tcPr marL="89642" marR="89642" marT="44821" marB="44821"/>
                </a:tc>
                <a:tc hMerge="1">
                  <a:txBody>
                    <a:bodyPr/>
                    <a:lstStyle/>
                    <a:p>
                      <a:endParaRPr lang="en-US" sz="1600"/>
                    </a:p>
                  </a:txBody>
                  <a:tcPr marL="89642" marR="89642" marT="44821" marB="44821"/>
                </a:tc>
                <a:extLst>
                  <a:ext uri="{0D108BD9-81ED-4DB2-BD59-A6C34878D82A}">
                    <a16:rowId xmlns:a16="http://schemas.microsoft.com/office/drawing/2014/main" val="270054449"/>
                  </a:ext>
                </a:extLst>
              </a:tr>
              <a:tr h="1252461">
                <a:tc>
                  <a:txBody>
                    <a:bodyPr/>
                    <a:lstStyle/>
                    <a:p>
                      <a:endParaRPr lang="en-US" sz="2400"/>
                    </a:p>
                  </a:txBody>
                  <a:tcPr marL="89642" marR="89642" marT="44821" marB="44821"/>
                </a:tc>
                <a:tc>
                  <a:txBody>
                    <a:bodyPr/>
                    <a:lstStyle/>
                    <a:p>
                      <a:r>
                        <a:rPr lang="en-US" sz="2400" kern="1200">
                          <a:solidFill>
                            <a:schemeClr val="dk1"/>
                          </a:solidFill>
                          <a:latin typeface="+mn-lt"/>
                          <a:ea typeface="+mn-ea"/>
                          <a:cs typeface="+mn-cs"/>
                        </a:rPr>
                        <a:t>Compliance with all major industry standards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rPr>
                        <a:t>Threat detection with automatic alerting</a:t>
                      </a:r>
                    </a:p>
                  </a:txBody>
                  <a:tcPr marL="89642" marR="89642" marT="44821" marB="44821"/>
                </a:tc>
                <a:extLst>
                  <a:ext uri="{0D108BD9-81ED-4DB2-BD59-A6C34878D82A}">
                    <a16:rowId xmlns:a16="http://schemas.microsoft.com/office/drawing/2014/main" val="1308207974"/>
                  </a:ext>
                </a:extLst>
              </a:tr>
              <a:tr h="1149540">
                <a:tc>
                  <a:txBody>
                    <a:bodyPr/>
                    <a:lstStyle/>
                    <a:p>
                      <a:endParaRPr lang="en-US" sz="2400" kern="1200">
                        <a:solidFill>
                          <a:schemeClr val="dk1"/>
                        </a:solidFill>
                        <a:latin typeface="+mn-lt"/>
                        <a:ea typeface="+mn-ea"/>
                        <a:cs typeface="+mn-cs"/>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rPr>
                        <a:t>Intelligent query processing</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rPr>
                        <a:t>Automatic performance tuning*</a:t>
                      </a:r>
                    </a:p>
                    <a:p>
                      <a:endParaRPr lang="en-US" sz="2400" kern="1200">
                        <a:solidFill>
                          <a:schemeClr val="dk1"/>
                        </a:solidFill>
                        <a:latin typeface="+mn-lt"/>
                        <a:ea typeface="+mn-ea"/>
                        <a:cs typeface="+mn-cs"/>
                      </a:endParaRPr>
                    </a:p>
                  </a:txBody>
                  <a:tcPr marL="89642" marR="89642" marT="44821" marB="44821"/>
                </a:tc>
                <a:extLst>
                  <a:ext uri="{0D108BD9-81ED-4DB2-BD59-A6C34878D82A}">
                    <a16:rowId xmlns:a16="http://schemas.microsoft.com/office/drawing/2014/main" val="3206979086"/>
                  </a:ext>
                </a:extLst>
              </a:tr>
              <a:tr h="1229561">
                <a:tc>
                  <a:txBody>
                    <a:bodyPr/>
                    <a:lstStyle/>
                    <a:p>
                      <a:endParaRPr lang="en-US" sz="2400">
                        <a:solidFill>
                          <a:schemeClr val="dk1"/>
                        </a:solidFill>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latin typeface="+mn-lt"/>
                          <a:ea typeface="+mn-ea"/>
                          <a:cs typeface="+mn-cs"/>
                        </a:rPr>
                        <a:t>Monitoring at scale with Intelligent Insights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latin typeface="+mn-lt"/>
                          <a:ea typeface="+mn-ea"/>
                          <a:cs typeface="+mn-cs"/>
                        </a:rPr>
                        <a:t>Data discovery and classification*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latin typeface="+mn-lt"/>
                          <a:ea typeface="+mn-ea"/>
                          <a:cs typeface="+mn-cs"/>
                        </a:rPr>
                        <a:t>Vulnerability assessment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kern="1200" dirty="0">
                        <a:solidFill>
                          <a:schemeClr val="dk1"/>
                        </a:solidFill>
                        <a:latin typeface="+mn-lt"/>
                        <a:ea typeface="+mn-ea"/>
                        <a:cs typeface="+mn-cs"/>
                      </a:endParaRPr>
                    </a:p>
                  </a:txBody>
                  <a:tcPr marL="89642" marR="89642" marT="44821" marB="44821"/>
                </a:tc>
                <a:extLst>
                  <a:ext uri="{0D108BD9-81ED-4DB2-BD59-A6C34878D82A}">
                    <a16:rowId xmlns:a16="http://schemas.microsoft.com/office/drawing/2014/main" val="4255915566"/>
                  </a:ext>
                </a:extLst>
              </a:tr>
            </a:tbl>
          </a:graphicData>
        </a:graphic>
      </p:graphicFrame>
      <p:sp>
        <p:nvSpPr>
          <p:cNvPr id="8" name="check" title="Icon of a checkmark">
            <a:extLst>
              <a:ext uri="{FF2B5EF4-FFF2-40B4-BE49-F238E27FC236}">
                <a16:creationId xmlns:a16="http://schemas.microsoft.com/office/drawing/2014/main" id="{1C31E2D8-9F91-4D3D-A31F-D38CF9D16BE1}"/>
              </a:ext>
            </a:extLst>
          </p:cNvPr>
          <p:cNvSpPr>
            <a:spLocks noChangeAspect="1"/>
          </p:cNvSpPr>
          <p:nvPr/>
        </p:nvSpPr>
        <p:spPr bwMode="auto">
          <a:xfrm>
            <a:off x="871515" y="2663016"/>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check" title="Icon of a checkmark">
            <a:extLst>
              <a:ext uri="{FF2B5EF4-FFF2-40B4-BE49-F238E27FC236}">
                <a16:creationId xmlns:a16="http://schemas.microsoft.com/office/drawing/2014/main" id="{E79E1478-C909-4399-B526-6618932778E4}"/>
              </a:ext>
            </a:extLst>
          </p:cNvPr>
          <p:cNvSpPr>
            <a:spLocks noChangeAspect="1"/>
          </p:cNvSpPr>
          <p:nvPr/>
        </p:nvSpPr>
        <p:spPr bwMode="auto">
          <a:xfrm>
            <a:off x="871515" y="3837428"/>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hand_3" title="Icon of a hand giving a thumbs-up">
            <a:extLst>
              <a:ext uri="{FF2B5EF4-FFF2-40B4-BE49-F238E27FC236}">
                <a16:creationId xmlns:a16="http://schemas.microsoft.com/office/drawing/2014/main" id="{FF6B0C25-D04A-44EE-9E1C-8B6C2C18E482}"/>
              </a:ext>
            </a:extLst>
          </p:cNvPr>
          <p:cNvSpPr>
            <a:spLocks noChangeAspect="1"/>
          </p:cNvSpPr>
          <p:nvPr/>
        </p:nvSpPr>
        <p:spPr bwMode="auto">
          <a:xfrm>
            <a:off x="871515" y="5003340"/>
            <a:ext cx="417608" cy="365760"/>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76200" cap="sq">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3045350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822EB2-D8B5-44F2-AB52-5A11774CE4D0}"/>
              </a:ext>
            </a:extLst>
          </p:cNvPr>
          <p:cNvGrpSpPr/>
          <p:nvPr/>
        </p:nvGrpSpPr>
        <p:grpSpPr>
          <a:xfrm>
            <a:off x="5751272" y="1311337"/>
            <a:ext cx="5359751" cy="1055215"/>
            <a:chOff x="6288035" y="606454"/>
            <a:chExt cx="6417666" cy="1263495"/>
          </a:xfrm>
        </p:grpSpPr>
        <p:sp>
          <p:nvSpPr>
            <p:cNvPr id="19" name="TextBox 18">
              <a:extLst>
                <a:ext uri="{FF2B5EF4-FFF2-40B4-BE49-F238E27FC236}">
                  <a16:creationId xmlns:a16="http://schemas.microsoft.com/office/drawing/2014/main" id="{2D422C70-7582-451D-9F1F-D25531700EED}"/>
                </a:ext>
              </a:extLst>
            </p:cNvPr>
            <p:cNvSpPr txBox="1"/>
            <p:nvPr/>
          </p:nvSpPr>
          <p:spPr>
            <a:xfrm>
              <a:off x="7918835" y="915533"/>
              <a:ext cx="4201230" cy="64533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Container Instances</a:t>
              </a:r>
            </a:p>
          </p:txBody>
        </p:sp>
        <p:grpSp>
          <p:nvGrpSpPr>
            <p:cNvPr id="15" name="Graphic 28">
              <a:extLst>
                <a:ext uri="{FF2B5EF4-FFF2-40B4-BE49-F238E27FC236}">
                  <a16:creationId xmlns:a16="http://schemas.microsoft.com/office/drawing/2014/main" id="{25D94AF5-35DA-4181-985A-C80FFCB766CF}"/>
                </a:ext>
              </a:extLst>
            </p:cNvPr>
            <p:cNvGrpSpPr/>
            <p:nvPr/>
          </p:nvGrpSpPr>
          <p:grpSpPr>
            <a:xfrm>
              <a:off x="6591626" y="912573"/>
              <a:ext cx="751275" cy="651257"/>
              <a:chOff x="2357134" y="2351542"/>
              <a:chExt cx="695768" cy="603140"/>
            </a:xfrm>
          </p:grpSpPr>
          <p:sp>
            <p:nvSpPr>
              <p:cNvPr id="17" name="Freeform: Shape 16">
                <a:extLst>
                  <a:ext uri="{FF2B5EF4-FFF2-40B4-BE49-F238E27FC236}">
                    <a16:creationId xmlns:a16="http://schemas.microsoft.com/office/drawing/2014/main" id="{356ECD2F-DFD0-4C51-AC77-808296C08DAD}"/>
                  </a:ext>
                </a:extLst>
              </p:cNvPr>
              <p:cNvSpPr/>
              <p:nvPr/>
            </p:nvSpPr>
            <p:spPr>
              <a:xfrm>
                <a:off x="2604019" y="2490431"/>
                <a:ext cx="448883" cy="260088"/>
              </a:xfrm>
              <a:custGeom>
                <a:avLst/>
                <a:gdLst>
                  <a:gd name="connsiteX0" fmla="*/ 109039 w 448882"/>
                  <a:gd name="connsiteY0" fmla="*/ 990 h 260087"/>
                  <a:gd name="connsiteX1" fmla="*/ 990 w 448882"/>
                  <a:gd name="connsiteY1" fmla="*/ 62778 h 260087"/>
                  <a:gd name="connsiteX2" fmla="*/ 990 w 448882"/>
                  <a:gd name="connsiteY2" fmla="*/ 232468 h 260087"/>
                  <a:gd name="connsiteX3" fmla="*/ 109013 w 448882"/>
                  <a:gd name="connsiteY3" fmla="*/ 186181 h 260087"/>
                  <a:gd name="connsiteX4" fmla="*/ 448553 w 448882"/>
                  <a:gd name="connsiteY4" fmla="*/ 260246 h 260087"/>
                  <a:gd name="connsiteX5" fmla="*/ 448553 w 448882"/>
                  <a:gd name="connsiteY5" fmla="*/ 124446 h 260087"/>
                  <a:gd name="connsiteX6" fmla="*/ 93618 w 448882"/>
                  <a:gd name="connsiteY6" fmla="*/ 59635 h 260087"/>
                  <a:gd name="connsiteX7" fmla="*/ 93618 w 448882"/>
                  <a:gd name="connsiteY7" fmla="*/ 161479 h 260087"/>
                  <a:gd name="connsiteX8" fmla="*/ 70461 w 448882"/>
                  <a:gd name="connsiteY8" fmla="*/ 172358 h 260087"/>
                  <a:gd name="connsiteX9" fmla="*/ 70461 w 448882"/>
                  <a:gd name="connsiteY9" fmla="*/ 72019 h 260087"/>
                  <a:gd name="connsiteX10" fmla="*/ 39594 w 448882"/>
                  <a:gd name="connsiteY10" fmla="*/ 88998 h 260087"/>
                  <a:gd name="connsiteX11" fmla="*/ 39594 w 448882"/>
                  <a:gd name="connsiteY11" fmla="*/ 186220 h 260087"/>
                  <a:gd name="connsiteX12" fmla="*/ 16450 w 448882"/>
                  <a:gd name="connsiteY12" fmla="*/ 195462 h 260087"/>
                  <a:gd name="connsiteX13" fmla="*/ 16450 w 448882"/>
                  <a:gd name="connsiteY13" fmla="*/ 85882 h 260087"/>
                  <a:gd name="connsiteX14" fmla="*/ 70461 w 448882"/>
                  <a:gd name="connsiteY14" fmla="*/ 56559 h 260087"/>
                  <a:gd name="connsiteX15" fmla="*/ 70461 w 448882"/>
                  <a:gd name="connsiteY15" fmla="*/ 56559 h 260087"/>
                  <a:gd name="connsiteX16" fmla="*/ 93618 w 448882"/>
                  <a:gd name="connsiteY16" fmla="*/ 44215 h 260087"/>
                  <a:gd name="connsiteX17" fmla="*/ 417685 w 448882"/>
                  <a:gd name="connsiteY17" fmla="*/ 155313 h 260087"/>
                  <a:gd name="connsiteX18" fmla="*/ 417685 w 448882"/>
                  <a:gd name="connsiteY18" fmla="*/ 232468 h 260087"/>
                  <a:gd name="connsiteX19" fmla="*/ 394542 w 448882"/>
                  <a:gd name="connsiteY19" fmla="*/ 226303 h 260087"/>
                  <a:gd name="connsiteX20" fmla="*/ 394542 w 448882"/>
                  <a:gd name="connsiteY20" fmla="*/ 146059 h 260087"/>
                  <a:gd name="connsiteX21" fmla="*/ 355964 w 448882"/>
                  <a:gd name="connsiteY21" fmla="*/ 133701 h 260087"/>
                  <a:gd name="connsiteX22" fmla="*/ 355964 w 448882"/>
                  <a:gd name="connsiteY22" fmla="*/ 217035 h 260087"/>
                  <a:gd name="connsiteX23" fmla="*/ 332807 w 448882"/>
                  <a:gd name="connsiteY23" fmla="*/ 210869 h 260087"/>
                  <a:gd name="connsiteX24" fmla="*/ 332807 w 448882"/>
                  <a:gd name="connsiteY24" fmla="*/ 124446 h 260087"/>
                  <a:gd name="connsiteX25" fmla="*/ 294229 w 448882"/>
                  <a:gd name="connsiteY25" fmla="*/ 112102 h 260087"/>
                  <a:gd name="connsiteX26" fmla="*/ 294229 w 448882"/>
                  <a:gd name="connsiteY26" fmla="*/ 201614 h 260087"/>
                  <a:gd name="connsiteX27" fmla="*/ 271086 w 448882"/>
                  <a:gd name="connsiteY27" fmla="*/ 195436 h 260087"/>
                  <a:gd name="connsiteX28" fmla="*/ 271086 w 448882"/>
                  <a:gd name="connsiteY28" fmla="*/ 102847 h 260087"/>
                  <a:gd name="connsiteX29" fmla="*/ 232508 w 448882"/>
                  <a:gd name="connsiteY29" fmla="*/ 90503 h 260087"/>
                  <a:gd name="connsiteX30" fmla="*/ 232508 w 448882"/>
                  <a:gd name="connsiteY30" fmla="*/ 186181 h 260087"/>
                  <a:gd name="connsiteX31" fmla="*/ 209351 w 448882"/>
                  <a:gd name="connsiteY31" fmla="*/ 180002 h 260087"/>
                  <a:gd name="connsiteX32" fmla="*/ 209351 w 448882"/>
                  <a:gd name="connsiteY32" fmla="*/ 81261 h 260087"/>
                  <a:gd name="connsiteX33" fmla="*/ 166139 w 448882"/>
                  <a:gd name="connsiteY33" fmla="*/ 67372 h 260087"/>
                  <a:gd name="connsiteX34" fmla="*/ 166139 w 448882"/>
                  <a:gd name="connsiteY34" fmla="*/ 169229 h 260087"/>
                  <a:gd name="connsiteX35" fmla="*/ 139906 w 448882"/>
                  <a:gd name="connsiteY35" fmla="*/ 163050 h 260087"/>
                  <a:gd name="connsiteX36" fmla="*/ 139906 w 448882"/>
                  <a:gd name="connsiteY36" fmla="*/ 42657 h 260087"/>
                  <a:gd name="connsiteX37" fmla="*/ 201667 w 448882"/>
                  <a:gd name="connsiteY37" fmla="*/ 64256 h 260087"/>
                  <a:gd name="connsiteX38" fmla="*/ 232534 w 448882"/>
                  <a:gd name="connsiteY38" fmla="*/ 75069 h 260087"/>
                  <a:gd name="connsiteX39" fmla="*/ 263389 w 448882"/>
                  <a:gd name="connsiteY39" fmla="*/ 85869 h 260087"/>
                  <a:gd name="connsiteX40" fmla="*/ 278796 w 448882"/>
                  <a:gd name="connsiteY40" fmla="*/ 90503 h 260087"/>
                  <a:gd name="connsiteX41" fmla="*/ 338972 w 448882"/>
                  <a:gd name="connsiteY41" fmla="*/ 112102 h 260087"/>
                  <a:gd name="connsiteX42" fmla="*/ 355964 w 448882"/>
                  <a:gd name="connsiteY42" fmla="*/ 118228 h 260087"/>
                  <a:gd name="connsiteX43" fmla="*/ 386818 w 448882"/>
                  <a:gd name="connsiteY43" fmla="*/ 129027 h 260087"/>
                  <a:gd name="connsiteX44" fmla="*/ 417685 w 448882"/>
                  <a:gd name="connsiteY44" fmla="*/ 139827 h 26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882" h="260087">
                    <a:moveTo>
                      <a:pt x="109039" y="990"/>
                    </a:moveTo>
                    <a:lnTo>
                      <a:pt x="990" y="62778"/>
                    </a:lnTo>
                    <a:lnTo>
                      <a:pt x="990" y="232468"/>
                    </a:lnTo>
                    <a:lnTo>
                      <a:pt x="109013" y="186181"/>
                    </a:lnTo>
                    <a:lnTo>
                      <a:pt x="448553" y="260246"/>
                    </a:lnTo>
                    <a:lnTo>
                      <a:pt x="448553" y="124446"/>
                    </a:lnTo>
                    <a:close/>
                    <a:moveTo>
                      <a:pt x="93618" y="59635"/>
                    </a:moveTo>
                    <a:lnTo>
                      <a:pt x="93618" y="161479"/>
                    </a:lnTo>
                    <a:lnTo>
                      <a:pt x="70461" y="172358"/>
                    </a:lnTo>
                    <a:lnTo>
                      <a:pt x="70461" y="72019"/>
                    </a:lnTo>
                    <a:lnTo>
                      <a:pt x="39594" y="88998"/>
                    </a:lnTo>
                    <a:lnTo>
                      <a:pt x="39594" y="186220"/>
                    </a:lnTo>
                    <a:lnTo>
                      <a:pt x="16450" y="195462"/>
                    </a:lnTo>
                    <a:lnTo>
                      <a:pt x="16450" y="85882"/>
                    </a:lnTo>
                    <a:lnTo>
                      <a:pt x="70461" y="56559"/>
                    </a:lnTo>
                    <a:lnTo>
                      <a:pt x="70461" y="56559"/>
                    </a:lnTo>
                    <a:lnTo>
                      <a:pt x="93618" y="44215"/>
                    </a:lnTo>
                    <a:close/>
                    <a:moveTo>
                      <a:pt x="417685" y="155313"/>
                    </a:moveTo>
                    <a:lnTo>
                      <a:pt x="417685" y="232468"/>
                    </a:lnTo>
                    <a:lnTo>
                      <a:pt x="394542" y="226303"/>
                    </a:lnTo>
                    <a:lnTo>
                      <a:pt x="394542" y="146059"/>
                    </a:lnTo>
                    <a:lnTo>
                      <a:pt x="355964" y="133701"/>
                    </a:lnTo>
                    <a:lnTo>
                      <a:pt x="355964" y="217035"/>
                    </a:lnTo>
                    <a:lnTo>
                      <a:pt x="332807" y="210869"/>
                    </a:lnTo>
                    <a:lnTo>
                      <a:pt x="332807" y="124446"/>
                    </a:lnTo>
                    <a:lnTo>
                      <a:pt x="294229" y="112102"/>
                    </a:lnTo>
                    <a:lnTo>
                      <a:pt x="294229" y="201614"/>
                    </a:lnTo>
                    <a:lnTo>
                      <a:pt x="271086" y="195436"/>
                    </a:lnTo>
                    <a:lnTo>
                      <a:pt x="271086" y="102847"/>
                    </a:lnTo>
                    <a:lnTo>
                      <a:pt x="232508" y="90503"/>
                    </a:lnTo>
                    <a:lnTo>
                      <a:pt x="232508" y="186181"/>
                    </a:lnTo>
                    <a:lnTo>
                      <a:pt x="209351" y="180002"/>
                    </a:lnTo>
                    <a:lnTo>
                      <a:pt x="209351" y="81261"/>
                    </a:lnTo>
                    <a:lnTo>
                      <a:pt x="166139" y="67372"/>
                    </a:lnTo>
                    <a:lnTo>
                      <a:pt x="166139" y="169229"/>
                    </a:lnTo>
                    <a:lnTo>
                      <a:pt x="139906" y="163050"/>
                    </a:lnTo>
                    <a:lnTo>
                      <a:pt x="139906" y="42657"/>
                    </a:lnTo>
                    <a:lnTo>
                      <a:pt x="201667" y="64256"/>
                    </a:lnTo>
                    <a:lnTo>
                      <a:pt x="232534" y="75069"/>
                    </a:lnTo>
                    <a:lnTo>
                      <a:pt x="263389" y="85869"/>
                    </a:lnTo>
                    <a:lnTo>
                      <a:pt x="278796" y="90503"/>
                    </a:lnTo>
                    <a:lnTo>
                      <a:pt x="338972" y="112102"/>
                    </a:lnTo>
                    <a:lnTo>
                      <a:pt x="355964" y="118228"/>
                    </a:lnTo>
                    <a:lnTo>
                      <a:pt x="386818" y="129027"/>
                    </a:lnTo>
                    <a:lnTo>
                      <a:pt x="417685" y="139827"/>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DFE1D35B-533C-4882-A6D8-6DD5C7FE6E98}"/>
                  </a:ext>
                </a:extLst>
              </p:cNvPr>
              <p:cNvSpPr/>
              <p:nvPr/>
            </p:nvSpPr>
            <p:spPr>
              <a:xfrm>
                <a:off x="2357134" y="2351542"/>
                <a:ext cx="616554" cy="479248"/>
              </a:xfrm>
              <a:custGeom>
                <a:avLst/>
                <a:gdLst>
                  <a:gd name="connsiteX0" fmla="*/ 217035 w 616553"/>
                  <a:gd name="connsiteY0" fmla="*/ 183091 h 479248"/>
                  <a:gd name="connsiteX1" fmla="*/ 352848 w 616553"/>
                  <a:gd name="connsiteY1" fmla="*/ 105923 h 479248"/>
                  <a:gd name="connsiteX2" fmla="*/ 616739 w 616553"/>
                  <a:gd name="connsiteY2" fmla="*/ 201667 h 479248"/>
                  <a:gd name="connsiteX3" fmla="*/ 463960 w 616553"/>
                  <a:gd name="connsiteY3" fmla="*/ 62778 h 479248"/>
                  <a:gd name="connsiteX4" fmla="*/ 409949 w 616553"/>
                  <a:gd name="connsiteY4" fmla="*/ 72019 h 479248"/>
                  <a:gd name="connsiteX5" fmla="*/ 263336 w 616553"/>
                  <a:gd name="connsiteY5" fmla="*/ 990 h 479248"/>
                  <a:gd name="connsiteX6" fmla="*/ 78145 w 616553"/>
                  <a:gd name="connsiteY6" fmla="*/ 186181 h 479248"/>
                  <a:gd name="connsiteX7" fmla="*/ 78145 w 616553"/>
                  <a:gd name="connsiteY7" fmla="*/ 190802 h 479248"/>
                  <a:gd name="connsiteX8" fmla="*/ 990 w 616553"/>
                  <a:gd name="connsiteY8" fmla="*/ 325070 h 479248"/>
                  <a:gd name="connsiteX9" fmla="*/ 155313 w 616553"/>
                  <a:gd name="connsiteY9" fmla="*/ 479394 h 479248"/>
                  <a:gd name="connsiteX10" fmla="*/ 217035 w 616553"/>
                  <a:gd name="connsiteY10" fmla="*/ 479394 h 47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53" h="479248">
                    <a:moveTo>
                      <a:pt x="217035" y="183091"/>
                    </a:moveTo>
                    <a:lnTo>
                      <a:pt x="352848" y="105923"/>
                    </a:lnTo>
                    <a:lnTo>
                      <a:pt x="616739" y="201667"/>
                    </a:lnTo>
                    <a:cubicBezTo>
                      <a:pt x="609015" y="124499"/>
                      <a:pt x="544204" y="62778"/>
                      <a:pt x="463960" y="62778"/>
                    </a:cubicBezTo>
                    <a:cubicBezTo>
                      <a:pt x="445557" y="62704"/>
                      <a:pt x="427281" y="65831"/>
                      <a:pt x="409949" y="72019"/>
                    </a:cubicBezTo>
                    <a:cubicBezTo>
                      <a:pt x="374473" y="27216"/>
                      <a:pt x="320484" y="1060"/>
                      <a:pt x="263336" y="990"/>
                    </a:cubicBezTo>
                    <a:cubicBezTo>
                      <a:pt x="161479" y="990"/>
                      <a:pt x="78145" y="84324"/>
                      <a:pt x="78145" y="186181"/>
                    </a:cubicBezTo>
                    <a:lnTo>
                      <a:pt x="78145" y="190802"/>
                    </a:lnTo>
                    <a:cubicBezTo>
                      <a:pt x="30313" y="218580"/>
                      <a:pt x="990" y="267970"/>
                      <a:pt x="990" y="325070"/>
                    </a:cubicBezTo>
                    <a:cubicBezTo>
                      <a:pt x="990" y="409949"/>
                      <a:pt x="70435" y="479394"/>
                      <a:pt x="155313" y="479394"/>
                    </a:cubicBezTo>
                    <a:lnTo>
                      <a:pt x="217035" y="47939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4DC8702A-D89B-4ED6-9D68-C16762DAE369}"/>
                  </a:ext>
                </a:extLst>
              </p:cNvPr>
              <p:cNvSpPr/>
              <p:nvPr/>
            </p:nvSpPr>
            <p:spPr>
              <a:xfrm>
                <a:off x="2604019" y="2706476"/>
                <a:ext cx="448883" cy="248206"/>
              </a:xfrm>
              <a:custGeom>
                <a:avLst/>
                <a:gdLst>
                  <a:gd name="connsiteX0" fmla="*/ 109039 w 448882"/>
                  <a:gd name="connsiteY0" fmla="*/ 990 h 248205"/>
                  <a:gd name="connsiteX1" fmla="*/ 990 w 448882"/>
                  <a:gd name="connsiteY1" fmla="*/ 44202 h 248205"/>
                  <a:gd name="connsiteX2" fmla="*/ 990 w 448882"/>
                  <a:gd name="connsiteY2" fmla="*/ 186181 h 248205"/>
                  <a:gd name="connsiteX3" fmla="*/ 109013 w 448882"/>
                  <a:gd name="connsiteY3" fmla="*/ 247915 h 248205"/>
                  <a:gd name="connsiteX4" fmla="*/ 448553 w 448882"/>
                  <a:gd name="connsiteY4" fmla="*/ 170747 h 248205"/>
                  <a:gd name="connsiteX5" fmla="*/ 448553 w 448882"/>
                  <a:gd name="connsiteY5" fmla="*/ 65814 h 248205"/>
                  <a:gd name="connsiteX6" fmla="*/ 93618 w 448882"/>
                  <a:gd name="connsiteY6" fmla="*/ 59635 h 248205"/>
                  <a:gd name="connsiteX7" fmla="*/ 93618 w 448882"/>
                  <a:gd name="connsiteY7" fmla="*/ 209325 h 248205"/>
                  <a:gd name="connsiteX8" fmla="*/ 70461 w 448882"/>
                  <a:gd name="connsiteY8" fmla="*/ 196980 h 248205"/>
                  <a:gd name="connsiteX9" fmla="*/ 70461 w 448882"/>
                  <a:gd name="connsiteY9" fmla="*/ 67359 h 248205"/>
                  <a:gd name="connsiteX10" fmla="*/ 39594 w 448882"/>
                  <a:gd name="connsiteY10" fmla="*/ 78158 h 248205"/>
                  <a:gd name="connsiteX11" fmla="*/ 39594 w 448882"/>
                  <a:gd name="connsiteY11" fmla="*/ 183091 h 248205"/>
                  <a:gd name="connsiteX12" fmla="*/ 16450 w 448882"/>
                  <a:gd name="connsiteY12" fmla="*/ 170747 h 248205"/>
                  <a:gd name="connsiteX13" fmla="*/ 16450 w 448882"/>
                  <a:gd name="connsiteY13" fmla="*/ 70409 h 248205"/>
                  <a:gd name="connsiteX14" fmla="*/ 70461 w 448882"/>
                  <a:gd name="connsiteY14" fmla="*/ 51925 h 248205"/>
                  <a:gd name="connsiteX15" fmla="*/ 93618 w 448882"/>
                  <a:gd name="connsiteY15" fmla="*/ 44202 h 248205"/>
                  <a:gd name="connsiteX16" fmla="*/ 417685 w 448882"/>
                  <a:gd name="connsiteY16" fmla="*/ 153769 h 248205"/>
                  <a:gd name="connsiteX17" fmla="*/ 394542 w 448882"/>
                  <a:gd name="connsiteY17" fmla="*/ 156858 h 248205"/>
                  <a:gd name="connsiteX18" fmla="*/ 394542 w 448882"/>
                  <a:gd name="connsiteY18" fmla="*/ 90503 h 248205"/>
                  <a:gd name="connsiteX19" fmla="*/ 355964 w 448882"/>
                  <a:gd name="connsiteY19" fmla="*/ 85869 h 248205"/>
                  <a:gd name="connsiteX20" fmla="*/ 355964 w 448882"/>
                  <a:gd name="connsiteY20" fmla="*/ 167658 h 248205"/>
                  <a:gd name="connsiteX21" fmla="*/ 332807 w 448882"/>
                  <a:gd name="connsiteY21" fmla="*/ 170747 h 248205"/>
                  <a:gd name="connsiteX22" fmla="*/ 332807 w 448882"/>
                  <a:gd name="connsiteY22" fmla="*/ 82792 h 248205"/>
                  <a:gd name="connsiteX23" fmla="*/ 294229 w 448882"/>
                  <a:gd name="connsiteY23" fmla="*/ 78158 h 248205"/>
                  <a:gd name="connsiteX24" fmla="*/ 294229 w 448882"/>
                  <a:gd name="connsiteY24" fmla="*/ 180015 h 248205"/>
                  <a:gd name="connsiteX25" fmla="*/ 271086 w 448882"/>
                  <a:gd name="connsiteY25" fmla="*/ 183091 h 248205"/>
                  <a:gd name="connsiteX26" fmla="*/ 271086 w 448882"/>
                  <a:gd name="connsiteY26" fmla="*/ 75135 h 248205"/>
                  <a:gd name="connsiteX27" fmla="*/ 232508 w 448882"/>
                  <a:gd name="connsiteY27" fmla="*/ 68970 h 248205"/>
                  <a:gd name="connsiteX28" fmla="*/ 232508 w 448882"/>
                  <a:gd name="connsiteY28" fmla="*/ 190881 h 248205"/>
                  <a:gd name="connsiteX29" fmla="*/ 209351 w 448882"/>
                  <a:gd name="connsiteY29" fmla="*/ 193957 h 248205"/>
                  <a:gd name="connsiteX30" fmla="*/ 209351 w 448882"/>
                  <a:gd name="connsiteY30" fmla="*/ 64269 h 248205"/>
                  <a:gd name="connsiteX31" fmla="*/ 166139 w 448882"/>
                  <a:gd name="connsiteY31" fmla="*/ 59635 h 248205"/>
                  <a:gd name="connsiteX32" fmla="*/ 166139 w 448882"/>
                  <a:gd name="connsiteY32" fmla="*/ 204704 h 248205"/>
                  <a:gd name="connsiteX33" fmla="*/ 139906 w 448882"/>
                  <a:gd name="connsiteY33" fmla="*/ 210869 h 248205"/>
                  <a:gd name="connsiteX34" fmla="*/ 139906 w 448882"/>
                  <a:gd name="connsiteY34" fmla="*/ 39581 h 248205"/>
                  <a:gd name="connsiteX35" fmla="*/ 417685 w 448882"/>
                  <a:gd name="connsiteY35" fmla="*/ 81248 h 24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48882" h="248205">
                    <a:moveTo>
                      <a:pt x="109039" y="990"/>
                    </a:moveTo>
                    <a:lnTo>
                      <a:pt x="990" y="44202"/>
                    </a:lnTo>
                    <a:lnTo>
                      <a:pt x="990" y="186181"/>
                    </a:lnTo>
                    <a:lnTo>
                      <a:pt x="109013" y="247915"/>
                    </a:lnTo>
                    <a:lnTo>
                      <a:pt x="448553" y="170747"/>
                    </a:lnTo>
                    <a:lnTo>
                      <a:pt x="448553" y="65814"/>
                    </a:lnTo>
                    <a:close/>
                    <a:moveTo>
                      <a:pt x="93618" y="59635"/>
                    </a:moveTo>
                    <a:lnTo>
                      <a:pt x="93618" y="209325"/>
                    </a:lnTo>
                    <a:lnTo>
                      <a:pt x="70461" y="196980"/>
                    </a:lnTo>
                    <a:lnTo>
                      <a:pt x="70461" y="67359"/>
                    </a:lnTo>
                    <a:lnTo>
                      <a:pt x="39594" y="78158"/>
                    </a:lnTo>
                    <a:lnTo>
                      <a:pt x="39594" y="183091"/>
                    </a:lnTo>
                    <a:lnTo>
                      <a:pt x="16450" y="170747"/>
                    </a:lnTo>
                    <a:lnTo>
                      <a:pt x="16450" y="70409"/>
                    </a:lnTo>
                    <a:lnTo>
                      <a:pt x="70461" y="51925"/>
                    </a:lnTo>
                    <a:lnTo>
                      <a:pt x="93618" y="44202"/>
                    </a:lnTo>
                    <a:close/>
                    <a:moveTo>
                      <a:pt x="417685" y="153769"/>
                    </a:moveTo>
                    <a:lnTo>
                      <a:pt x="394542" y="156858"/>
                    </a:lnTo>
                    <a:lnTo>
                      <a:pt x="394542" y="90503"/>
                    </a:lnTo>
                    <a:lnTo>
                      <a:pt x="355964" y="85869"/>
                    </a:lnTo>
                    <a:lnTo>
                      <a:pt x="355964" y="167658"/>
                    </a:lnTo>
                    <a:lnTo>
                      <a:pt x="332807" y="170747"/>
                    </a:lnTo>
                    <a:lnTo>
                      <a:pt x="332807" y="82792"/>
                    </a:lnTo>
                    <a:lnTo>
                      <a:pt x="294229" y="78158"/>
                    </a:lnTo>
                    <a:lnTo>
                      <a:pt x="294229" y="180015"/>
                    </a:lnTo>
                    <a:lnTo>
                      <a:pt x="271086" y="183091"/>
                    </a:lnTo>
                    <a:lnTo>
                      <a:pt x="271086" y="75135"/>
                    </a:lnTo>
                    <a:lnTo>
                      <a:pt x="232508" y="68970"/>
                    </a:lnTo>
                    <a:lnTo>
                      <a:pt x="232508" y="190881"/>
                    </a:lnTo>
                    <a:lnTo>
                      <a:pt x="209351" y="193957"/>
                    </a:lnTo>
                    <a:lnTo>
                      <a:pt x="209351" y="64269"/>
                    </a:lnTo>
                    <a:lnTo>
                      <a:pt x="166139" y="59635"/>
                    </a:lnTo>
                    <a:lnTo>
                      <a:pt x="166139" y="204704"/>
                    </a:lnTo>
                    <a:lnTo>
                      <a:pt x="139906" y="210869"/>
                    </a:lnTo>
                    <a:lnTo>
                      <a:pt x="139906" y="39581"/>
                    </a:lnTo>
                    <a:lnTo>
                      <a:pt x="417685" y="81248"/>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60" name="Rectangle 59">
              <a:extLst>
                <a:ext uri="{FF2B5EF4-FFF2-40B4-BE49-F238E27FC236}">
                  <a16:creationId xmlns:a16="http://schemas.microsoft.com/office/drawing/2014/main" id="{24CD7B6C-C9D8-4133-BB60-7E95733F6ED2}"/>
                </a:ext>
              </a:extLst>
            </p:cNvPr>
            <p:cNvSpPr/>
            <p:nvPr/>
          </p:nvSpPr>
          <p:spPr bwMode="auto">
            <a:xfrm>
              <a:off x="6288035" y="606454"/>
              <a:ext cx="6417666" cy="1263495"/>
            </a:xfrm>
            <a:prstGeom prst="rect">
              <a:avLst/>
            </a:prstGeom>
            <a:noFill/>
            <a:ln>
              <a:solidFill>
                <a:schemeClr val="tx1">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CDCCD506-E58D-44BF-9C20-D115CD48DECE}"/>
              </a:ext>
            </a:extLst>
          </p:cNvPr>
          <p:cNvGrpSpPr/>
          <p:nvPr/>
        </p:nvGrpSpPr>
        <p:grpSpPr>
          <a:xfrm>
            <a:off x="5751272" y="2581412"/>
            <a:ext cx="5359751" cy="1055215"/>
            <a:chOff x="6288035" y="2078312"/>
            <a:chExt cx="6417666" cy="1263495"/>
          </a:xfrm>
        </p:grpSpPr>
        <p:sp>
          <p:nvSpPr>
            <p:cNvPr id="20" name="TextBox 19">
              <a:extLst>
                <a:ext uri="{FF2B5EF4-FFF2-40B4-BE49-F238E27FC236}">
                  <a16:creationId xmlns:a16="http://schemas.microsoft.com/office/drawing/2014/main" id="{83C646DB-4E44-4D98-9ECC-56517C6594C0}"/>
                </a:ext>
              </a:extLst>
            </p:cNvPr>
            <p:cNvSpPr txBox="1"/>
            <p:nvPr/>
          </p:nvSpPr>
          <p:spPr>
            <a:xfrm>
              <a:off x="7918835" y="2387391"/>
              <a:ext cx="4786866" cy="64533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Kubernetes Service (AKS)</a:t>
              </a:r>
            </a:p>
          </p:txBody>
        </p:sp>
        <p:sp>
          <p:nvSpPr>
            <p:cNvPr id="14" name="Graphic 27">
              <a:extLst>
                <a:ext uri="{FF2B5EF4-FFF2-40B4-BE49-F238E27FC236}">
                  <a16:creationId xmlns:a16="http://schemas.microsoft.com/office/drawing/2014/main" id="{44C1B828-1D4A-416F-9A44-741B19D60270}"/>
                </a:ext>
              </a:extLst>
            </p:cNvPr>
            <p:cNvSpPr/>
            <p:nvPr/>
          </p:nvSpPr>
          <p:spPr>
            <a:xfrm>
              <a:off x="6581318" y="2424921"/>
              <a:ext cx="771891" cy="570276"/>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29AA79E2-B4BB-46E7-B024-CA0A88C41F94}"/>
                </a:ext>
              </a:extLst>
            </p:cNvPr>
            <p:cNvSpPr/>
            <p:nvPr/>
          </p:nvSpPr>
          <p:spPr bwMode="auto">
            <a:xfrm>
              <a:off x="6288035" y="2078312"/>
              <a:ext cx="6417666" cy="1263495"/>
            </a:xfrm>
            <a:prstGeom prst="rect">
              <a:avLst/>
            </a:prstGeom>
            <a:noFill/>
            <a:ln>
              <a:solidFill>
                <a:schemeClr val="tx1">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93324425-C289-460B-AFA5-37C066830869}"/>
              </a:ext>
            </a:extLst>
          </p:cNvPr>
          <p:cNvGrpSpPr/>
          <p:nvPr/>
        </p:nvGrpSpPr>
        <p:grpSpPr>
          <a:xfrm>
            <a:off x="5751272" y="3851487"/>
            <a:ext cx="5359751" cy="1055215"/>
            <a:chOff x="6288035" y="3533686"/>
            <a:chExt cx="6417666" cy="1263495"/>
          </a:xfrm>
        </p:grpSpPr>
        <p:sp>
          <p:nvSpPr>
            <p:cNvPr id="35" name="TextBox 34">
              <a:extLst>
                <a:ext uri="{FF2B5EF4-FFF2-40B4-BE49-F238E27FC236}">
                  <a16:creationId xmlns:a16="http://schemas.microsoft.com/office/drawing/2014/main" id="{510FFEEF-65F2-425A-9D71-4CA38AD266C6}"/>
                </a:ext>
              </a:extLst>
            </p:cNvPr>
            <p:cNvSpPr txBox="1"/>
            <p:nvPr/>
          </p:nvSpPr>
          <p:spPr>
            <a:xfrm>
              <a:off x="7918835" y="3842765"/>
              <a:ext cx="3165049" cy="64533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Service Fabric</a:t>
              </a:r>
              <a:endParaRPr kumimoji="0" lang="en-US" sz="1600" b="1" i="0" u="none" strike="noStrike" kern="1200" cap="none" spc="0" normalizeH="0" baseline="0" noProof="0">
                <a:ln>
                  <a:noFill/>
                </a:ln>
                <a:solidFill>
                  <a:srgbClr val="1A1A1A"/>
                </a:solidFill>
                <a:effectLst/>
                <a:uLnTx/>
                <a:uFillTx/>
                <a:latin typeface="Segoe UI"/>
                <a:ea typeface="+mn-ea"/>
                <a:cs typeface="Segoe UI" panose="020B0502040204020203" pitchFamily="34" charset="0"/>
              </a:endParaRPr>
            </a:p>
          </p:txBody>
        </p:sp>
        <p:grpSp>
          <p:nvGrpSpPr>
            <p:cNvPr id="13" name="Group 12">
              <a:extLst>
                <a:ext uri="{FF2B5EF4-FFF2-40B4-BE49-F238E27FC236}">
                  <a16:creationId xmlns:a16="http://schemas.microsoft.com/office/drawing/2014/main" id="{18282209-2A1F-4D58-AD3D-612F55415FC3}"/>
                </a:ext>
              </a:extLst>
            </p:cNvPr>
            <p:cNvGrpSpPr/>
            <p:nvPr/>
          </p:nvGrpSpPr>
          <p:grpSpPr>
            <a:xfrm>
              <a:off x="6612991" y="3818462"/>
              <a:ext cx="708545" cy="693943"/>
              <a:chOff x="6887815" y="2349871"/>
              <a:chExt cx="622973" cy="610136"/>
            </a:xfrm>
          </p:grpSpPr>
          <p:sp>
            <p:nvSpPr>
              <p:cNvPr id="11" name="Graphic 25">
                <a:extLst>
                  <a:ext uri="{FF2B5EF4-FFF2-40B4-BE49-F238E27FC236}">
                    <a16:creationId xmlns:a16="http://schemas.microsoft.com/office/drawing/2014/main" id="{F24D1ACF-1DE9-468B-989D-B0D513FFD410}"/>
                  </a:ext>
                </a:extLst>
              </p:cNvPr>
              <p:cNvSpPr/>
              <p:nvPr/>
            </p:nvSpPr>
            <p:spPr>
              <a:xfrm>
                <a:off x="6894538" y="2349871"/>
                <a:ext cx="606830" cy="606830"/>
              </a:xfrm>
              <a:custGeom>
                <a:avLst/>
                <a:gdLst>
                  <a:gd name="connsiteX0" fmla="*/ 606504 w 606830"/>
                  <a:gd name="connsiteY0" fmla="*/ 256435 h 606830"/>
                  <a:gd name="connsiteX1" fmla="*/ 512037 w 606830"/>
                  <a:gd name="connsiteY1" fmla="*/ 161753 h 606830"/>
                  <a:gd name="connsiteX2" fmla="*/ 459625 w 606830"/>
                  <a:gd name="connsiteY2" fmla="*/ 177534 h 606830"/>
                  <a:gd name="connsiteX3" fmla="*/ 394074 w 606830"/>
                  <a:gd name="connsiteY3" fmla="*/ 123310 h 606830"/>
                  <a:gd name="connsiteX4" fmla="*/ 398329 w 606830"/>
                  <a:gd name="connsiteY4" fmla="*/ 95592 h 606830"/>
                  <a:gd name="connsiteX5" fmla="*/ 303715 w 606830"/>
                  <a:gd name="connsiteY5" fmla="*/ 979 h 606830"/>
                  <a:gd name="connsiteX6" fmla="*/ 209102 w 606830"/>
                  <a:gd name="connsiteY6" fmla="*/ 95592 h 606830"/>
                  <a:gd name="connsiteX7" fmla="*/ 213148 w 606830"/>
                  <a:gd name="connsiteY7" fmla="*/ 123115 h 606830"/>
                  <a:gd name="connsiteX8" fmla="*/ 142742 w 606830"/>
                  <a:gd name="connsiteY8" fmla="*/ 181579 h 606830"/>
                  <a:gd name="connsiteX9" fmla="*/ 95605 w 606830"/>
                  <a:gd name="connsiteY9" fmla="*/ 171257 h 606830"/>
                  <a:gd name="connsiteX10" fmla="*/ 979 w 606830"/>
                  <a:gd name="connsiteY10" fmla="*/ 256435 h 606830"/>
                  <a:gd name="connsiteX11" fmla="*/ 78875 w 606830"/>
                  <a:gd name="connsiteY11" fmla="*/ 349351 h 606830"/>
                  <a:gd name="connsiteX12" fmla="*/ 104362 w 606830"/>
                  <a:gd name="connsiteY12" fmla="*/ 440598 h 606830"/>
                  <a:gd name="connsiteX13" fmla="*/ 95062 w 606830"/>
                  <a:gd name="connsiteY13" fmla="*/ 574004 h 606830"/>
                  <a:gd name="connsiteX14" fmla="*/ 228468 w 606830"/>
                  <a:gd name="connsiteY14" fmla="*/ 583303 h 606830"/>
                  <a:gd name="connsiteX15" fmla="*/ 255091 w 606830"/>
                  <a:gd name="connsiteY15" fmla="*/ 544790 h 606830"/>
                  <a:gd name="connsiteX16" fmla="*/ 352392 w 606830"/>
                  <a:gd name="connsiteY16" fmla="*/ 544790 h 606830"/>
                  <a:gd name="connsiteX17" fmla="*/ 473937 w 606830"/>
                  <a:gd name="connsiteY17" fmla="*/ 600385 h 606830"/>
                  <a:gd name="connsiteX18" fmla="*/ 529532 w 606830"/>
                  <a:gd name="connsiteY18" fmla="*/ 478840 h 606830"/>
                  <a:gd name="connsiteX19" fmla="*/ 500694 w 606830"/>
                  <a:gd name="connsiteY19" fmla="*/ 438575 h 606830"/>
                  <a:gd name="connsiteX20" fmla="*/ 526794 w 606830"/>
                  <a:gd name="connsiteY20" fmla="*/ 349756 h 606830"/>
                  <a:gd name="connsiteX21" fmla="*/ 606504 w 606830"/>
                  <a:gd name="connsiteY21" fmla="*/ 256435 h 606830"/>
                  <a:gd name="connsiteX22" fmla="*/ 440768 w 606830"/>
                  <a:gd name="connsiteY22" fmla="*/ 417277 h 606830"/>
                  <a:gd name="connsiteX23" fmla="*/ 348112 w 606830"/>
                  <a:gd name="connsiteY23" fmla="*/ 492733 h 606830"/>
                  <a:gd name="connsiteX24" fmla="*/ 259136 w 606830"/>
                  <a:gd name="connsiteY24" fmla="*/ 492733 h 606830"/>
                  <a:gd name="connsiteX25" fmla="*/ 166480 w 606830"/>
                  <a:gd name="connsiteY25" fmla="*/ 417277 h 606830"/>
                  <a:gd name="connsiteX26" fmla="*/ 152125 w 606830"/>
                  <a:gd name="connsiteY26" fmla="*/ 418282 h 606830"/>
                  <a:gd name="connsiteX27" fmla="*/ 131480 w 606830"/>
                  <a:gd name="connsiteY27" fmla="*/ 343831 h 606830"/>
                  <a:gd name="connsiteX28" fmla="*/ 190205 w 606830"/>
                  <a:gd name="connsiteY28" fmla="*/ 256395 h 606830"/>
                  <a:gd name="connsiteX29" fmla="*/ 181070 w 606830"/>
                  <a:gd name="connsiteY29" fmla="*/ 217545 h 606830"/>
                  <a:gd name="connsiteX30" fmla="*/ 241962 w 606830"/>
                  <a:gd name="connsiteY30" fmla="*/ 166963 h 606830"/>
                  <a:gd name="connsiteX31" fmla="*/ 365573 w 606830"/>
                  <a:gd name="connsiteY31" fmla="*/ 166963 h 606830"/>
                  <a:gd name="connsiteX32" fmla="*/ 425864 w 606830"/>
                  <a:gd name="connsiteY32" fmla="*/ 217141 h 606830"/>
                  <a:gd name="connsiteX33" fmla="*/ 417369 w 606830"/>
                  <a:gd name="connsiteY33" fmla="*/ 256187 h 606830"/>
                  <a:gd name="connsiteX34" fmla="*/ 474424 w 606830"/>
                  <a:gd name="connsiteY34" fmla="*/ 343179 h 606830"/>
                  <a:gd name="connsiteX35" fmla="*/ 452369 w 606830"/>
                  <a:gd name="connsiteY35" fmla="*/ 417825 h 606830"/>
                  <a:gd name="connsiteX36" fmla="*/ 440768 w 606830"/>
                  <a:gd name="connsiteY36" fmla="*/ 417277 h 60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6830" h="606830">
                    <a:moveTo>
                      <a:pt x="606504" y="256435"/>
                    </a:moveTo>
                    <a:cubicBezTo>
                      <a:pt x="606563" y="204203"/>
                      <a:pt x="564269" y="161812"/>
                      <a:pt x="512037" y="161753"/>
                    </a:cubicBezTo>
                    <a:cubicBezTo>
                      <a:pt x="493393" y="161733"/>
                      <a:pt x="475159" y="167223"/>
                      <a:pt x="459625" y="177534"/>
                    </a:cubicBezTo>
                    <a:lnTo>
                      <a:pt x="394074" y="123310"/>
                    </a:lnTo>
                    <a:cubicBezTo>
                      <a:pt x="396913" y="114346"/>
                      <a:pt x="398348" y="104996"/>
                      <a:pt x="398329" y="95592"/>
                    </a:cubicBezTo>
                    <a:cubicBezTo>
                      <a:pt x="398329" y="43339"/>
                      <a:pt x="355969" y="979"/>
                      <a:pt x="303715" y="979"/>
                    </a:cubicBezTo>
                    <a:cubicBezTo>
                      <a:pt x="251461" y="979"/>
                      <a:pt x="209102" y="43339"/>
                      <a:pt x="209102" y="95592"/>
                    </a:cubicBezTo>
                    <a:cubicBezTo>
                      <a:pt x="209101" y="104915"/>
                      <a:pt x="210464" y="114187"/>
                      <a:pt x="213148" y="123115"/>
                    </a:cubicBezTo>
                    <a:lnTo>
                      <a:pt x="142742" y="181579"/>
                    </a:lnTo>
                    <a:cubicBezTo>
                      <a:pt x="128008" y="174631"/>
                      <a:pt x="111895" y="171103"/>
                      <a:pt x="95605" y="171257"/>
                    </a:cubicBezTo>
                    <a:cubicBezTo>
                      <a:pt x="43261" y="171257"/>
                      <a:pt x="979" y="204038"/>
                      <a:pt x="979" y="256435"/>
                    </a:cubicBezTo>
                    <a:cubicBezTo>
                      <a:pt x="894" y="302229"/>
                      <a:pt x="33769" y="341443"/>
                      <a:pt x="78875" y="349351"/>
                    </a:cubicBezTo>
                    <a:lnTo>
                      <a:pt x="104362" y="440598"/>
                    </a:lnTo>
                    <a:cubicBezTo>
                      <a:pt x="64955" y="474869"/>
                      <a:pt x="60791" y="534596"/>
                      <a:pt x="95062" y="574004"/>
                    </a:cubicBezTo>
                    <a:cubicBezTo>
                      <a:pt x="129333" y="613411"/>
                      <a:pt x="189061" y="617574"/>
                      <a:pt x="228468" y="583303"/>
                    </a:cubicBezTo>
                    <a:cubicBezTo>
                      <a:pt x="240430" y="572900"/>
                      <a:pt x="249585" y="559657"/>
                      <a:pt x="255091" y="544790"/>
                    </a:cubicBezTo>
                    <a:lnTo>
                      <a:pt x="352392" y="544790"/>
                    </a:lnTo>
                    <a:cubicBezTo>
                      <a:pt x="370604" y="593706"/>
                      <a:pt x="425021" y="618596"/>
                      <a:pt x="473937" y="600385"/>
                    </a:cubicBezTo>
                    <a:cubicBezTo>
                      <a:pt x="522853" y="582172"/>
                      <a:pt x="547743" y="527754"/>
                      <a:pt x="529532" y="478840"/>
                    </a:cubicBezTo>
                    <a:cubicBezTo>
                      <a:pt x="523668" y="463094"/>
                      <a:pt x="513715" y="449194"/>
                      <a:pt x="500694" y="438575"/>
                    </a:cubicBezTo>
                    <a:lnTo>
                      <a:pt x="526794" y="349756"/>
                    </a:lnTo>
                    <a:cubicBezTo>
                      <a:pt x="572664" y="342423"/>
                      <a:pt x="606434" y="302886"/>
                      <a:pt x="606504" y="256435"/>
                    </a:cubicBezTo>
                    <a:close/>
                    <a:moveTo>
                      <a:pt x="440768" y="417277"/>
                    </a:moveTo>
                    <a:cubicBezTo>
                      <a:pt x="395899" y="417281"/>
                      <a:pt x="357201" y="448795"/>
                      <a:pt x="348112" y="492733"/>
                    </a:cubicBezTo>
                    <a:lnTo>
                      <a:pt x="259136" y="492733"/>
                    </a:lnTo>
                    <a:cubicBezTo>
                      <a:pt x="250042" y="448797"/>
                      <a:pt x="211347" y="417286"/>
                      <a:pt x="166480" y="417277"/>
                    </a:cubicBezTo>
                    <a:cubicBezTo>
                      <a:pt x="161679" y="417306"/>
                      <a:pt x="156885" y="417641"/>
                      <a:pt x="152125" y="418282"/>
                    </a:cubicBezTo>
                    <a:lnTo>
                      <a:pt x="131480" y="343831"/>
                    </a:lnTo>
                    <a:cubicBezTo>
                      <a:pt x="166975" y="329292"/>
                      <a:pt x="190173" y="294752"/>
                      <a:pt x="190205" y="256395"/>
                    </a:cubicBezTo>
                    <a:cubicBezTo>
                      <a:pt x="190348" y="242896"/>
                      <a:pt x="187213" y="229566"/>
                      <a:pt x="181070" y="217545"/>
                    </a:cubicBezTo>
                    <a:lnTo>
                      <a:pt x="241962" y="166963"/>
                    </a:lnTo>
                    <a:cubicBezTo>
                      <a:pt x="277430" y="197710"/>
                      <a:pt x="330105" y="197710"/>
                      <a:pt x="365573" y="166963"/>
                    </a:cubicBezTo>
                    <a:lnTo>
                      <a:pt x="425864" y="217141"/>
                    </a:lnTo>
                    <a:cubicBezTo>
                      <a:pt x="420244" y="229390"/>
                      <a:pt x="417345" y="242710"/>
                      <a:pt x="417369" y="256187"/>
                    </a:cubicBezTo>
                    <a:cubicBezTo>
                      <a:pt x="417322" y="293972"/>
                      <a:pt x="439748" y="328167"/>
                      <a:pt x="474424" y="343179"/>
                    </a:cubicBezTo>
                    <a:lnTo>
                      <a:pt x="452369" y="417825"/>
                    </a:lnTo>
                    <a:cubicBezTo>
                      <a:pt x="448515" y="417429"/>
                      <a:pt x="444642" y="417245"/>
                      <a:pt x="440768" y="417277"/>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 name="Oval 11">
                <a:extLst>
                  <a:ext uri="{FF2B5EF4-FFF2-40B4-BE49-F238E27FC236}">
                    <a16:creationId xmlns:a16="http://schemas.microsoft.com/office/drawing/2014/main" id="{BEA8374C-5D53-41A5-96CF-5D5DB94C1630}"/>
                  </a:ext>
                </a:extLst>
              </p:cNvPr>
              <p:cNvSpPr/>
              <p:nvPr/>
            </p:nvSpPr>
            <p:spPr bwMode="auto">
              <a:xfrm>
                <a:off x="7098621" y="2349871"/>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5" name="Oval 64">
                <a:extLst>
                  <a:ext uri="{FF2B5EF4-FFF2-40B4-BE49-F238E27FC236}">
                    <a16:creationId xmlns:a16="http://schemas.microsoft.com/office/drawing/2014/main" id="{DDA9F988-F231-4D50-ADAA-A50E272077C6}"/>
                  </a:ext>
                </a:extLst>
              </p:cNvPr>
              <p:cNvSpPr/>
              <p:nvPr/>
            </p:nvSpPr>
            <p:spPr bwMode="auto">
              <a:xfrm>
                <a:off x="6887815" y="2502958"/>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6" name="Oval 65">
                <a:extLst>
                  <a:ext uri="{FF2B5EF4-FFF2-40B4-BE49-F238E27FC236}">
                    <a16:creationId xmlns:a16="http://schemas.microsoft.com/office/drawing/2014/main" id="{3A89DD9F-F7E3-4996-B936-224CBE17D558}"/>
                  </a:ext>
                </a:extLst>
              </p:cNvPr>
              <p:cNvSpPr/>
              <p:nvPr/>
            </p:nvSpPr>
            <p:spPr bwMode="auto">
              <a:xfrm>
                <a:off x="7312124" y="2502958"/>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7" name="Oval 66">
                <a:extLst>
                  <a:ext uri="{FF2B5EF4-FFF2-40B4-BE49-F238E27FC236}">
                    <a16:creationId xmlns:a16="http://schemas.microsoft.com/office/drawing/2014/main" id="{43B781C6-07BF-46A8-947B-44A1EAD411BF}"/>
                  </a:ext>
                </a:extLst>
              </p:cNvPr>
              <p:cNvSpPr/>
              <p:nvPr/>
            </p:nvSpPr>
            <p:spPr bwMode="auto">
              <a:xfrm>
                <a:off x="6961292" y="2761343"/>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07302D57-8E52-49F3-AB46-2AD6051E9A1D}"/>
                  </a:ext>
                </a:extLst>
              </p:cNvPr>
              <p:cNvSpPr/>
              <p:nvPr/>
            </p:nvSpPr>
            <p:spPr bwMode="auto">
              <a:xfrm>
                <a:off x="7232031" y="2761343"/>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8" name="Rectangle 37">
              <a:extLst>
                <a:ext uri="{FF2B5EF4-FFF2-40B4-BE49-F238E27FC236}">
                  <a16:creationId xmlns:a16="http://schemas.microsoft.com/office/drawing/2014/main" id="{EA371212-B1A6-4D47-99B0-07F0A50F8046}"/>
                </a:ext>
              </a:extLst>
            </p:cNvPr>
            <p:cNvSpPr/>
            <p:nvPr/>
          </p:nvSpPr>
          <p:spPr bwMode="auto">
            <a:xfrm>
              <a:off x="6288035" y="3533686"/>
              <a:ext cx="6417666" cy="1263495"/>
            </a:xfrm>
            <a:prstGeom prst="rect">
              <a:avLst/>
            </a:prstGeom>
            <a:noFill/>
            <a:ln>
              <a:solidFill>
                <a:schemeClr val="tx1">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DEBBCA73-8E44-456D-8068-E047AEEB0744}"/>
              </a:ext>
            </a:extLst>
          </p:cNvPr>
          <p:cNvGrpSpPr/>
          <p:nvPr/>
        </p:nvGrpSpPr>
        <p:grpSpPr>
          <a:xfrm>
            <a:off x="5751272" y="5121562"/>
            <a:ext cx="5359751" cy="1055215"/>
            <a:chOff x="6288035" y="5005543"/>
            <a:chExt cx="6417666" cy="1263495"/>
          </a:xfrm>
        </p:grpSpPr>
        <p:sp>
          <p:nvSpPr>
            <p:cNvPr id="34" name="TextBox 33">
              <a:extLst>
                <a:ext uri="{FF2B5EF4-FFF2-40B4-BE49-F238E27FC236}">
                  <a16:creationId xmlns:a16="http://schemas.microsoft.com/office/drawing/2014/main" id="{245B5E46-ADD3-4026-9117-50550838B3E2}"/>
                </a:ext>
              </a:extLst>
            </p:cNvPr>
            <p:cNvSpPr txBox="1"/>
            <p:nvPr/>
          </p:nvSpPr>
          <p:spPr>
            <a:xfrm>
              <a:off x="7918835" y="5314622"/>
              <a:ext cx="3165049" cy="64533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App Service</a:t>
              </a:r>
            </a:p>
          </p:txBody>
        </p:sp>
        <p:grpSp>
          <p:nvGrpSpPr>
            <p:cNvPr id="72" name="Group 71">
              <a:extLst>
                <a:ext uri="{FF2B5EF4-FFF2-40B4-BE49-F238E27FC236}">
                  <a16:creationId xmlns:a16="http://schemas.microsoft.com/office/drawing/2014/main" id="{CAFB32E9-D368-42E9-A2E0-81CA346ABE9E}"/>
                </a:ext>
              </a:extLst>
            </p:cNvPr>
            <p:cNvGrpSpPr/>
            <p:nvPr/>
          </p:nvGrpSpPr>
          <p:grpSpPr>
            <a:xfrm>
              <a:off x="6627954" y="5299286"/>
              <a:ext cx="678619" cy="676009"/>
              <a:chOff x="9062680" y="2295954"/>
              <a:chExt cx="716549" cy="713793"/>
            </a:xfrm>
          </p:grpSpPr>
          <p:sp>
            <p:nvSpPr>
              <p:cNvPr id="6" name="Freeform: Shape 5">
                <a:extLst>
                  <a:ext uri="{FF2B5EF4-FFF2-40B4-BE49-F238E27FC236}">
                    <a16:creationId xmlns:a16="http://schemas.microsoft.com/office/drawing/2014/main" id="{AAA8903A-5270-4891-9EC8-54D83049DE95}"/>
                  </a:ext>
                </a:extLst>
              </p:cNvPr>
              <p:cNvSpPr/>
              <p:nvPr/>
            </p:nvSpPr>
            <p:spPr>
              <a:xfrm>
                <a:off x="9062680" y="2673175"/>
                <a:ext cx="339316" cy="336558"/>
              </a:xfrm>
              <a:custGeom>
                <a:avLst/>
                <a:gdLst>
                  <a:gd name="connsiteX0" fmla="*/ 289618 w 339315"/>
                  <a:gd name="connsiteY0" fmla="*/ 287895 h 336557"/>
                  <a:gd name="connsiteX1" fmla="*/ 51449 w 339315"/>
                  <a:gd name="connsiteY1" fmla="*/ 287895 h 336557"/>
                  <a:gd name="connsiteX2" fmla="*/ 51449 w 339315"/>
                  <a:gd name="connsiteY2" fmla="*/ 51408 h 336557"/>
                  <a:gd name="connsiteX3" fmla="*/ 98346 w 339315"/>
                  <a:gd name="connsiteY3" fmla="*/ 51408 h 336557"/>
                  <a:gd name="connsiteX4" fmla="*/ 89657 w 339315"/>
                  <a:gd name="connsiteY4" fmla="*/ 4510 h 336557"/>
                  <a:gd name="connsiteX5" fmla="*/ 89657 w 339315"/>
                  <a:gd name="connsiteY5" fmla="*/ 1035 h 336557"/>
                  <a:gd name="connsiteX6" fmla="*/ 1034 w 339315"/>
                  <a:gd name="connsiteY6" fmla="*/ 1035 h 336557"/>
                  <a:gd name="connsiteX7" fmla="*/ 1034 w 339315"/>
                  <a:gd name="connsiteY7" fmla="*/ 336571 h 336557"/>
                  <a:gd name="connsiteX8" fmla="*/ 338295 w 339315"/>
                  <a:gd name="connsiteY8" fmla="*/ 336571 h 336557"/>
                  <a:gd name="connsiteX9" fmla="*/ 338295 w 339315"/>
                  <a:gd name="connsiteY9" fmla="*/ 138389 h 336557"/>
                  <a:gd name="connsiteX10" fmla="*/ 289618 w 339315"/>
                  <a:gd name="connsiteY10" fmla="*/ 138389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9315" h="336557">
                    <a:moveTo>
                      <a:pt x="289618" y="287895"/>
                    </a:moveTo>
                    <a:lnTo>
                      <a:pt x="51449" y="287895"/>
                    </a:lnTo>
                    <a:lnTo>
                      <a:pt x="51449" y="51408"/>
                    </a:lnTo>
                    <a:lnTo>
                      <a:pt x="98346" y="51408"/>
                    </a:lnTo>
                    <a:cubicBezTo>
                      <a:pt x="92641" y="36428"/>
                      <a:pt x="89697" y="20540"/>
                      <a:pt x="89657" y="4510"/>
                    </a:cubicBezTo>
                    <a:lnTo>
                      <a:pt x="89657" y="1035"/>
                    </a:lnTo>
                    <a:lnTo>
                      <a:pt x="1034" y="1035"/>
                    </a:lnTo>
                    <a:lnTo>
                      <a:pt x="1034" y="336571"/>
                    </a:lnTo>
                    <a:lnTo>
                      <a:pt x="338295" y="336571"/>
                    </a:lnTo>
                    <a:lnTo>
                      <a:pt x="338295" y="138389"/>
                    </a:lnTo>
                    <a:lnTo>
                      <a:pt x="289618" y="138389"/>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942AA832-EFCE-4AC7-B48F-FFEBDC45548B}"/>
                  </a:ext>
                </a:extLst>
              </p:cNvPr>
              <p:cNvSpPr/>
              <p:nvPr/>
            </p:nvSpPr>
            <p:spPr>
              <a:xfrm>
                <a:off x="9439913" y="2673189"/>
                <a:ext cx="339316" cy="336558"/>
              </a:xfrm>
              <a:custGeom>
                <a:avLst/>
                <a:gdLst>
                  <a:gd name="connsiteX0" fmla="*/ 244418 w 339315"/>
                  <a:gd name="connsiteY0" fmla="*/ 47973 h 336557"/>
                  <a:gd name="connsiteX1" fmla="*/ 244418 w 339315"/>
                  <a:gd name="connsiteY1" fmla="*/ 51394 h 336557"/>
                  <a:gd name="connsiteX2" fmla="*/ 287880 w 339315"/>
                  <a:gd name="connsiteY2" fmla="*/ 51394 h 336557"/>
                  <a:gd name="connsiteX3" fmla="*/ 287880 w 339315"/>
                  <a:gd name="connsiteY3" fmla="*/ 287881 h 336557"/>
                  <a:gd name="connsiteX4" fmla="*/ 49711 w 339315"/>
                  <a:gd name="connsiteY4" fmla="*/ 287881 h 336557"/>
                  <a:gd name="connsiteX5" fmla="*/ 49711 w 339315"/>
                  <a:gd name="connsiteY5" fmla="*/ 138375 h 336557"/>
                  <a:gd name="connsiteX6" fmla="*/ 1034 w 339315"/>
                  <a:gd name="connsiteY6" fmla="*/ 138375 h 336557"/>
                  <a:gd name="connsiteX7" fmla="*/ 1034 w 339315"/>
                  <a:gd name="connsiteY7" fmla="*/ 336558 h 336557"/>
                  <a:gd name="connsiteX8" fmla="*/ 338295 w 339315"/>
                  <a:gd name="connsiteY8" fmla="*/ 336558 h 336557"/>
                  <a:gd name="connsiteX9" fmla="*/ 338295 w 339315"/>
                  <a:gd name="connsiteY9" fmla="*/ 1035 h 336557"/>
                  <a:gd name="connsiteX10" fmla="*/ 232252 w 339315"/>
                  <a:gd name="connsiteY10" fmla="*/ 1035 h 336557"/>
                  <a:gd name="connsiteX11" fmla="*/ 244418 w 339315"/>
                  <a:gd name="connsiteY11" fmla="*/ 47973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244418" y="47973"/>
                    </a:moveTo>
                    <a:lnTo>
                      <a:pt x="244418" y="51394"/>
                    </a:lnTo>
                    <a:lnTo>
                      <a:pt x="287880" y="51394"/>
                    </a:lnTo>
                    <a:lnTo>
                      <a:pt x="287880" y="287881"/>
                    </a:lnTo>
                    <a:lnTo>
                      <a:pt x="49711" y="287881"/>
                    </a:lnTo>
                    <a:lnTo>
                      <a:pt x="49711" y="138375"/>
                    </a:lnTo>
                    <a:lnTo>
                      <a:pt x="1034" y="138375"/>
                    </a:lnTo>
                    <a:lnTo>
                      <a:pt x="1034" y="336558"/>
                    </a:lnTo>
                    <a:lnTo>
                      <a:pt x="338295" y="336558"/>
                    </a:lnTo>
                    <a:lnTo>
                      <a:pt x="338295" y="1035"/>
                    </a:lnTo>
                    <a:lnTo>
                      <a:pt x="232252" y="1035"/>
                    </a:lnTo>
                    <a:cubicBezTo>
                      <a:pt x="240942" y="14952"/>
                      <a:pt x="244418" y="30594"/>
                      <a:pt x="244418" y="47973"/>
                    </a:cubicBez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ACAB99BE-AD3C-4CE3-B72B-99296AD79BE4}"/>
                  </a:ext>
                </a:extLst>
              </p:cNvPr>
              <p:cNvSpPr/>
              <p:nvPr/>
            </p:nvSpPr>
            <p:spPr>
              <a:xfrm>
                <a:off x="9064417" y="2297692"/>
                <a:ext cx="336557" cy="336558"/>
              </a:xfrm>
              <a:custGeom>
                <a:avLst/>
                <a:gdLst>
                  <a:gd name="connsiteX0" fmla="*/ 129685 w 336557"/>
                  <a:gd name="connsiteY0" fmla="*/ 287881 h 336557"/>
                  <a:gd name="connsiteX1" fmla="*/ 49684 w 336557"/>
                  <a:gd name="connsiteY1" fmla="*/ 286143 h 336557"/>
                  <a:gd name="connsiteX2" fmla="*/ 49684 w 336557"/>
                  <a:gd name="connsiteY2" fmla="*/ 49711 h 336557"/>
                  <a:gd name="connsiteX3" fmla="*/ 287880 w 336557"/>
                  <a:gd name="connsiteY3" fmla="*/ 49711 h 336557"/>
                  <a:gd name="connsiteX4" fmla="*/ 287880 w 336557"/>
                  <a:gd name="connsiteY4" fmla="*/ 187052 h 336557"/>
                  <a:gd name="connsiteX5" fmla="*/ 336557 w 336557"/>
                  <a:gd name="connsiteY5" fmla="*/ 162706 h 336557"/>
                  <a:gd name="connsiteX6" fmla="*/ 336557 w 336557"/>
                  <a:gd name="connsiteY6" fmla="*/ 1035 h 336557"/>
                  <a:gd name="connsiteX7" fmla="*/ 1034 w 336557"/>
                  <a:gd name="connsiteY7" fmla="*/ 1035 h 336557"/>
                  <a:gd name="connsiteX8" fmla="*/ 1034 w 336557"/>
                  <a:gd name="connsiteY8" fmla="*/ 336558 h 336557"/>
                  <a:gd name="connsiteX9" fmla="*/ 98388 w 336557"/>
                  <a:gd name="connsiteY9" fmla="*/ 336558 h 336557"/>
                  <a:gd name="connsiteX10" fmla="*/ 129685 w 336557"/>
                  <a:gd name="connsiteY10" fmla="*/ 287881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557" h="336557">
                    <a:moveTo>
                      <a:pt x="129685" y="287881"/>
                    </a:moveTo>
                    <a:lnTo>
                      <a:pt x="49684" y="286143"/>
                    </a:lnTo>
                    <a:lnTo>
                      <a:pt x="49684" y="49711"/>
                    </a:lnTo>
                    <a:lnTo>
                      <a:pt x="287880" y="49711"/>
                    </a:lnTo>
                    <a:lnTo>
                      <a:pt x="287880" y="187052"/>
                    </a:lnTo>
                    <a:cubicBezTo>
                      <a:pt x="303522" y="176610"/>
                      <a:pt x="319164" y="167920"/>
                      <a:pt x="336557" y="162706"/>
                    </a:cubicBezTo>
                    <a:lnTo>
                      <a:pt x="336557" y="1035"/>
                    </a:lnTo>
                    <a:lnTo>
                      <a:pt x="1034" y="1035"/>
                    </a:lnTo>
                    <a:lnTo>
                      <a:pt x="1034" y="336558"/>
                    </a:lnTo>
                    <a:lnTo>
                      <a:pt x="98388" y="336558"/>
                    </a:lnTo>
                    <a:cubicBezTo>
                      <a:pt x="105035" y="318189"/>
                      <a:pt x="115731" y="301552"/>
                      <a:pt x="129685" y="287881"/>
                    </a:cubicBez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92284F7D-44FF-4AA1-BF4C-8442CC3F59DE}"/>
                  </a:ext>
                </a:extLst>
              </p:cNvPr>
              <p:cNvSpPr/>
              <p:nvPr/>
            </p:nvSpPr>
            <p:spPr>
              <a:xfrm>
                <a:off x="9439913" y="2295954"/>
                <a:ext cx="339316" cy="336558"/>
              </a:xfrm>
              <a:custGeom>
                <a:avLst/>
                <a:gdLst>
                  <a:gd name="connsiteX0" fmla="*/ 1034 w 339315"/>
                  <a:gd name="connsiteY0" fmla="*/ 1035 h 336557"/>
                  <a:gd name="connsiteX1" fmla="*/ 1034 w 339315"/>
                  <a:gd name="connsiteY1" fmla="*/ 155754 h 336557"/>
                  <a:gd name="connsiteX2" fmla="*/ 13214 w 339315"/>
                  <a:gd name="connsiteY2" fmla="*/ 155754 h 336557"/>
                  <a:gd name="connsiteX3" fmla="*/ 49711 w 339315"/>
                  <a:gd name="connsiteY3" fmla="*/ 161037 h 336557"/>
                  <a:gd name="connsiteX4" fmla="*/ 49711 w 339315"/>
                  <a:gd name="connsiteY4" fmla="*/ 51449 h 336557"/>
                  <a:gd name="connsiteX5" fmla="*/ 287880 w 339315"/>
                  <a:gd name="connsiteY5" fmla="*/ 51449 h 336557"/>
                  <a:gd name="connsiteX6" fmla="*/ 287880 w 339315"/>
                  <a:gd name="connsiteY6" fmla="*/ 287936 h 336557"/>
                  <a:gd name="connsiteX7" fmla="*/ 185313 w 339315"/>
                  <a:gd name="connsiteY7" fmla="*/ 287936 h 336557"/>
                  <a:gd name="connsiteX8" fmla="*/ 192210 w 339315"/>
                  <a:gd name="connsiteY8" fmla="*/ 334833 h 336557"/>
                  <a:gd name="connsiteX9" fmla="*/ 192210 w 339315"/>
                  <a:gd name="connsiteY9" fmla="*/ 336571 h 336557"/>
                  <a:gd name="connsiteX10" fmla="*/ 338295 w 339315"/>
                  <a:gd name="connsiteY10" fmla="*/ 336571 h 336557"/>
                  <a:gd name="connsiteX11" fmla="*/ 338295 w 339315"/>
                  <a:gd name="connsiteY11" fmla="*/ 1035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1034" y="1035"/>
                    </a:moveTo>
                    <a:lnTo>
                      <a:pt x="1034" y="155754"/>
                    </a:lnTo>
                    <a:lnTo>
                      <a:pt x="13214" y="155754"/>
                    </a:lnTo>
                    <a:cubicBezTo>
                      <a:pt x="25567" y="155803"/>
                      <a:pt x="37852" y="157581"/>
                      <a:pt x="49711" y="161037"/>
                    </a:cubicBezTo>
                    <a:lnTo>
                      <a:pt x="49711" y="51449"/>
                    </a:lnTo>
                    <a:lnTo>
                      <a:pt x="287880" y="51449"/>
                    </a:lnTo>
                    <a:lnTo>
                      <a:pt x="287880" y="287936"/>
                    </a:lnTo>
                    <a:lnTo>
                      <a:pt x="185313" y="287936"/>
                    </a:lnTo>
                    <a:cubicBezTo>
                      <a:pt x="188789" y="303578"/>
                      <a:pt x="192210" y="319219"/>
                      <a:pt x="192210" y="334833"/>
                    </a:cubicBezTo>
                    <a:lnTo>
                      <a:pt x="192210" y="336571"/>
                    </a:lnTo>
                    <a:lnTo>
                      <a:pt x="338295" y="336571"/>
                    </a:lnTo>
                    <a:lnTo>
                      <a:pt x="338295" y="1035"/>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5AB2E5C1-1DB8-4523-98BB-8E92E40A2486}"/>
                  </a:ext>
                </a:extLst>
              </p:cNvPr>
              <p:cNvSpPr/>
              <p:nvPr/>
            </p:nvSpPr>
            <p:spPr>
              <a:xfrm>
                <a:off x="9191399" y="2485447"/>
                <a:ext cx="456559" cy="288281"/>
              </a:xfrm>
              <a:custGeom>
                <a:avLst/>
                <a:gdLst>
                  <a:gd name="connsiteX0" fmla="*/ 261728 w 456558"/>
                  <a:gd name="connsiteY0" fmla="*/ 1035 h 288280"/>
                  <a:gd name="connsiteX1" fmla="*/ 127933 w 456558"/>
                  <a:gd name="connsiteY1" fmla="*/ 98388 h 288280"/>
                  <a:gd name="connsiteX2" fmla="*/ 96636 w 456558"/>
                  <a:gd name="connsiteY2" fmla="*/ 93174 h 288280"/>
                  <a:gd name="connsiteX3" fmla="*/ 1034 w 456558"/>
                  <a:gd name="connsiteY3" fmla="*/ 190514 h 288280"/>
                  <a:gd name="connsiteX4" fmla="*/ 96636 w 456558"/>
                  <a:gd name="connsiteY4" fmla="*/ 287867 h 288280"/>
                  <a:gd name="connsiteX5" fmla="*/ 409496 w 456558"/>
                  <a:gd name="connsiteY5" fmla="*/ 287867 h 288280"/>
                  <a:gd name="connsiteX6" fmla="*/ 456393 w 456558"/>
                  <a:gd name="connsiteY6" fmla="*/ 235714 h 288280"/>
                  <a:gd name="connsiteX7" fmla="*/ 404241 w 456558"/>
                  <a:gd name="connsiteY7" fmla="*/ 181824 h 288280"/>
                  <a:gd name="connsiteX8" fmla="*/ 397344 w 456558"/>
                  <a:gd name="connsiteY8" fmla="*/ 181824 h 288280"/>
                  <a:gd name="connsiteX9" fmla="*/ 402558 w 456558"/>
                  <a:gd name="connsiteY9" fmla="*/ 143589 h 288280"/>
                  <a:gd name="connsiteX10" fmla="*/ 261728 w 456558"/>
                  <a:gd name="connsiteY10" fmla="*/ 1035 h 28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558" h="288280">
                    <a:moveTo>
                      <a:pt x="261728" y="1035"/>
                    </a:moveTo>
                    <a:cubicBezTo>
                      <a:pt x="199134" y="1035"/>
                      <a:pt x="146982" y="41035"/>
                      <a:pt x="127933" y="98388"/>
                    </a:cubicBezTo>
                    <a:cubicBezTo>
                      <a:pt x="117852" y="94969"/>
                      <a:pt x="107282" y="93209"/>
                      <a:pt x="96636" y="93174"/>
                    </a:cubicBezTo>
                    <a:cubicBezTo>
                      <a:pt x="42745" y="93174"/>
                      <a:pt x="1034" y="136623"/>
                      <a:pt x="1034" y="190514"/>
                    </a:cubicBezTo>
                    <a:cubicBezTo>
                      <a:pt x="1034" y="244404"/>
                      <a:pt x="44483" y="287867"/>
                      <a:pt x="96636" y="287867"/>
                    </a:cubicBezTo>
                    <a:lnTo>
                      <a:pt x="409496" y="287867"/>
                    </a:lnTo>
                    <a:cubicBezTo>
                      <a:pt x="435565" y="286129"/>
                      <a:pt x="456393" y="263536"/>
                      <a:pt x="456393" y="235714"/>
                    </a:cubicBezTo>
                    <a:cubicBezTo>
                      <a:pt x="456393" y="206169"/>
                      <a:pt x="432062" y="181824"/>
                      <a:pt x="404241" y="181824"/>
                    </a:cubicBezTo>
                    <a:lnTo>
                      <a:pt x="397344" y="181824"/>
                    </a:lnTo>
                    <a:cubicBezTo>
                      <a:pt x="400897" y="169393"/>
                      <a:pt x="402653" y="156517"/>
                      <a:pt x="402558" y="143589"/>
                    </a:cubicBezTo>
                    <a:cubicBezTo>
                      <a:pt x="402530" y="65339"/>
                      <a:pt x="339909" y="1035"/>
                      <a:pt x="261728" y="1035"/>
                    </a:cubicBezTo>
                    <a:close/>
                  </a:path>
                </a:pathLst>
              </a:custGeom>
              <a:solidFill>
                <a:schemeClr val="accent3"/>
              </a:solidFill>
              <a:ln w="9525" cap="flat">
                <a:solidFill>
                  <a:schemeClr val="accent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4" name="Rectangle 43">
              <a:extLst>
                <a:ext uri="{FF2B5EF4-FFF2-40B4-BE49-F238E27FC236}">
                  <a16:creationId xmlns:a16="http://schemas.microsoft.com/office/drawing/2014/main" id="{FF385E63-52E4-4766-8407-0DC3BA43BC7E}"/>
                </a:ext>
              </a:extLst>
            </p:cNvPr>
            <p:cNvSpPr/>
            <p:nvPr/>
          </p:nvSpPr>
          <p:spPr bwMode="auto">
            <a:xfrm>
              <a:off x="6288035" y="5005543"/>
              <a:ext cx="6417666" cy="1263495"/>
            </a:xfrm>
            <a:prstGeom prst="rect">
              <a:avLst/>
            </a:prstGeom>
            <a:noFill/>
            <a:ln>
              <a:solidFill>
                <a:schemeClr val="tx1">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79EE1FFB-FD62-4F0D-B58E-B51EC109BE3D}"/>
              </a:ext>
            </a:extLst>
          </p:cNvPr>
          <p:cNvSpPr/>
          <p:nvPr/>
        </p:nvSpPr>
        <p:spPr>
          <a:xfrm>
            <a:off x="584200" y="2137303"/>
            <a:ext cx="3626293"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Refactor your apps using Azure container technologies and partners</a:t>
            </a: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4" name="Group 73">
            <a:extLst>
              <a:ext uri="{FF2B5EF4-FFF2-40B4-BE49-F238E27FC236}">
                <a16:creationId xmlns:a16="http://schemas.microsoft.com/office/drawing/2014/main" id="{54D5E88F-55D2-4B70-91AF-D5B5817A9AF7}"/>
              </a:ext>
            </a:extLst>
          </p:cNvPr>
          <p:cNvGrpSpPr/>
          <p:nvPr/>
        </p:nvGrpSpPr>
        <p:grpSpPr>
          <a:xfrm>
            <a:off x="8458619" y="-89842"/>
            <a:ext cx="3650525" cy="638856"/>
            <a:chOff x="8458619" y="-89842"/>
            <a:chExt cx="3650525" cy="638856"/>
          </a:xfrm>
        </p:grpSpPr>
        <p:pic>
          <p:nvPicPr>
            <p:cNvPr id="75" name="Picture 74">
              <a:extLst>
                <a:ext uri="{FF2B5EF4-FFF2-40B4-BE49-F238E27FC236}">
                  <a16:creationId xmlns:a16="http://schemas.microsoft.com/office/drawing/2014/main" id="{3F98F92A-C921-4220-B0E5-9B3BF705342B}"/>
                </a:ext>
              </a:extLst>
            </p:cNvPr>
            <p:cNvPicPr>
              <a:picLocks noChangeAspect="1"/>
            </p:cNvPicPr>
            <p:nvPr/>
          </p:nvPicPr>
          <p:blipFill>
            <a:blip r:embed="rId3"/>
            <a:stretch>
              <a:fillRect/>
            </a:stretch>
          </p:blipFill>
          <p:spPr>
            <a:xfrm>
              <a:off x="8458619" y="180612"/>
              <a:ext cx="3650525" cy="368402"/>
            </a:xfrm>
            <a:prstGeom prst="rect">
              <a:avLst/>
            </a:prstGeom>
          </p:spPr>
        </p:pic>
        <p:sp>
          <p:nvSpPr>
            <p:cNvPr id="80" name="AutoShape 46">
              <a:extLst>
                <a:ext uri="{FF2B5EF4-FFF2-40B4-BE49-F238E27FC236}">
                  <a16:creationId xmlns:a16="http://schemas.microsoft.com/office/drawing/2014/main" id="{CED920A2-D104-4DDF-8973-7F584CF26E3E}"/>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42" name="Rectangle 41">
            <a:extLst>
              <a:ext uri="{FF2B5EF4-FFF2-40B4-BE49-F238E27FC236}">
                <a16:creationId xmlns:a16="http://schemas.microsoft.com/office/drawing/2014/main" id="{3A10F843-DB9B-42DA-9443-64109EF314DC}"/>
              </a:ext>
            </a:extLst>
          </p:cNvPr>
          <p:cNvSpPr/>
          <p:nvPr/>
        </p:nvSpPr>
        <p:spPr bwMode="auto">
          <a:xfrm>
            <a:off x="9277079" y="-15760"/>
            <a:ext cx="664684" cy="789805"/>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 name="Send" title="Icon of a paper airplane">
            <a:extLst>
              <a:ext uri="{FF2B5EF4-FFF2-40B4-BE49-F238E27FC236}">
                <a16:creationId xmlns:a16="http://schemas.microsoft.com/office/drawing/2014/main" id="{4F7B63A0-6047-455A-AD0E-D33059113B11}"/>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45" name="Rectangle 44">
            <a:extLst>
              <a:ext uri="{FF2B5EF4-FFF2-40B4-BE49-F238E27FC236}">
                <a16:creationId xmlns:a16="http://schemas.microsoft.com/office/drawing/2014/main" id="{504DD8D5-0EF7-4E65-A657-F66EB41B4EB2}"/>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567157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C6FAC2-5B67-4423-AFBB-A78CEA46243E}"/>
              </a:ext>
            </a:extLst>
          </p:cNvPr>
          <p:cNvSpPr>
            <a:spLocks noGrp="1"/>
          </p:cNvSpPr>
          <p:nvPr>
            <p:ph type="title"/>
          </p:nvPr>
        </p:nvSpPr>
        <p:spPr>
          <a:xfrm>
            <a:off x="611445" y="899148"/>
            <a:ext cx="5043936" cy="1107996"/>
          </a:xfrm>
        </p:spPr>
        <p:txBody>
          <a:bodyPr>
            <a:normAutofit fontScale="90000"/>
          </a:bodyPr>
          <a:lstStyle/>
          <a:p>
            <a:r>
              <a:rPr lang="en-US"/>
              <a:t>Continuously optimize </a:t>
            </a:r>
            <a:br>
              <a:rPr lang="en-US"/>
            </a:br>
            <a:r>
              <a:rPr lang="en-US"/>
              <a:t>migrated resources  </a:t>
            </a:r>
          </a:p>
        </p:txBody>
      </p:sp>
      <p:sp>
        <p:nvSpPr>
          <p:cNvPr id="12" name="Text Placeholder 11">
            <a:extLst>
              <a:ext uri="{FF2B5EF4-FFF2-40B4-BE49-F238E27FC236}">
                <a16:creationId xmlns:a16="http://schemas.microsoft.com/office/drawing/2014/main" id="{80033B43-53D6-4E5A-86CC-1DA4481090D5}"/>
              </a:ext>
            </a:extLst>
          </p:cNvPr>
          <p:cNvSpPr>
            <a:spLocks noGrp="1"/>
          </p:cNvSpPr>
          <p:nvPr>
            <p:ph type="body" sz="quarter" idx="10"/>
          </p:nvPr>
        </p:nvSpPr>
        <p:spPr>
          <a:xfrm>
            <a:off x="611445" y="2354312"/>
            <a:ext cx="5258460" cy="3524042"/>
          </a:xfrm>
        </p:spPr>
        <p:txBody>
          <a:bodyPr/>
          <a:lstStyle/>
          <a:p>
            <a:pPr lvl="0">
              <a:spcBef>
                <a:spcPts val="1200"/>
              </a:spcBef>
            </a:pPr>
            <a:r>
              <a:rPr lang="en-US" sz="2400" dirty="0"/>
              <a:t>Azure Cost Management</a:t>
            </a:r>
          </a:p>
          <a:p>
            <a:pPr marL="285750" lvl="0" indent="-285750">
              <a:spcBef>
                <a:spcPts val="1200"/>
              </a:spcBef>
              <a:buFont typeface="Arial" panose="020B0604020202020204" pitchFamily="34" charset="0"/>
              <a:buChar char="•"/>
            </a:pPr>
            <a:r>
              <a:rPr lang="en-US" sz="1800" dirty="0"/>
              <a:t>Unified experience to optimize cloud spends</a:t>
            </a:r>
          </a:p>
          <a:p>
            <a:pPr marL="285750" lvl="2" indent="-285750">
              <a:spcBef>
                <a:spcPts val="600"/>
              </a:spcBef>
              <a:spcAft>
                <a:spcPts val="600"/>
              </a:spcAft>
              <a:buFont typeface="Arial" panose="020B0604020202020204" pitchFamily="34" charset="0"/>
              <a:buChar char="•"/>
            </a:pPr>
            <a:r>
              <a:rPr lang="en-US" sz="1800" dirty="0"/>
              <a:t>Built-in best practice recommendations (e.g., turn off idle VMs)</a:t>
            </a:r>
          </a:p>
          <a:p>
            <a:pPr lvl="0">
              <a:spcBef>
                <a:spcPts val="1200"/>
              </a:spcBef>
            </a:pPr>
            <a:r>
              <a:rPr lang="en-US" sz="2400" dirty="0"/>
              <a:t>Use Azure Hybrid Benefit and Azure Reserved Instances during or after migration </a:t>
            </a:r>
          </a:p>
          <a:p>
            <a:pPr lvl="0">
              <a:spcBef>
                <a:spcPts val="1200"/>
              </a:spcBef>
            </a:pPr>
            <a:r>
              <a:rPr lang="en-US" sz="2400" dirty="0"/>
              <a:t>Modernize for longer term value</a:t>
            </a:r>
          </a:p>
        </p:txBody>
      </p:sp>
      <p:grpSp>
        <p:nvGrpSpPr>
          <p:cNvPr id="2" name="Group 1">
            <a:extLst>
              <a:ext uri="{FF2B5EF4-FFF2-40B4-BE49-F238E27FC236}">
                <a16:creationId xmlns:a16="http://schemas.microsoft.com/office/drawing/2014/main" id="{F41B9D81-99A1-476D-BFB8-8E39EB77B438}"/>
              </a:ext>
            </a:extLst>
          </p:cNvPr>
          <p:cNvGrpSpPr/>
          <p:nvPr/>
        </p:nvGrpSpPr>
        <p:grpSpPr>
          <a:xfrm>
            <a:off x="6101893" y="1796894"/>
            <a:ext cx="6146036" cy="3918507"/>
            <a:chOff x="6101893" y="1796895"/>
            <a:chExt cx="5810907" cy="3704840"/>
          </a:xfrm>
        </p:grpSpPr>
        <p:grpSp>
          <p:nvGrpSpPr>
            <p:cNvPr id="38" name="Group 37">
              <a:extLst>
                <a:ext uri="{FF2B5EF4-FFF2-40B4-BE49-F238E27FC236}">
                  <a16:creationId xmlns:a16="http://schemas.microsoft.com/office/drawing/2014/main" id="{BCF1ADD4-9FBD-4924-8173-A3AAD9B839E1}"/>
                </a:ext>
              </a:extLst>
            </p:cNvPr>
            <p:cNvGrpSpPr/>
            <p:nvPr/>
          </p:nvGrpSpPr>
          <p:grpSpPr>
            <a:xfrm>
              <a:off x="6101893" y="1796895"/>
              <a:ext cx="5810907" cy="3704840"/>
              <a:chOff x="4569387" y="1859015"/>
              <a:chExt cx="7737332" cy="5124635"/>
            </a:xfrm>
          </p:grpSpPr>
          <p:sp>
            <p:nvSpPr>
              <p:cNvPr id="39" name="Rectangle 38">
                <a:extLst>
                  <a:ext uri="{FF2B5EF4-FFF2-40B4-BE49-F238E27FC236}">
                    <a16:creationId xmlns:a16="http://schemas.microsoft.com/office/drawing/2014/main" id="{4A0A6AB0-91C3-48E2-BAE9-32A68E1D71CE}"/>
                  </a:ext>
                </a:extLst>
              </p:cNvPr>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0" name="Picture 39">
                <a:extLst>
                  <a:ext uri="{FF2B5EF4-FFF2-40B4-BE49-F238E27FC236}">
                    <a16:creationId xmlns:a16="http://schemas.microsoft.com/office/drawing/2014/main" id="{FFA464E1-CC30-4207-A677-BBDE0F8CFE5E}"/>
                  </a:ext>
                </a:extLst>
              </p:cNvPr>
              <p:cNvPicPr>
                <a:picLocks noChangeAspect="1"/>
              </p:cNvPicPr>
              <p:nvPr/>
            </p:nvPicPr>
            <p:blipFill rotWithShape="1">
              <a:blip r:embed="rId3"/>
              <a:srcRect l="2899" t="8774" r="2880" b="28821"/>
              <a:stretch/>
            </p:blipFill>
            <p:spPr>
              <a:xfrm>
                <a:off x="4569387" y="1859015"/>
                <a:ext cx="7737332" cy="5124635"/>
              </a:xfrm>
              <a:prstGeom prst="rect">
                <a:avLst/>
              </a:prstGeom>
            </p:spPr>
          </p:pic>
        </p:grpSp>
        <p:grpSp>
          <p:nvGrpSpPr>
            <p:cNvPr id="41" name="Group 40">
              <a:extLst>
                <a:ext uri="{FF2B5EF4-FFF2-40B4-BE49-F238E27FC236}">
                  <a16:creationId xmlns:a16="http://schemas.microsoft.com/office/drawing/2014/main" id="{EDFDEE84-B302-4135-AEC0-065E7E4CA187}"/>
                </a:ext>
              </a:extLst>
            </p:cNvPr>
            <p:cNvGrpSpPr/>
            <p:nvPr/>
          </p:nvGrpSpPr>
          <p:grpSpPr>
            <a:xfrm>
              <a:off x="6276640" y="1988870"/>
              <a:ext cx="5488163" cy="3004176"/>
              <a:chOff x="5123981" y="3367540"/>
              <a:chExt cx="7162924" cy="4073193"/>
            </a:xfrm>
          </p:grpSpPr>
          <p:pic>
            <p:nvPicPr>
              <p:cNvPr id="42" name="Picture 41">
                <a:extLst>
                  <a:ext uri="{FF2B5EF4-FFF2-40B4-BE49-F238E27FC236}">
                    <a16:creationId xmlns:a16="http://schemas.microsoft.com/office/drawing/2014/main" id="{00B7C6BE-8265-4B8A-8940-125CC99E9F7E}"/>
                  </a:ext>
                </a:extLst>
              </p:cNvPr>
              <p:cNvPicPr>
                <a:picLocks noChangeAspect="1"/>
              </p:cNvPicPr>
              <p:nvPr/>
            </p:nvPicPr>
            <p:blipFill rotWithShape="1">
              <a:blip r:embed="rId4"/>
              <a:srcRect r="3410"/>
              <a:stretch/>
            </p:blipFill>
            <p:spPr>
              <a:xfrm>
                <a:off x="5123981" y="3367540"/>
                <a:ext cx="7162924" cy="4073193"/>
              </a:xfrm>
              <a:prstGeom prst="rect">
                <a:avLst/>
              </a:prstGeom>
            </p:spPr>
          </p:pic>
          <p:sp>
            <p:nvSpPr>
              <p:cNvPr id="51" name="Rectangle 50">
                <a:extLst>
                  <a:ext uri="{FF2B5EF4-FFF2-40B4-BE49-F238E27FC236}">
                    <a16:creationId xmlns:a16="http://schemas.microsoft.com/office/drawing/2014/main" id="{57AE1BFE-DEBF-43EB-AFCD-58E31F52DF0D}"/>
                  </a:ext>
                </a:extLst>
              </p:cNvPr>
              <p:cNvSpPr/>
              <p:nvPr/>
            </p:nvSpPr>
            <p:spPr bwMode="auto">
              <a:xfrm>
                <a:off x="11663584" y="3376774"/>
                <a:ext cx="147761" cy="116600"/>
              </a:xfrm>
              <a:prstGeom prst="rect">
                <a:avLst/>
              </a:prstGeom>
              <a:solidFill>
                <a:srgbClr val="1C1C1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pic>
        <p:nvPicPr>
          <p:cNvPr id="55" name="Picture 54">
            <a:extLst>
              <a:ext uri="{FF2B5EF4-FFF2-40B4-BE49-F238E27FC236}">
                <a16:creationId xmlns:a16="http://schemas.microsoft.com/office/drawing/2014/main" id="{924EED98-D89C-4EFE-933D-DCF353C60BCE}"/>
              </a:ext>
            </a:extLst>
          </p:cNvPr>
          <p:cNvPicPr>
            <a:picLocks noChangeAspect="1"/>
          </p:cNvPicPr>
          <p:nvPr/>
        </p:nvPicPr>
        <p:blipFill>
          <a:blip r:embed="rId5"/>
          <a:stretch>
            <a:fillRect/>
          </a:stretch>
        </p:blipFill>
        <p:spPr>
          <a:xfrm>
            <a:off x="8458619" y="180612"/>
            <a:ext cx="3650525" cy="368402"/>
          </a:xfrm>
          <a:prstGeom prst="rect">
            <a:avLst/>
          </a:prstGeom>
        </p:spPr>
      </p:pic>
      <p:grpSp>
        <p:nvGrpSpPr>
          <p:cNvPr id="56" name="Group 55">
            <a:extLst>
              <a:ext uri="{FF2B5EF4-FFF2-40B4-BE49-F238E27FC236}">
                <a16:creationId xmlns:a16="http://schemas.microsoft.com/office/drawing/2014/main" id="{5C31E3DE-AACF-498F-B827-9C67DB9927B5}"/>
              </a:ext>
            </a:extLst>
          </p:cNvPr>
          <p:cNvGrpSpPr/>
          <p:nvPr/>
        </p:nvGrpSpPr>
        <p:grpSpPr>
          <a:xfrm>
            <a:off x="10194407" y="0"/>
            <a:ext cx="707968" cy="789805"/>
            <a:chOff x="2861972" y="3280213"/>
            <a:chExt cx="707968" cy="789805"/>
          </a:xfrm>
        </p:grpSpPr>
        <p:sp>
          <p:nvSpPr>
            <p:cNvPr id="57" name="Rectangle 56">
              <a:extLst>
                <a:ext uri="{FF2B5EF4-FFF2-40B4-BE49-F238E27FC236}">
                  <a16:creationId xmlns:a16="http://schemas.microsoft.com/office/drawing/2014/main" id="{AC101CF7-514A-4904-A89F-B9BACE19FDE9}"/>
                </a:ext>
              </a:extLst>
            </p:cNvPr>
            <p:cNvSpPr/>
            <p:nvPr/>
          </p:nvSpPr>
          <p:spPr bwMode="auto">
            <a:xfrm>
              <a:off x="2861972" y="3280213"/>
              <a:ext cx="707968" cy="789805"/>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8" name="Rectangle 57">
              <a:extLst>
                <a:ext uri="{FF2B5EF4-FFF2-40B4-BE49-F238E27FC236}">
                  <a16:creationId xmlns:a16="http://schemas.microsoft.com/office/drawing/2014/main" id="{7BE2B138-0E8E-4301-BE21-9173DBB9831C}"/>
                </a:ext>
              </a:extLst>
            </p:cNvPr>
            <p:cNvSpPr/>
            <p:nvPr/>
          </p:nvSpPr>
          <p:spPr bwMode="auto">
            <a:xfrm>
              <a:off x="2882485" y="3745213"/>
              <a:ext cx="666942" cy="183991"/>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Optimize</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59" name="Group 58">
              <a:extLst>
                <a:ext uri="{FF2B5EF4-FFF2-40B4-BE49-F238E27FC236}">
                  <a16:creationId xmlns:a16="http://schemas.microsoft.com/office/drawing/2014/main" id="{5A5F4DC4-75FC-4C1D-8911-870DEE9CBFD6}"/>
                </a:ext>
              </a:extLst>
            </p:cNvPr>
            <p:cNvGrpSpPr/>
            <p:nvPr/>
          </p:nvGrpSpPr>
          <p:grpSpPr>
            <a:xfrm>
              <a:off x="2972667" y="3344506"/>
              <a:ext cx="486578" cy="400707"/>
              <a:chOff x="10082121" y="5760490"/>
              <a:chExt cx="536745" cy="442025"/>
            </a:xfrm>
          </p:grpSpPr>
          <p:sp>
            <p:nvSpPr>
              <p:cNvPr id="60" name="Freeform 1403">
                <a:extLst>
                  <a:ext uri="{FF2B5EF4-FFF2-40B4-BE49-F238E27FC236}">
                    <a16:creationId xmlns:a16="http://schemas.microsoft.com/office/drawing/2014/main" id="{CD742807-4298-4713-AC55-13598D1E7CF9}"/>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sp>
            <p:nvSpPr>
              <p:cNvPr id="61" name="Freeform 1404">
                <a:extLst>
                  <a:ext uri="{FF2B5EF4-FFF2-40B4-BE49-F238E27FC236}">
                    <a16:creationId xmlns:a16="http://schemas.microsoft.com/office/drawing/2014/main" id="{D13C41D2-5C0F-496A-800F-7A0A3D29362F}"/>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1405">
                <a:extLst>
                  <a:ext uri="{FF2B5EF4-FFF2-40B4-BE49-F238E27FC236}">
                    <a16:creationId xmlns:a16="http://schemas.microsoft.com/office/drawing/2014/main" id="{8265EC43-00C9-4F8A-AE44-809E512AAFFF}"/>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1406">
                <a:extLst>
                  <a:ext uri="{FF2B5EF4-FFF2-40B4-BE49-F238E27FC236}">
                    <a16:creationId xmlns:a16="http://schemas.microsoft.com/office/drawing/2014/main" id="{EBF004C2-18F1-4087-A6B0-B8045B29D83A}"/>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1407">
                <a:extLst>
                  <a:ext uri="{FF2B5EF4-FFF2-40B4-BE49-F238E27FC236}">
                    <a16:creationId xmlns:a16="http://schemas.microsoft.com/office/drawing/2014/main" id="{EB281AA8-B6AF-4E2A-8B46-54B7A08F8AD8}"/>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1408">
                <a:extLst>
                  <a:ext uri="{FF2B5EF4-FFF2-40B4-BE49-F238E27FC236}">
                    <a16:creationId xmlns:a16="http://schemas.microsoft.com/office/drawing/2014/main" id="{3AC4CD93-4B43-4670-A858-0B49207A3A76}"/>
                  </a:ext>
                </a:extLst>
              </p:cNvPr>
              <p:cNvSpPr>
                <a:spLocks/>
              </p:cNvSpPr>
              <p:nvPr/>
            </p:nvSpPr>
            <p:spPr bwMode="auto">
              <a:xfrm>
                <a:off x="10297870" y="5902571"/>
                <a:ext cx="178916"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1172021746"/>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413233975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49BB-1BF2-4BB0-846A-CF44317EF9D8}"/>
              </a:ext>
            </a:extLst>
          </p:cNvPr>
          <p:cNvSpPr>
            <a:spLocks noGrp="1"/>
          </p:cNvSpPr>
          <p:nvPr>
            <p:ph type="title"/>
          </p:nvPr>
        </p:nvSpPr>
        <p:spPr>
          <a:xfrm>
            <a:off x="336412" y="435826"/>
            <a:ext cx="11018520" cy="1292662"/>
          </a:xfrm>
        </p:spPr>
        <p:txBody>
          <a:bodyPr>
            <a:normAutofit fontScale="90000"/>
          </a:bodyPr>
          <a:lstStyle/>
          <a:p>
            <a:r>
              <a:rPr lang="en-US" spc="-100" dirty="0"/>
              <a:t>Azure.com/Migration</a:t>
            </a:r>
            <a:br>
              <a:rPr lang="en-US" spc="-100" dirty="0"/>
            </a:br>
            <a:r>
              <a:rPr lang="en-US" sz="2400" spc="0" dirty="0">
                <a:solidFill>
                  <a:schemeClr val="accent3"/>
                </a:solidFill>
                <a:cs typeface="Segoe UI Semilight" panose="020B0402040204020203" pitchFamily="34" charset="0"/>
              </a:rPr>
              <a:t>All things migration</a:t>
            </a:r>
            <a:br>
              <a:rPr lang="en-US" sz="2400" spc="0" dirty="0">
                <a:solidFill>
                  <a:schemeClr val="accent3"/>
                </a:solidFill>
                <a:cs typeface="Segoe UI Semilight" panose="020B0402040204020203" pitchFamily="34" charset="0"/>
              </a:rPr>
            </a:br>
            <a:endParaRPr lang="en-US" sz="2400" spc="0" dirty="0">
              <a:solidFill>
                <a:schemeClr val="accent3"/>
              </a:solidFill>
              <a:cs typeface="Segoe UI Semilight" panose="020B0402040204020203" pitchFamily="34" charset="0"/>
            </a:endParaRPr>
          </a:p>
        </p:txBody>
      </p:sp>
      <p:pic>
        <p:nvPicPr>
          <p:cNvPr id="7" name="scrollAugust">
            <a:hlinkClick r:id="" action="ppaction://media"/>
            <a:extLst>
              <a:ext uri="{FF2B5EF4-FFF2-40B4-BE49-F238E27FC236}">
                <a16:creationId xmlns:a16="http://schemas.microsoft.com/office/drawing/2014/main" id="{A5A07F7D-3CE1-4359-B650-6D5A4D2203E5}"/>
              </a:ext>
            </a:extLst>
          </p:cNvPr>
          <p:cNvPicPr>
            <a:picLocks noChangeAspect="1"/>
          </p:cNvPicPr>
          <p:nvPr>
            <a:videoFile r:link="rId1"/>
            <p:extLst>
              <p:ext uri="{DAA4B4D4-6D71-4841-9C94-3DE7FCFB9230}">
                <p14:media xmlns:p14="http://schemas.microsoft.com/office/powerpoint/2010/main" r:embed="rId2">
                  <p14:trim st="1937" end="2161.3"/>
                </p14:media>
              </p:ext>
            </p:extLst>
          </p:nvPr>
        </p:nvPicPr>
        <p:blipFill>
          <a:blip r:embed="rId5"/>
          <a:stretch>
            <a:fillRect/>
          </a:stretch>
        </p:blipFill>
        <p:spPr>
          <a:xfrm>
            <a:off x="6387157" y="2148251"/>
            <a:ext cx="5579187" cy="3138293"/>
          </a:xfrm>
          <a:prstGeom prst="rect">
            <a:avLst/>
          </a:prstGeom>
          <a:effectLst>
            <a:outerShdw blurRad="50800" dist="38100" dir="2700000" algn="tl" rotWithShape="0">
              <a:prstClr val="black">
                <a:alpha val="40000"/>
              </a:prstClr>
            </a:outerShdw>
          </a:effectLst>
          <a:scene3d>
            <a:camera prst="perspectiveLeft"/>
            <a:lightRig rig="threePt" dir="t"/>
          </a:scene3d>
        </p:spPr>
      </p:pic>
      <p:sp>
        <p:nvSpPr>
          <p:cNvPr id="8" name="Title 1">
            <a:extLst>
              <a:ext uri="{FF2B5EF4-FFF2-40B4-BE49-F238E27FC236}">
                <a16:creationId xmlns:a16="http://schemas.microsoft.com/office/drawing/2014/main" id="{F3E2A3F2-E493-4876-81EA-0E5219F002FE}"/>
              </a:ext>
            </a:extLst>
          </p:cNvPr>
          <p:cNvSpPr txBox="1">
            <a:spLocks/>
          </p:cNvSpPr>
          <p:nvPr/>
        </p:nvSpPr>
        <p:spPr>
          <a:xfrm>
            <a:off x="225656" y="3914119"/>
            <a:ext cx="1644425" cy="5816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Migration journey and strategies</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a:t>
            </a:r>
          </a:p>
        </p:txBody>
      </p:sp>
      <p:sp>
        <p:nvSpPr>
          <p:cNvPr id="9" name="TextBox 8">
            <a:extLst>
              <a:ext uri="{FF2B5EF4-FFF2-40B4-BE49-F238E27FC236}">
                <a16:creationId xmlns:a16="http://schemas.microsoft.com/office/drawing/2014/main" id="{99ABE29D-BC4A-4DC5-850A-9F2FE859CC67}"/>
              </a:ext>
            </a:extLst>
          </p:cNvPr>
          <p:cNvSpPr txBox="1"/>
          <p:nvPr/>
        </p:nvSpPr>
        <p:spPr>
          <a:xfrm>
            <a:off x="376231" y="3133800"/>
            <a:ext cx="1527662" cy="387798"/>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Guidance</a:t>
            </a:r>
            <a:endPar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 name="Title 1">
            <a:extLst>
              <a:ext uri="{FF2B5EF4-FFF2-40B4-BE49-F238E27FC236}">
                <a16:creationId xmlns:a16="http://schemas.microsoft.com/office/drawing/2014/main" id="{74410082-9EEE-40C3-8333-59CDCBF14565}"/>
              </a:ext>
            </a:extLst>
          </p:cNvPr>
          <p:cNvSpPr txBox="1">
            <a:spLocks/>
          </p:cNvSpPr>
          <p:nvPr/>
        </p:nvSpPr>
        <p:spPr>
          <a:xfrm>
            <a:off x="4674776" y="3914119"/>
            <a:ext cx="1828801" cy="1938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Migration experts</a:t>
            </a:r>
          </a:p>
        </p:txBody>
      </p:sp>
      <p:sp>
        <p:nvSpPr>
          <p:cNvPr id="11" name="TextBox 10">
            <a:extLst>
              <a:ext uri="{FF2B5EF4-FFF2-40B4-BE49-F238E27FC236}">
                <a16:creationId xmlns:a16="http://schemas.microsoft.com/office/drawing/2014/main" id="{A8F1B76C-DF04-43E6-A339-6F1EF04EA37D}"/>
              </a:ext>
            </a:extLst>
          </p:cNvPr>
          <p:cNvSpPr txBox="1"/>
          <p:nvPr/>
        </p:nvSpPr>
        <p:spPr>
          <a:xfrm>
            <a:off x="4918214" y="3133800"/>
            <a:ext cx="1352037" cy="387798"/>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28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Partners</a:t>
            </a:r>
            <a:endPar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 name="Title 1">
            <a:extLst>
              <a:ext uri="{FF2B5EF4-FFF2-40B4-BE49-F238E27FC236}">
                <a16:creationId xmlns:a16="http://schemas.microsoft.com/office/drawing/2014/main" id="{34D98B5B-C2AE-45C2-B012-8F63E932B96D}"/>
              </a:ext>
            </a:extLst>
          </p:cNvPr>
          <p:cNvSpPr txBox="1">
            <a:spLocks/>
          </p:cNvSpPr>
          <p:nvPr/>
        </p:nvSpPr>
        <p:spPr>
          <a:xfrm>
            <a:off x="2435267" y="3914119"/>
            <a:ext cx="1828800" cy="1938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Right tools for the job</a:t>
            </a:r>
          </a:p>
        </p:txBody>
      </p:sp>
      <p:sp>
        <p:nvSpPr>
          <p:cNvPr id="13" name="TextBox 12">
            <a:extLst>
              <a:ext uri="{FF2B5EF4-FFF2-40B4-BE49-F238E27FC236}">
                <a16:creationId xmlns:a16="http://schemas.microsoft.com/office/drawing/2014/main" id="{C4671587-FACF-49B1-A113-2BF825189EBC}"/>
              </a:ext>
            </a:extLst>
          </p:cNvPr>
          <p:cNvSpPr txBox="1"/>
          <p:nvPr/>
        </p:nvSpPr>
        <p:spPr>
          <a:xfrm>
            <a:off x="2927885" y="3133800"/>
            <a:ext cx="843564" cy="387798"/>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28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Tools</a:t>
            </a:r>
            <a:endPar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BD64322C-0625-4891-A857-D3E3B316D1A9}"/>
              </a:ext>
            </a:extLst>
          </p:cNvPr>
          <p:cNvCxnSpPr/>
          <p:nvPr/>
        </p:nvCxnSpPr>
        <p:spPr>
          <a:xfrm>
            <a:off x="225655" y="3795881"/>
            <a:ext cx="1828800" cy="0"/>
          </a:xfrm>
          <a:prstGeom prst="line">
            <a:avLst/>
          </a:prstGeom>
          <a:noFill/>
          <a:ln w="19050" cap="flat" cmpd="sng" algn="ctr">
            <a:solidFill>
              <a:schemeClr val="accent3"/>
            </a:solidFill>
            <a:prstDash val="solid"/>
            <a:headEnd type="none"/>
            <a:tailEnd type="none"/>
          </a:ln>
          <a:effectLst/>
        </p:spPr>
      </p:cxnSp>
      <p:cxnSp>
        <p:nvCxnSpPr>
          <p:cNvPr id="15" name="Straight Connector 14">
            <a:extLst>
              <a:ext uri="{FF2B5EF4-FFF2-40B4-BE49-F238E27FC236}">
                <a16:creationId xmlns:a16="http://schemas.microsoft.com/office/drawing/2014/main" id="{EE9755A9-B331-4BD5-A6E1-16FAD097A325}"/>
              </a:ext>
            </a:extLst>
          </p:cNvPr>
          <p:cNvCxnSpPr/>
          <p:nvPr/>
        </p:nvCxnSpPr>
        <p:spPr>
          <a:xfrm>
            <a:off x="2435267" y="3795881"/>
            <a:ext cx="1828800" cy="0"/>
          </a:xfrm>
          <a:prstGeom prst="line">
            <a:avLst/>
          </a:prstGeom>
          <a:noFill/>
          <a:ln w="19050" cap="flat" cmpd="sng" algn="ctr">
            <a:solidFill>
              <a:schemeClr val="accent3"/>
            </a:solidFill>
            <a:prstDash val="solid"/>
            <a:headEnd type="none"/>
            <a:tailEnd type="none"/>
          </a:ln>
          <a:effectLst/>
        </p:spPr>
      </p:cxnSp>
      <p:cxnSp>
        <p:nvCxnSpPr>
          <p:cNvPr id="16" name="Straight Connector 15">
            <a:extLst>
              <a:ext uri="{FF2B5EF4-FFF2-40B4-BE49-F238E27FC236}">
                <a16:creationId xmlns:a16="http://schemas.microsoft.com/office/drawing/2014/main" id="{F6216454-D668-4E76-86BA-C7B04699532B}"/>
              </a:ext>
            </a:extLst>
          </p:cNvPr>
          <p:cNvCxnSpPr/>
          <p:nvPr/>
        </p:nvCxnSpPr>
        <p:spPr>
          <a:xfrm>
            <a:off x="4679831" y="3795881"/>
            <a:ext cx="1828800" cy="0"/>
          </a:xfrm>
          <a:prstGeom prst="line">
            <a:avLst/>
          </a:prstGeom>
          <a:noFill/>
          <a:ln w="19050" cap="flat" cmpd="sng" algn="ctr">
            <a:solidFill>
              <a:schemeClr val="accent3"/>
            </a:solidFill>
            <a:prstDash val="solid"/>
            <a:headEnd type="none"/>
            <a:tailEnd type="none"/>
          </a:ln>
          <a:effectLst/>
        </p:spPr>
      </p:cxnSp>
    </p:spTree>
    <p:extLst>
      <p:ext uri="{BB962C8B-B14F-4D97-AF65-F5344CB8AC3E}">
        <p14:creationId xmlns:p14="http://schemas.microsoft.com/office/powerpoint/2010/main" val="34423078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4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D5B8830-9D64-4220-9D7E-47F498688F20}"/>
              </a:ext>
            </a:extLst>
          </p:cNvPr>
          <p:cNvSpPr/>
          <p:nvPr/>
        </p:nvSpPr>
        <p:spPr bwMode="auto">
          <a:xfrm>
            <a:off x="6096000" y="0"/>
            <a:ext cx="6096000" cy="68580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Title 4">
            <a:extLst>
              <a:ext uri="{FF2B5EF4-FFF2-40B4-BE49-F238E27FC236}">
                <a16:creationId xmlns:a16="http://schemas.microsoft.com/office/drawing/2014/main" id="{7495BBA5-B62F-48F9-B239-7F2813E1977D}"/>
              </a:ext>
            </a:extLst>
          </p:cNvPr>
          <p:cNvSpPr>
            <a:spLocks noGrp="1"/>
          </p:cNvSpPr>
          <p:nvPr>
            <p:ph type="title"/>
          </p:nvPr>
        </p:nvSpPr>
        <p:spPr>
          <a:xfrm>
            <a:off x="269240" y="354826"/>
            <a:ext cx="4039713" cy="1661993"/>
          </a:xfrm>
        </p:spPr>
        <p:txBody>
          <a:bodyPr>
            <a:normAutofit fontScale="90000"/>
          </a:bodyPr>
          <a:lstStyle/>
          <a:p>
            <a:r>
              <a:rPr lang="en-US" dirty="0">
                <a:solidFill>
                  <a:schemeClr val="tx1"/>
                </a:solidFill>
              </a:rPr>
              <a:t>Keep up to date on your Azure skills as you migrate </a:t>
            </a:r>
          </a:p>
        </p:txBody>
      </p:sp>
      <p:sp>
        <p:nvSpPr>
          <p:cNvPr id="25" name="Rectangle 24">
            <a:extLst>
              <a:ext uri="{FF2B5EF4-FFF2-40B4-BE49-F238E27FC236}">
                <a16:creationId xmlns:a16="http://schemas.microsoft.com/office/drawing/2014/main" id="{2EF3020E-70A2-42EC-863D-9ABB1AC81F60}"/>
              </a:ext>
            </a:extLst>
          </p:cNvPr>
          <p:cNvSpPr/>
          <p:nvPr/>
        </p:nvSpPr>
        <p:spPr>
          <a:xfrm>
            <a:off x="705966" y="2712171"/>
            <a:ext cx="3490253" cy="514368"/>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Microsoft.com/Learn</a:t>
            </a:r>
          </a:p>
        </p:txBody>
      </p:sp>
      <p:sp>
        <p:nvSpPr>
          <p:cNvPr id="33" name="arrow_15">
            <a:extLst>
              <a:ext uri="{FF2B5EF4-FFF2-40B4-BE49-F238E27FC236}">
                <a16:creationId xmlns:a16="http://schemas.microsoft.com/office/drawing/2014/main" id="{CF4427DA-3BE5-41F8-9579-D2A42D304750}"/>
              </a:ext>
            </a:extLst>
          </p:cNvPr>
          <p:cNvSpPr>
            <a:spLocks noChangeAspect="1" noEditPoints="1"/>
          </p:cNvSpPr>
          <p:nvPr/>
        </p:nvSpPr>
        <p:spPr bwMode="auto">
          <a:xfrm>
            <a:off x="338536" y="2747604"/>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a:ea typeface="+mn-ea"/>
              <a:cs typeface="+mn-cs"/>
            </a:endParaRPr>
          </a:p>
        </p:txBody>
      </p:sp>
      <p:sp>
        <p:nvSpPr>
          <p:cNvPr id="39" name="Title 1">
            <a:extLst>
              <a:ext uri="{FF2B5EF4-FFF2-40B4-BE49-F238E27FC236}">
                <a16:creationId xmlns:a16="http://schemas.microsoft.com/office/drawing/2014/main" id="{F79B5945-18F5-4DB7-9F08-92056DF51277}"/>
              </a:ext>
            </a:extLst>
          </p:cNvPr>
          <p:cNvSpPr txBox="1">
            <a:spLocks/>
          </p:cNvSpPr>
          <p:nvPr/>
        </p:nvSpPr>
        <p:spPr>
          <a:xfrm>
            <a:off x="1033587" y="3651908"/>
            <a:ext cx="4168890"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bg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Build skills quickly</a:t>
            </a:r>
          </a:p>
        </p:txBody>
      </p:sp>
      <p:sp>
        <p:nvSpPr>
          <p:cNvPr id="51" name="Title 1">
            <a:extLst>
              <a:ext uri="{FF2B5EF4-FFF2-40B4-BE49-F238E27FC236}">
                <a16:creationId xmlns:a16="http://schemas.microsoft.com/office/drawing/2014/main" id="{4E855849-5C84-4C82-8FD0-9551EA63C4B5}"/>
              </a:ext>
            </a:extLst>
          </p:cNvPr>
          <p:cNvSpPr txBox="1">
            <a:spLocks/>
          </p:cNvSpPr>
          <p:nvPr/>
        </p:nvSpPr>
        <p:spPr>
          <a:xfrm>
            <a:off x="874676" y="4298065"/>
            <a:ext cx="7076653" cy="433965"/>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Measure Azure skill proficiency </a:t>
            </a:r>
          </a:p>
        </p:txBody>
      </p:sp>
      <p:sp>
        <p:nvSpPr>
          <p:cNvPr id="52" name="Title 1">
            <a:extLst>
              <a:ext uri="{FF2B5EF4-FFF2-40B4-BE49-F238E27FC236}">
                <a16:creationId xmlns:a16="http://schemas.microsoft.com/office/drawing/2014/main" id="{A399DC8F-49A6-4882-A504-33884E419A51}"/>
              </a:ext>
            </a:extLst>
          </p:cNvPr>
          <p:cNvSpPr txBox="1">
            <a:spLocks/>
          </p:cNvSpPr>
          <p:nvPr/>
        </p:nvSpPr>
        <p:spPr>
          <a:xfrm>
            <a:off x="874677" y="4989906"/>
            <a:ext cx="4858386" cy="433965"/>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Role based certification &amp; training</a:t>
            </a:r>
          </a:p>
        </p:txBody>
      </p:sp>
      <p:pic>
        <p:nvPicPr>
          <p:cNvPr id="54" name="Picture Placeholder 22">
            <a:extLst>
              <a:ext uri="{FF2B5EF4-FFF2-40B4-BE49-F238E27FC236}">
                <a16:creationId xmlns:a16="http://schemas.microsoft.com/office/drawing/2014/main" id="{1BC23679-4249-4FDF-A3FC-D84D7A99DA21}"/>
              </a:ext>
            </a:extLst>
          </p:cNvPr>
          <p:cNvPicPr>
            <a:picLocks noChangeAspect="1"/>
          </p:cNvPicPr>
          <p:nvPr/>
        </p:nvPicPr>
        <p:blipFill>
          <a:blip r:embed="rId3"/>
          <a:srcRect l="3184" r="3184"/>
          <a:stretch>
            <a:fillRect/>
          </a:stretch>
        </p:blipFill>
        <p:spPr>
          <a:xfrm>
            <a:off x="6754280" y="1813340"/>
            <a:ext cx="4805542" cy="4379861"/>
          </a:xfrm>
          <a:prstGeom prst="rect">
            <a:avLst/>
          </a:prstGeom>
          <a:ln>
            <a:noFill/>
          </a:ln>
        </p:spPr>
      </p:pic>
      <p:sp>
        <p:nvSpPr>
          <p:cNvPr id="2" name="TextBox 1">
            <a:extLst>
              <a:ext uri="{FF2B5EF4-FFF2-40B4-BE49-F238E27FC236}">
                <a16:creationId xmlns:a16="http://schemas.microsoft.com/office/drawing/2014/main" id="{D5DECF2B-A707-42FA-8E41-6780C28C97F1}"/>
              </a:ext>
            </a:extLst>
          </p:cNvPr>
          <p:cNvSpPr txBox="1"/>
          <p:nvPr/>
        </p:nvSpPr>
        <p:spPr>
          <a:xfrm>
            <a:off x="6754280" y="217714"/>
            <a:ext cx="4805542" cy="141104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algn="ctr" defTabSz="932472" fontAlgn="base">
              <a:spcBef>
                <a:spcPct val="0"/>
              </a:spcBef>
              <a:spcAft>
                <a:spcPct val="0"/>
              </a:spcAft>
              <a:defRPr sz="1100">
                <a:gradFill>
                  <a:gsLst>
                    <a:gs pos="40075">
                      <a:srgbClr val="FFFFFF"/>
                    </a:gs>
                    <a:gs pos="3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Announcing</a:t>
            </a:r>
            <a:r>
              <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 free migration course </a:t>
            </a:r>
            <a:br>
              <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hlinkClick r:id="rId4">
                  <a:extLst>
                    <a:ext uri="{A12FA001-AC4F-418D-AE19-62706E023703}">
                      <ahyp:hlinkClr xmlns:ahyp="http://schemas.microsoft.com/office/drawing/2018/hyperlinkcolor" val="tx"/>
                    </a:ext>
                  </a:extLst>
                </a:hlinkClick>
              </a:rPr>
              <a:t>Assessing and Planning Azure Migration</a:t>
            </a:r>
            <a:endPar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59687070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00C43C-CE8A-414F-9B32-9D0151149D7F}"/>
              </a:ext>
            </a:extLst>
          </p:cNvPr>
          <p:cNvSpPr/>
          <p:nvPr/>
        </p:nvSpPr>
        <p:spPr bwMode="auto">
          <a:xfrm>
            <a:off x="6096000" y="0"/>
            <a:ext cx="6096000" cy="68580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1BFD3223-1DB1-4BB3-B817-966163FC3C7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16649" y="508738"/>
            <a:ext cx="5054702" cy="5840523"/>
          </a:xfrm>
          <a:prstGeom prst="rect">
            <a:avLst/>
          </a:prstGeom>
          <a:noFill/>
          <a:ln>
            <a:noFill/>
          </a:ln>
        </p:spPr>
      </p:pic>
      <p:sp>
        <p:nvSpPr>
          <p:cNvPr id="3" name="Title 1">
            <a:extLst>
              <a:ext uri="{FF2B5EF4-FFF2-40B4-BE49-F238E27FC236}">
                <a16:creationId xmlns:a16="http://schemas.microsoft.com/office/drawing/2014/main" id="{EDEF12E2-3BA5-4000-A1D5-687B35857D24}"/>
              </a:ext>
            </a:extLst>
          </p:cNvPr>
          <p:cNvSpPr txBox="1">
            <a:spLocks/>
          </p:cNvSpPr>
          <p:nvPr/>
        </p:nvSpPr>
        <p:spPr>
          <a:xfrm>
            <a:off x="502623" y="2647059"/>
            <a:ext cx="5593377" cy="984885"/>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100" normalizeH="0" baseline="0" noProof="0">
                <a:ln w="3175">
                  <a:noFill/>
                </a:ln>
                <a:solidFill>
                  <a:srgbClr val="1A1A1A"/>
                </a:solidFill>
                <a:effectLst/>
                <a:uLnTx/>
                <a:uFillTx/>
                <a:latin typeface="Segoe UI Semibold"/>
                <a:ea typeface="+mn-ea"/>
                <a:cs typeface="Segoe UI" pitchFamily="34" charset="0"/>
              </a:rPr>
              <a:t>Build your case: </a:t>
            </a:r>
            <a:br>
              <a:rPr kumimoji="0" lang="en-US" sz="3600" b="1" i="0" u="none" strike="noStrike" kern="1200" cap="none" spc="-100" normalizeH="0" baseline="0" noProof="0">
                <a:ln w="3175">
                  <a:noFill/>
                </a:ln>
                <a:solidFill>
                  <a:srgbClr val="1A1A1A"/>
                </a:solidFill>
                <a:effectLst/>
                <a:uLnTx/>
                <a:uFillTx/>
                <a:latin typeface="Segoe UI Semibold"/>
                <a:ea typeface="+mn-ea"/>
                <a:cs typeface="Segoe UI" pitchFamily="34" charset="0"/>
              </a:rPr>
            </a:br>
            <a:r>
              <a:rPr kumimoji="0" lang="en-US" sz="3600" b="1" i="0" u="none" strike="noStrike" kern="1200" cap="none" spc="-100" normalizeH="0" baseline="0" noProof="0">
                <a:ln w="3175">
                  <a:noFill/>
                </a:ln>
                <a:solidFill>
                  <a:srgbClr val="1A1A1A"/>
                </a:solidFill>
                <a:effectLst/>
                <a:uLnTx/>
                <a:uFillTx/>
                <a:latin typeface="Segoe UI Semibold"/>
                <a:ea typeface="+mn-ea"/>
                <a:cs typeface="Segoe UI" pitchFamily="34" charset="0"/>
              </a:rPr>
              <a:t>Azure TCO calculator </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2800" b="1" i="0" u="none" strike="noStrike" kern="1200" cap="none" spc="-100" normalizeH="0" baseline="0" noProof="0">
              <a:ln w="3175">
                <a:noFill/>
              </a:ln>
              <a:solidFill>
                <a:srgbClr val="1A1A1A"/>
              </a:solidFill>
              <a:effectLst/>
              <a:uLnTx/>
              <a:uFillTx/>
              <a:latin typeface="Segoe UI Semibold"/>
              <a:ea typeface="+mn-ea"/>
              <a:cs typeface="Segoe UI"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100" normalizeH="0" baseline="0" noProof="0">
                <a:ln w="3175">
                  <a:noFill/>
                </a:ln>
                <a:solidFill>
                  <a:srgbClr val="1A1A1A"/>
                </a:solidFill>
                <a:effectLst/>
                <a:uLnTx/>
                <a:uFillTx/>
                <a:latin typeface="Segoe UI Semibold"/>
                <a:ea typeface="+mn-ea"/>
                <a:cs typeface="Segoe UI" pitchFamily="34" charset="0"/>
              </a:rPr>
              <a:t>Azure.com/</a:t>
            </a:r>
            <a:r>
              <a:rPr kumimoji="0" lang="en-US" sz="2800" b="1" i="0" u="none" strike="noStrike" kern="1200" cap="none" spc="-100" normalizeH="0" baseline="0" noProof="0" err="1">
                <a:ln w="3175">
                  <a:noFill/>
                </a:ln>
                <a:solidFill>
                  <a:srgbClr val="1A1A1A"/>
                </a:solidFill>
                <a:effectLst/>
                <a:uLnTx/>
                <a:uFillTx/>
                <a:latin typeface="Segoe UI Semibold"/>
                <a:ea typeface="+mn-ea"/>
                <a:cs typeface="Segoe UI" pitchFamily="34" charset="0"/>
              </a:rPr>
              <a:t>tco</a:t>
            </a:r>
            <a:r>
              <a:rPr kumimoji="0" lang="en-US" sz="2800" b="1" i="0" u="none" strike="noStrike" kern="1200" cap="none" spc="-100" normalizeH="0" baseline="0" noProof="0">
                <a:ln w="3175">
                  <a:noFill/>
                </a:ln>
                <a:solidFill>
                  <a:srgbClr val="1A1A1A"/>
                </a:solidFill>
                <a:effectLst/>
                <a:uLnTx/>
                <a:uFillTx/>
                <a:latin typeface="Segoe UI Semibold"/>
                <a:ea typeface="+mn-ea"/>
                <a:cs typeface="Segoe UI" pitchFamily="34" charset="0"/>
              </a:rPr>
              <a:t> </a:t>
            </a:r>
            <a:endParaRPr kumimoji="0" lang="en-US" sz="2800" b="1" i="0" u="none" strike="noStrike" kern="1200" cap="none" spc="0" normalizeH="0" baseline="0" noProof="0">
              <a:ln w="3175">
                <a:noFill/>
              </a:ln>
              <a:solidFill>
                <a:srgbClr val="1A1A1A"/>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166244835"/>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371621" y="1619559"/>
            <a:ext cx="3390258" cy="2770316"/>
            <a:chOff x="7467600" y="802134"/>
            <a:chExt cx="4202693" cy="3434191"/>
          </a:xfrm>
        </p:grpSpPr>
        <p:sp>
          <p:nvSpPr>
            <p:cNvPr id="49" name="Freeform 5"/>
            <p:cNvSpPr>
              <a:spLocks/>
            </p:cNvSpPr>
            <p:nvPr/>
          </p:nvSpPr>
          <p:spPr bwMode="auto">
            <a:xfrm rot="10800000">
              <a:off x="10075842" y="2653609"/>
              <a:ext cx="1548079" cy="1582716"/>
            </a:xfrm>
            <a:custGeom>
              <a:avLst/>
              <a:gdLst>
                <a:gd name="T0" fmla="*/ 392 w 434"/>
                <a:gd name="T1" fmla="*/ 0 h 443"/>
                <a:gd name="T2" fmla="*/ 42 w 434"/>
                <a:gd name="T3" fmla="*/ 0 h 443"/>
                <a:gd name="T4" fmla="*/ 0 w 434"/>
                <a:gd name="T5" fmla="*/ 42 h 443"/>
                <a:gd name="T6" fmla="*/ 0 w 434"/>
                <a:gd name="T7" fmla="*/ 401 h 443"/>
                <a:gd name="T8" fmla="*/ 42 w 434"/>
                <a:gd name="T9" fmla="*/ 443 h 443"/>
                <a:gd name="T10" fmla="*/ 360 w 434"/>
                <a:gd name="T11" fmla="*/ 443 h 443"/>
                <a:gd name="T12" fmla="*/ 360 w 434"/>
                <a:gd name="T13" fmla="*/ 423 h 443"/>
                <a:gd name="T14" fmla="*/ 42 w 434"/>
                <a:gd name="T15" fmla="*/ 423 h 443"/>
                <a:gd name="T16" fmla="*/ 20 w 434"/>
                <a:gd name="T17" fmla="*/ 401 h 443"/>
                <a:gd name="T18" fmla="*/ 20 w 434"/>
                <a:gd name="T19" fmla="*/ 42 h 443"/>
                <a:gd name="T20" fmla="*/ 42 w 434"/>
                <a:gd name="T21" fmla="*/ 20 h 443"/>
                <a:gd name="T22" fmla="*/ 392 w 434"/>
                <a:gd name="T23" fmla="*/ 20 h 443"/>
                <a:gd name="T24" fmla="*/ 414 w 434"/>
                <a:gd name="T25" fmla="*/ 42 h 443"/>
                <a:gd name="T26" fmla="*/ 414 w 434"/>
                <a:gd name="T27" fmla="*/ 401 h 443"/>
                <a:gd name="T28" fmla="*/ 392 w 434"/>
                <a:gd name="T29" fmla="*/ 423 h 443"/>
                <a:gd name="T30" fmla="*/ 391 w 434"/>
                <a:gd name="T31" fmla="*/ 423 h 443"/>
                <a:gd name="T32" fmla="*/ 391 w 434"/>
                <a:gd name="T33" fmla="*/ 443 h 443"/>
                <a:gd name="T34" fmla="*/ 392 w 434"/>
                <a:gd name="T35" fmla="*/ 443 h 443"/>
                <a:gd name="T36" fmla="*/ 434 w 434"/>
                <a:gd name="T37" fmla="*/ 401 h 443"/>
                <a:gd name="T38" fmla="*/ 434 w 434"/>
                <a:gd name="T39" fmla="*/ 42 h 443"/>
                <a:gd name="T40" fmla="*/ 392 w 434"/>
                <a:gd name="T41"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4" h="443">
                  <a:moveTo>
                    <a:pt x="392" y="0"/>
                  </a:moveTo>
                  <a:cubicBezTo>
                    <a:pt x="42" y="0"/>
                    <a:pt x="42" y="0"/>
                    <a:pt x="42" y="0"/>
                  </a:cubicBezTo>
                  <a:cubicBezTo>
                    <a:pt x="19" y="0"/>
                    <a:pt x="0" y="19"/>
                    <a:pt x="0" y="42"/>
                  </a:cubicBezTo>
                  <a:cubicBezTo>
                    <a:pt x="0" y="401"/>
                    <a:pt x="0" y="401"/>
                    <a:pt x="0" y="401"/>
                  </a:cubicBezTo>
                  <a:cubicBezTo>
                    <a:pt x="0" y="424"/>
                    <a:pt x="19" y="443"/>
                    <a:pt x="42" y="443"/>
                  </a:cubicBezTo>
                  <a:cubicBezTo>
                    <a:pt x="360" y="443"/>
                    <a:pt x="360" y="443"/>
                    <a:pt x="360" y="443"/>
                  </a:cubicBezTo>
                  <a:cubicBezTo>
                    <a:pt x="360" y="423"/>
                    <a:pt x="360" y="423"/>
                    <a:pt x="360" y="423"/>
                  </a:cubicBezTo>
                  <a:cubicBezTo>
                    <a:pt x="42" y="423"/>
                    <a:pt x="42" y="423"/>
                    <a:pt x="42" y="423"/>
                  </a:cubicBezTo>
                  <a:cubicBezTo>
                    <a:pt x="30" y="423"/>
                    <a:pt x="20" y="413"/>
                    <a:pt x="20" y="401"/>
                  </a:cubicBezTo>
                  <a:cubicBezTo>
                    <a:pt x="20" y="42"/>
                    <a:pt x="20" y="42"/>
                    <a:pt x="20" y="42"/>
                  </a:cubicBezTo>
                  <a:cubicBezTo>
                    <a:pt x="20" y="30"/>
                    <a:pt x="30" y="20"/>
                    <a:pt x="42" y="20"/>
                  </a:cubicBezTo>
                  <a:cubicBezTo>
                    <a:pt x="392" y="20"/>
                    <a:pt x="392" y="20"/>
                    <a:pt x="392" y="20"/>
                  </a:cubicBezTo>
                  <a:cubicBezTo>
                    <a:pt x="404" y="20"/>
                    <a:pt x="414" y="30"/>
                    <a:pt x="414" y="42"/>
                  </a:cubicBezTo>
                  <a:cubicBezTo>
                    <a:pt x="414" y="401"/>
                    <a:pt x="414" y="401"/>
                    <a:pt x="414" y="401"/>
                  </a:cubicBezTo>
                  <a:cubicBezTo>
                    <a:pt x="414" y="413"/>
                    <a:pt x="404" y="423"/>
                    <a:pt x="392" y="423"/>
                  </a:cubicBezTo>
                  <a:cubicBezTo>
                    <a:pt x="391" y="423"/>
                    <a:pt x="391" y="423"/>
                    <a:pt x="391" y="423"/>
                  </a:cubicBezTo>
                  <a:cubicBezTo>
                    <a:pt x="391" y="443"/>
                    <a:pt x="391" y="443"/>
                    <a:pt x="391" y="443"/>
                  </a:cubicBezTo>
                  <a:cubicBezTo>
                    <a:pt x="392" y="443"/>
                    <a:pt x="392" y="443"/>
                    <a:pt x="392" y="443"/>
                  </a:cubicBezTo>
                  <a:cubicBezTo>
                    <a:pt x="415" y="443"/>
                    <a:pt x="434" y="424"/>
                    <a:pt x="434" y="401"/>
                  </a:cubicBezTo>
                  <a:cubicBezTo>
                    <a:pt x="434" y="42"/>
                    <a:pt x="434" y="42"/>
                    <a:pt x="434" y="42"/>
                  </a:cubicBezTo>
                  <a:cubicBezTo>
                    <a:pt x="434" y="19"/>
                    <a:pt x="415" y="0"/>
                    <a:pt x="392"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50" name="Freeform 6"/>
            <p:cNvSpPr>
              <a:spLocks/>
            </p:cNvSpPr>
            <p:nvPr/>
          </p:nvSpPr>
          <p:spPr bwMode="auto">
            <a:xfrm rot="10800000">
              <a:off x="7467600" y="2653609"/>
              <a:ext cx="1545067" cy="1582716"/>
            </a:xfrm>
            <a:custGeom>
              <a:avLst/>
              <a:gdLst>
                <a:gd name="T0" fmla="*/ 391 w 433"/>
                <a:gd name="T1" fmla="*/ 0 h 443"/>
                <a:gd name="T2" fmla="*/ 42 w 433"/>
                <a:gd name="T3" fmla="*/ 0 h 443"/>
                <a:gd name="T4" fmla="*/ 0 w 433"/>
                <a:gd name="T5" fmla="*/ 42 h 443"/>
                <a:gd name="T6" fmla="*/ 0 w 433"/>
                <a:gd name="T7" fmla="*/ 401 h 443"/>
                <a:gd name="T8" fmla="*/ 42 w 433"/>
                <a:gd name="T9" fmla="*/ 443 h 443"/>
                <a:gd name="T10" fmla="*/ 47 w 433"/>
                <a:gd name="T11" fmla="*/ 443 h 443"/>
                <a:gd name="T12" fmla="*/ 47 w 433"/>
                <a:gd name="T13" fmla="*/ 423 h 443"/>
                <a:gd name="T14" fmla="*/ 42 w 433"/>
                <a:gd name="T15" fmla="*/ 423 h 443"/>
                <a:gd name="T16" fmla="*/ 20 w 433"/>
                <a:gd name="T17" fmla="*/ 401 h 443"/>
                <a:gd name="T18" fmla="*/ 20 w 433"/>
                <a:gd name="T19" fmla="*/ 42 h 443"/>
                <a:gd name="T20" fmla="*/ 42 w 433"/>
                <a:gd name="T21" fmla="*/ 20 h 443"/>
                <a:gd name="T22" fmla="*/ 391 w 433"/>
                <a:gd name="T23" fmla="*/ 20 h 443"/>
                <a:gd name="T24" fmla="*/ 413 w 433"/>
                <a:gd name="T25" fmla="*/ 42 h 443"/>
                <a:gd name="T26" fmla="*/ 413 w 433"/>
                <a:gd name="T27" fmla="*/ 401 h 443"/>
                <a:gd name="T28" fmla="*/ 391 w 433"/>
                <a:gd name="T29" fmla="*/ 423 h 443"/>
                <a:gd name="T30" fmla="*/ 68 w 433"/>
                <a:gd name="T31" fmla="*/ 423 h 443"/>
                <a:gd name="T32" fmla="*/ 68 w 433"/>
                <a:gd name="T33" fmla="*/ 443 h 443"/>
                <a:gd name="T34" fmla="*/ 391 w 433"/>
                <a:gd name="T35" fmla="*/ 443 h 443"/>
                <a:gd name="T36" fmla="*/ 433 w 433"/>
                <a:gd name="T37" fmla="*/ 401 h 443"/>
                <a:gd name="T38" fmla="*/ 433 w 433"/>
                <a:gd name="T39" fmla="*/ 42 h 443"/>
                <a:gd name="T40" fmla="*/ 391 w 433"/>
                <a:gd name="T41"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3" h="443">
                  <a:moveTo>
                    <a:pt x="391" y="0"/>
                  </a:moveTo>
                  <a:cubicBezTo>
                    <a:pt x="42" y="0"/>
                    <a:pt x="42" y="0"/>
                    <a:pt x="42" y="0"/>
                  </a:cubicBezTo>
                  <a:cubicBezTo>
                    <a:pt x="18" y="0"/>
                    <a:pt x="0" y="19"/>
                    <a:pt x="0" y="42"/>
                  </a:cubicBezTo>
                  <a:cubicBezTo>
                    <a:pt x="0" y="401"/>
                    <a:pt x="0" y="401"/>
                    <a:pt x="0" y="401"/>
                  </a:cubicBezTo>
                  <a:cubicBezTo>
                    <a:pt x="0" y="424"/>
                    <a:pt x="18" y="443"/>
                    <a:pt x="42" y="443"/>
                  </a:cubicBezTo>
                  <a:cubicBezTo>
                    <a:pt x="47" y="443"/>
                    <a:pt x="47" y="443"/>
                    <a:pt x="47" y="443"/>
                  </a:cubicBezTo>
                  <a:cubicBezTo>
                    <a:pt x="47" y="423"/>
                    <a:pt x="47" y="423"/>
                    <a:pt x="47" y="423"/>
                  </a:cubicBezTo>
                  <a:cubicBezTo>
                    <a:pt x="42" y="423"/>
                    <a:pt x="42" y="423"/>
                    <a:pt x="42" y="423"/>
                  </a:cubicBezTo>
                  <a:cubicBezTo>
                    <a:pt x="29" y="423"/>
                    <a:pt x="20" y="413"/>
                    <a:pt x="20" y="401"/>
                  </a:cubicBezTo>
                  <a:cubicBezTo>
                    <a:pt x="20" y="42"/>
                    <a:pt x="20" y="42"/>
                    <a:pt x="20" y="42"/>
                  </a:cubicBezTo>
                  <a:cubicBezTo>
                    <a:pt x="20" y="30"/>
                    <a:pt x="29" y="20"/>
                    <a:pt x="42" y="20"/>
                  </a:cubicBezTo>
                  <a:cubicBezTo>
                    <a:pt x="391" y="20"/>
                    <a:pt x="391" y="20"/>
                    <a:pt x="391" y="20"/>
                  </a:cubicBezTo>
                  <a:cubicBezTo>
                    <a:pt x="403" y="20"/>
                    <a:pt x="413" y="30"/>
                    <a:pt x="413" y="42"/>
                  </a:cubicBezTo>
                  <a:cubicBezTo>
                    <a:pt x="413" y="401"/>
                    <a:pt x="413" y="401"/>
                    <a:pt x="413" y="401"/>
                  </a:cubicBezTo>
                  <a:cubicBezTo>
                    <a:pt x="413" y="413"/>
                    <a:pt x="403" y="423"/>
                    <a:pt x="391" y="423"/>
                  </a:cubicBezTo>
                  <a:cubicBezTo>
                    <a:pt x="68" y="423"/>
                    <a:pt x="68" y="423"/>
                    <a:pt x="68" y="423"/>
                  </a:cubicBezTo>
                  <a:cubicBezTo>
                    <a:pt x="68" y="443"/>
                    <a:pt x="68" y="443"/>
                    <a:pt x="68" y="443"/>
                  </a:cubicBezTo>
                  <a:cubicBezTo>
                    <a:pt x="391" y="443"/>
                    <a:pt x="391" y="443"/>
                    <a:pt x="391" y="443"/>
                  </a:cubicBezTo>
                  <a:cubicBezTo>
                    <a:pt x="414" y="443"/>
                    <a:pt x="433" y="424"/>
                    <a:pt x="433" y="401"/>
                  </a:cubicBezTo>
                  <a:cubicBezTo>
                    <a:pt x="433" y="42"/>
                    <a:pt x="433" y="42"/>
                    <a:pt x="433" y="42"/>
                  </a:cubicBezTo>
                  <a:cubicBezTo>
                    <a:pt x="433" y="19"/>
                    <a:pt x="414" y="0"/>
                    <a:pt x="391"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51" name="Freeform 7"/>
            <p:cNvSpPr>
              <a:spLocks/>
            </p:cNvSpPr>
            <p:nvPr/>
          </p:nvSpPr>
          <p:spPr bwMode="auto">
            <a:xfrm rot="10800000">
              <a:off x="8770215" y="1329910"/>
              <a:ext cx="1548079" cy="1581210"/>
            </a:xfrm>
            <a:custGeom>
              <a:avLst/>
              <a:gdLst>
                <a:gd name="T0" fmla="*/ 392 w 434"/>
                <a:gd name="T1" fmla="*/ 0 h 443"/>
                <a:gd name="T2" fmla="*/ 392 w 434"/>
                <a:gd name="T3" fmla="*/ 0 h 443"/>
                <a:gd name="T4" fmla="*/ 392 w 434"/>
                <a:gd name="T5" fmla="*/ 20 h 443"/>
                <a:gd name="T6" fmla="*/ 392 w 434"/>
                <a:gd name="T7" fmla="*/ 20 h 443"/>
                <a:gd name="T8" fmla="*/ 414 w 434"/>
                <a:gd name="T9" fmla="*/ 42 h 443"/>
                <a:gd name="T10" fmla="*/ 414 w 434"/>
                <a:gd name="T11" fmla="*/ 401 h 443"/>
                <a:gd name="T12" fmla="*/ 392 w 434"/>
                <a:gd name="T13" fmla="*/ 423 h 443"/>
                <a:gd name="T14" fmla="*/ 42 w 434"/>
                <a:gd name="T15" fmla="*/ 423 h 443"/>
                <a:gd name="T16" fmla="*/ 20 w 434"/>
                <a:gd name="T17" fmla="*/ 401 h 443"/>
                <a:gd name="T18" fmla="*/ 20 w 434"/>
                <a:gd name="T19" fmla="*/ 42 h 443"/>
                <a:gd name="T20" fmla="*/ 42 w 434"/>
                <a:gd name="T21" fmla="*/ 20 h 443"/>
                <a:gd name="T22" fmla="*/ 44 w 434"/>
                <a:gd name="T23" fmla="*/ 20 h 443"/>
                <a:gd name="T24" fmla="*/ 44 w 434"/>
                <a:gd name="T25" fmla="*/ 0 h 443"/>
                <a:gd name="T26" fmla="*/ 42 w 434"/>
                <a:gd name="T27" fmla="*/ 0 h 443"/>
                <a:gd name="T28" fmla="*/ 0 w 434"/>
                <a:gd name="T29" fmla="*/ 42 h 443"/>
                <a:gd name="T30" fmla="*/ 0 w 434"/>
                <a:gd name="T31" fmla="*/ 401 h 443"/>
                <a:gd name="T32" fmla="*/ 42 w 434"/>
                <a:gd name="T33" fmla="*/ 443 h 443"/>
                <a:gd name="T34" fmla="*/ 392 w 434"/>
                <a:gd name="T35" fmla="*/ 443 h 443"/>
                <a:gd name="T36" fmla="*/ 434 w 434"/>
                <a:gd name="T37" fmla="*/ 401 h 443"/>
                <a:gd name="T38" fmla="*/ 434 w 434"/>
                <a:gd name="T39" fmla="*/ 42 h 443"/>
                <a:gd name="T40" fmla="*/ 392 w 434"/>
                <a:gd name="T41"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4" h="443">
                  <a:moveTo>
                    <a:pt x="392" y="0"/>
                  </a:moveTo>
                  <a:cubicBezTo>
                    <a:pt x="392" y="0"/>
                    <a:pt x="392" y="0"/>
                    <a:pt x="392" y="0"/>
                  </a:cubicBezTo>
                  <a:cubicBezTo>
                    <a:pt x="392" y="20"/>
                    <a:pt x="392" y="20"/>
                    <a:pt x="392" y="20"/>
                  </a:cubicBezTo>
                  <a:cubicBezTo>
                    <a:pt x="392" y="20"/>
                    <a:pt x="392" y="20"/>
                    <a:pt x="392" y="20"/>
                  </a:cubicBezTo>
                  <a:cubicBezTo>
                    <a:pt x="404" y="20"/>
                    <a:pt x="414" y="29"/>
                    <a:pt x="414" y="42"/>
                  </a:cubicBezTo>
                  <a:cubicBezTo>
                    <a:pt x="414" y="401"/>
                    <a:pt x="414" y="401"/>
                    <a:pt x="414" y="401"/>
                  </a:cubicBezTo>
                  <a:cubicBezTo>
                    <a:pt x="414" y="413"/>
                    <a:pt x="404" y="423"/>
                    <a:pt x="392" y="423"/>
                  </a:cubicBezTo>
                  <a:cubicBezTo>
                    <a:pt x="42" y="423"/>
                    <a:pt x="42" y="423"/>
                    <a:pt x="42" y="423"/>
                  </a:cubicBezTo>
                  <a:cubicBezTo>
                    <a:pt x="30" y="423"/>
                    <a:pt x="20" y="413"/>
                    <a:pt x="20" y="401"/>
                  </a:cubicBezTo>
                  <a:cubicBezTo>
                    <a:pt x="20" y="42"/>
                    <a:pt x="20" y="42"/>
                    <a:pt x="20" y="42"/>
                  </a:cubicBezTo>
                  <a:cubicBezTo>
                    <a:pt x="20" y="29"/>
                    <a:pt x="30" y="20"/>
                    <a:pt x="42" y="20"/>
                  </a:cubicBezTo>
                  <a:cubicBezTo>
                    <a:pt x="44" y="20"/>
                    <a:pt x="44" y="20"/>
                    <a:pt x="44" y="20"/>
                  </a:cubicBezTo>
                  <a:cubicBezTo>
                    <a:pt x="44" y="0"/>
                    <a:pt x="44" y="0"/>
                    <a:pt x="44" y="0"/>
                  </a:cubicBezTo>
                  <a:cubicBezTo>
                    <a:pt x="42" y="0"/>
                    <a:pt x="42" y="0"/>
                    <a:pt x="42" y="0"/>
                  </a:cubicBezTo>
                  <a:cubicBezTo>
                    <a:pt x="19" y="0"/>
                    <a:pt x="0" y="18"/>
                    <a:pt x="0" y="42"/>
                  </a:cubicBezTo>
                  <a:cubicBezTo>
                    <a:pt x="0" y="401"/>
                    <a:pt x="0" y="401"/>
                    <a:pt x="0" y="401"/>
                  </a:cubicBezTo>
                  <a:cubicBezTo>
                    <a:pt x="0" y="424"/>
                    <a:pt x="19" y="443"/>
                    <a:pt x="42" y="443"/>
                  </a:cubicBezTo>
                  <a:cubicBezTo>
                    <a:pt x="392" y="443"/>
                    <a:pt x="392" y="443"/>
                    <a:pt x="392" y="443"/>
                  </a:cubicBezTo>
                  <a:cubicBezTo>
                    <a:pt x="415" y="443"/>
                    <a:pt x="434" y="424"/>
                    <a:pt x="434" y="401"/>
                  </a:cubicBezTo>
                  <a:cubicBezTo>
                    <a:pt x="434" y="42"/>
                    <a:pt x="434" y="42"/>
                    <a:pt x="434" y="42"/>
                  </a:cubicBezTo>
                  <a:cubicBezTo>
                    <a:pt x="434" y="18"/>
                    <a:pt x="415" y="0"/>
                    <a:pt x="392"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52" name="Rectangle 8"/>
            <p:cNvSpPr>
              <a:spLocks noChangeArrowheads="1"/>
            </p:cNvSpPr>
            <p:nvPr/>
          </p:nvSpPr>
          <p:spPr bwMode="auto">
            <a:xfrm rot="10800000">
              <a:off x="9033241" y="2840342"/>
              <a:ext cx="1024530" cy="70779"/>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53" name="Rectangle 33">
              <a:extLst>
                <a:ext uri="{FF2B5EF4-FFF2-40B4-BE49-F238E27FC236}">
                  <a16:creationId xmlns:a16="http://schemas.microsoft.com/office/drawing/2014/main" id="{C4CC004A-37D0-4238-8C94-C33257BA3F59}"/>
                </a:ext>
              </a:extLst>
            </p:cNvPr>
            <p:cNvSpPr>
              <a:spLocks noChangeArrowheads="1"/>
            </p:cNvSpPr>
            <p:nvPr/>
          </p:nvSpPr>
          <p:spPr bwMode="blackWhite">
            <a:xfrm>
              <a:off x="8887646" y="1913248"/>
              <a:ext cx="1285712" cy="434946"/>
            </a:xfrm>
            <a:prstGeom prst="rect">
              <a:avLst/>
            </a:prstGeom>
            <a:noFill/>
            <a:ln w="9525">
              <a:noFill/>
              <a:miter lim="800000"/>
              <a:headEnd/>
              <a:tailEnd/>
            </a:ln>
          </p:spPr>
          <p:txBody>
            <a:bodyPr wrap="square" lIns="0" tIns="0" rIns="0" bIns="0" anchor="ctr" anchorCtr="1">
              <a:spAutoFit/>
            </a:bodyPr>
            <a:lstStyle/>
            <a:p>
              <a:pPr marL="0" marR="0" lvl="0" indent="0" algn="ctr" defTabSz="787400" rtl="0" eaLnBrk="1" fontAlgn="auto" latinLnBrk="0" hangingPunct="1">
                <a:lnSpc>
                  <a:spcPct val="95000"/>
                </a:lnSpc>
                <a:spcBef>
                  <a:spcPct val="80000"/>
                </a:spcBef>
                <a:spcAft>
                  <a:spcPts val="0"/>
                </a:spcAft>
                <a:buClr>
                  <a:srgbClr val="1A1A1A"/>
                </a:buClr>
                <a:buSzTx/>
                <a:buFont typeface="Wingdings 2" pitchFamily="18" charset="2"/>
                <a:buNone/>
                <a:tabLst/>
                <a:defRPr/>
              </a:pPr>
              <a:r>
                <a:rPr kumimoji="0" lang="en-US" altLang="zh-CN" sz="12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
                  <a:ea typeface="+mn-ea"/>
                  <a:cs typeface="+mn-cs"/>
                </a:rPr>
                <a:t>Quickly Build Solutions</a:t>
              </a:r>
              <a:endParaRPr kumimoji="0" lang="en-GB" sz="1200" b="1" i="0" u="none" strike="sngStrike" kern="1200" cap="none" spc="0" normalizeH="0" baseline="0" noProof="0">
                <a:ln>
                  <a:noFill/>
                </a:ln>
                <a:gradFill>
                  <a:gsLst>
                    <a:gs pos="1250">
                      <a:srgbClr val="1A1A1A"/>
                    </a:gs>
                    <a:gs pos="100000">
                      <a:srgbClr val="1A1A1A"/>
                    </a:gs>
                  </a:gsLst>
                  <a:lin ang="5400000" scaled="0"/>
                </a:gradFill>
                <a:effectLst/>
                <a:uLnTx/>
                <a:uFillTx/>
                <a:latin typeface="Segoe UI "/>
                <a:ea typeface="+mn-ea"/>
                <a:cs typeface="+mn-cs"/>
              </a:endParaRPr>
            </a:p>
          </p:txBody>
        </p:sp>
        <p:sp>
          <p:nvSpPr>
            <p:cNvPr id="54" name="Rectangle 37">
              <a:extLst>
                <a:ext uri="{FF2B5EF4-FFF2-40B4-BE49-F238E27FC236}">
                  <a16:creationId xmlns:a16="http://schemas.microsoft.com/office/drawing/2014/main" id="{D220818B-2FAF-421A-A34D-EA289CC4A1D5}"/>
                </a:ext>
              </a:extLst>
            </p:cNvPr>
            <p:cNvSpPr>
              <a:spLocks noChangeArrowheads="1"/>
            </p:cNvSpPr>
            <p:nvPr/>
          </p:nvSpPr>
          <p:spPr bwMode="blackWhite">
            <a:xfrm>
              <a:off x="10015568" y="3192680"/>
              <a:ext cx="1654725" cy="652419"/>
            </a:xfrm>
            <a:prstGeom prst="rect">
              <a:avLst/>
            </a:prstGeom>
            <a:noFill/>
            <a:ln w="9525">
              <a:noFill/>
              <a:miter lim="800000"/>
              <a:headEnd/>
              <a:tailEnd/>
            </a:ln>
          </p:spPr>
          <p:txBody>
            <a:bodyPr wrap="square" lIns="0" tIns="0" rIns="0" bIns="0" anchor="ctr" anchorCtr="1">
              <a:spAutoFit/>
            </a:bodyPr>
            <a:lstStyle/>
            <a:p>
              <a:pPr marL="0" marR="0" lvl="0" indent="0" algn="ctr" defTabSz="787400" rtl="0" eaLnBrk="1" fontAlgn="auto" latinLnBrk="0" hangingPunct="1">
                <a:lnSpc>
                  <a:spcPct val="95000"/>
                </a:lnSpc>
                <a:spcBef>
                  <a:spcPct val="80000"/>
                </a:spcBef>
                <a:spcAft>
                  <a:spcPts val="0"/>
                </a:spcAft>
                <a:buClr>
                  <a:srgbClr val="1A1A1A"/>
                </a:buClr>
                <a:buSzTx/>
                <a:buFont typeface="Wingdings 2" pitchFamily="18" charset="2"/>
                <a:buNone/>
                <a:tabLst/>
                <a:defRPr/>
              </a:pPr>
              <a:r>
                <a:rPr kumimoji="0" lang="en-US" sz="12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
                  <a:ea typeface="+mn-ea"/>
                  <a:cs typeface="+mn-cs"/>
                </a:rPr>
                <a:t>Successfully Deploy to Production</a:t>
              </a:r>
            </a:p>
          </p:txBody>
        </p:sp>
        <p:sp>
          <p:nvSpPr>
            <p:cNvPr id="58" name="Rectangle 38">
              <a:extLst>
                <a:ext uri="{FF2B5EF4-FFF2-40B4-BE49-F238E27FC236}">
                  <a16:creationId xmlns:a16="http://schemas.microsoft.com/office/drawing/2014/main" id="{79553929-F979-4939-ADBE-68F3E7EFE8EF}"/>
                </a:ext>
              </a:extLst>
            </p:cNvPr>
            <p:cNvSpPr>
              <a:spLocks noChangeArrowheads="1"/>
            </p:cNvSpPr>
            <p:nvPr/>
          </p:nvSpPr>
          <p:spPr bwMode="blackWhite">
            <a:xfrm>
              <a:off x="7692565" y="3192680"/>
              <a:ext cx="1056889" cy="652419"/>
            </a:xfrm>
            <a:prstGeom prst="rect">
              <a:avLst/>
            </a:prstGeom>
            <a:noFill/>
            <a:ln w="9525">
              <a:noFill/>
              <a:miter lim="800000"/>
              <a:headEnd/>
              <a:tailEnd/>
            </a:ln>
          </p:spPr>
          <p:txBody>
            <a:bodyPr wrap="square" lIns="0" tIns="0" rIns="0" bIns="0" anchor="ctr" anchorCtr="1">
              <a:spAutoFit/>
            </a:bodyPr>
            <a:lstStyle/>
            <a:p>
              <a:pPr marL="0" marR="0" lvl="0" indent="0" algn="ctr" defTabSz="787400" rtl="0" eaLnBrk="1" fontAlgn="auto" latinLnBrk="0" hangingPunct="1">
                <a:lnSpc>
                  <a:spcPct val="95000"/>
                </a:lnSpc>
                <a:spcBef>
                  <a:spcPct val="80000"/>
                </a:spcBef>
                <a:spcAft>
                  <a:spcPts val="0"/>
                </a:spcAft>
                <a:buClr>
                  <a:srgbClr val="1A1A1A"/>
                </a:buClr>
                <a:buSzTx/>
                <a:buFont typeface="Wingdings 2" pitchFamily="18" charset="2"/>
                <a:buNone/>
                <a:tabLst/>
                <a:defRPr/>
              </a:pPr>
              <a:r>
                <a:rPr kumimoji="0" lang="en-US" sz="12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
                  <a:ea typeface="+mn-ea"/>
                  <a:cs typeface="+mn-cs"/>
                </a:rPr>
                <a:t>Achieve Business Objectives</a:t>
              </a:r>
            </a:p>
          </p:txBody>
        </p:sp>
        <p:sp>
          <p:nvSpPr>
            <p:cNvPr id="60" name="Rectangle 37">
              <a:extLst>
                <a:ext uri="{FF2B5EF4-FFF2-40B4-BE49-F238E27FC236}">
                  <a16:creationId xmlns:a16="http://schemas.microsoft.com/office/drawing/2014/main" id="{7C92B350-4D42-4298-9E5C-D6F55D888927}"/>
                </a:ext>
              </a:extLst>
            </p:cNvPr>
            <p:cNvSpPr>
              <a:spLocks noChangeArrowheads="1"/>
            </p:cNvSpPr>
            <p:nvPr/>
          </p:nvSpPr>
          <p:spPr bwMode="blackWhite">
            <a:xfrm>
              <a:off x="7604485" y="802134"/>
              <a:ext cx="3901716" cy="381532"/>
            </a:xfrm>
            <a:prstGeom prst="rect">
              <a:avLst/>
            </a:prstGeom>
            <a:noFill/>
            <a:ln w="9525">
              <a:noFill/>
              <a:miter lim="800000"/>
              <a:headEnd/>
              <a:tailEnd/>
            </a:ln>
          </p:spPr>
          <p:txBody>
            <a:bodyPr wrap="square" lIns="0" tIns="0" rIns="0" bIns="0" anchor="ctr" anchorCtr="1">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FastTrack for Azure</a:t>
              </a:r>
            </a:p>
          </p:txBody>
        </p:sp>
      </p:grpSp>
      <p:sp>
        <p:nvSpPr>
          <p:cNvPr id="62" name="Rectangle 61">
            <a:extLst>
              <a:ext uri="{FF2B5EF4-FFF2-40B4-BE49-F238E27FC236}">
                <a16:creationId xmlns:a16="http://schemas.microsoft.com/office/drawing/2014/main" id="{E1B0DAD5-B497-4DD0-8639-D833A7C66366}"/>
              </a:ext>
            </a:extLst>
          </p:cNvPr>
          <p:cNvSpPr/>
          <p:nvPr/>
        </p:nvSpPr>
        <p:spPr>
          <a:xfrm>
            <a:off x="7941501" y="4718566"/>
            <a:ext cx="4250499" cy="1461364"/>
          </a:xfrm>
          <a:prstGeom prst="rect">
            <a:avLst/>
          </a:prstGeom>
          <a:solidFill>
            <a:schemeClr val="accent3"/>
          </a:solidFill>
          <a:ln w="19050">
            <a:solidFill>
              <a:schemeClr val="accent4"/>
            </a:solidFill>
          </a:ln>
          <a:effectLst/>
        </p:spPr>
        <p:txBody>
          <a:bodyPr wrap="square" lIns="182880" tIns="91440" bIns="91440" anchor="ctr">
            <a:noAutofit/>
          </a:bodyPr>
          <a:lstStyle/>
          <a:p>
            <a:pPr marL="0" marR="0" lvl="0" indent="0" algn="l" defTabSz="895870" rtl="0" eaLnBrk="1" fontAlgn="auto" latinLnBrk="0" hangingPunct="1">
              <a:lnSpc>
                <a:spcPct val="100000"/>
              </a:lnSpc>
              <a:spcBef>
                <a:spcPts val="300"/>
              </a:spcBef>
              <a:spcAft>
                <a:spcPts val="300"/>
              </a:spcAft>
              <a:buClrTx/>
              <a:buSzTx/>
              <a:buFontTx/>
              <a:buNone/>
              <a:tabLst/>
              <a:defRPr/>
            </a:pPr>
            <a:r>
              <a:rPr kumimoji="0" lang="en-US" sz="1100" b="1" i="0" u="none" strike="noStrike" kern="1200" cap="none" spc="60" normalizeH="0" baseline="0" noProof="0" dirty="0">
                <a:ln w="3175">
                  <a:noFill/>
                </a:ln>
                <a:solidFill>
                  <a:srgbClr val="FFFFFF"/>
                </a:solidFill>
                <a:effectLst/>
                <a:uLnTx/>
                <a:uFillTx/>
                <a:latin typeface="Segoe UI"/>
                <a:ea typeface="+mn-ea"/>
                <a:cs typeface="Segoe UI" pitchFamily="34" charset="0"/>
              </a:rPr>
              <a:t>Please visit </a:t>
            </a:r>
            <a:r>
              <a:rPr kumimoji="0" lang="en-US" sz="1100" b="1" i="0" u="none" strike="noStrike" kern="1200" cap="none" spc="60" normalizeH="0" baseline="0" noProof="0" dirty="0">
                <a:ln w="3175">
                  <a:noFill/>
                </a:ln>
                <a:solidFill>
                  <a:srgbClr val="FFFFFF"/>
                </a:solidFill>
                <a:effectLst/>
                <a:uLnTx/>
                <a:uFillTx/>
                <a:latin typeface="Segoe UI"/>
                <a:ea typeface="+mn-ea"/>
                <a:cs typeface="Segoe UI" pitchFamily="34" charset="0"/>
                <a:hlinkClick r:id="rId3">
                  <a:extLst>
                    <a:ext uri="{A12FA001-AC4F-418D-AE19-62706E023703}">
                      <ahyp:hlinkClr xmlns:ahyp="http://schemas.microsoft.com/office/drawing/2018/hyperlinkcolor" val="tx"/>
                    </a:ext>
                  </a:extLst>
                </a:hlinkClick>
              </a:rPr>
              <a:t>Azure.com/FastTrack</a:t>
            </a:r>
            <a:r>
              <a:rPr kumimoji="0" lang="en-US" sz="1100" b="1" i="0" u="none" strike="noStrike" kern="1200" cap="none" spc="60" normalizeH="0" baseline="0" noProof="0" dirty="0">
                <a:ln w="3175">
                  <a:noFill/>
                </a:ln>
                <a:solidFill>
                  <a:srgbClr val="FFFFFF"/>
                </a:solidFill>
                <a:effectLst/>
                <a:uLnTx/>
                <a:uFillTx/>
                <a:latin typeface="Segoe UI"/>
                <a:ea typeface="+mn-ea"/>
                <a:cs typeface="Segoe UI" pitchFamily="34" charset="0"/>
              </a:rPr>
              <a:t> for more information</a:t>
            </a:r>
          </a:p>
        </p:txBody>
      </p:sp>
      <p:sp>
        <p:nvSpPr>
          <p:cNvPr id="80" name="Rectangle 79"/>
          <p:cNvSpPr/>
          <p:nvPr/>
        </p:nvSpPr>
        <p:spPr bwMode="auto">
          <a:xfrm>
            <a:off x="3006" y="1655792"/>
            <a:ext cx="3153229" cy="48065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Benefits</a:t>
            </a:r>
          </a:p>
        </p:txBody>
      </p:sp>
      <p:sp>
        <p:nvSpPr>
          <p:cNvPr id="81" name="Rectangle 80"/>
          <p:cNvSpPr>
            <a:spLocks/>
          </p:cNvSpPr>
          <p:nvPr/>
        </p:nvSpPr>
        <p:spPr>
          <a:xfrm>
            <a:off x="456819" y="2229132"/>
            <a:ext cx="6071903" cy="1135696"/>
          </a:xfrm>
          <a:prstGeom prst="rect">
            <a:avLst/>
          </a:prstGeom>
        </p:spPr>
        <p:txBody>
          <a:bodyPr wrap="square">
            <a:spAutoFit/>
          </a:bodyPr>
          <a:lstStyle/>
          <a:p>
            <a:pPr marL="285750" marR="0" lvl="0" indent="-285750" algn="l" defTabSz="914367" rtl="0" eaLnBrk="1" fontAlgn="auto" latinLnBrk="0" hangingPunct="1">
              <a:lnSpc>
                <a:spcPct val="90000"/>
              </a:lnSpc>
              <a:spcBef>
                <a:spcPts val="0"/>
              </a:spcBef>
              <a:spcAft>
                <a:spcPts val="1765"/>
              </a:spcAft>
              <a:buClrTx/>
              <a:buSzPct val="90000"/>
              <a:buFont typeface="Arial" panose="020B0604020202020204" pitchFamily="34" charset="0"/>
              <a:buChar char="•"/>
              <a:tabLst/>
              <a:defRPr/>
            </a:pPr>
            <a:r>
              <a:rPr kumimoji="0" lang="en-US" sz="1400" b="1"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bold" panose="020B0702040204020203" pitchFamily="34" charset="0"/>
              </a:rPr>
              <a:t>Direct assistance </a:t>
            </a:r>
            <a:r>
              <a:rPr kumimoji="0" lang="en-US" sz="1400" b="0"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light" panose="020B0402040204020203" pitchFamily="34" charset="0"/>
              </a:rPr>
              <a:t>from Azure engineers and program managers</a:t>
            </a:r>
          </a:p>
          <a:p>
            <a:pPr marL="285750" marR="0" lvl="0" indent="-285750" algn="l" defTabSz="914367" rtl="0" eaLnBrk="1" fontAlgn="auto" latinLnBrk="0" hangingPunct="1">
              <a:lnSpc>
                <a:spcPct val="90000"/>
              </a:lnSpc>
              <a:spcBef>
                <a:spcPts val="0"/>
              </a:spcBef>
              <a:spcAft>
                <a:spcPts val="1765"/>
              </a:spcAft>
              <a:buClrTx/>
              <a:buSzPct val="90000"/>
              <a:buFont typeface="Arial" panose="020B0604020202020204" pitchFamily="34" charset="0"/>
              <a:buChar char="•"/>
              <a:tabLst/>
              <a:defRPr/>
            </a:pPr>
            <a:r>
              <a:rPr kumimoji="0" lang="en-US" sz="1400" b="0"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light" panose="020B0402040204020203" pitchFamily="34" charset="0"/>
              </a:rPr>
              <a:t>Use </a:t>
            </a:r>
            <a:r>
              <a:rPr kumimoji="0" lang="en-US" sz="1400" b="1"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bold" panose="020B0702040204020203" pitchFamily="34" charset="0"/>
              </a:rPr>
              <a:t>proven practices </a:t>
            </a:r>
            <a:r>
              <a:rPr kumimoji="0" lang="en-US" sz="1400" b="0"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light" panose="020B0402040204020203" pitchFamily="34" charset="0"/>
              </a:rPr>
              <a:t>and tools from real customer experiences </a:t>
            </a:r>
          </a:p>
          <a:p>
            <a:pPr marL="285750" marR="0" lvl="0" indent="-285750" algn="l" defTabSz="914367" rtl="0" eaLnBrk="1" fontAlgn="auto" latinLnBrk="0" hangingPunct="1">
              <a:lnSpc>
                <a:spcPct val="90000"/>
              </a:lnSpc>
              <a:spcBef>
                <a:spcPts val="0"/>
              </a:spcBef>
              <a:spcAft>
                <a:spcPts val="1765"/>
              </a:spcAft>
              <a:buClrTx/>
              <a:buSzPct val="90000"/>
              <a:buFont typeface="Arial" panose="020B0604020202020204" pitchFamily="34" charset="0"/>
              <a:buChar char="•"/>
              <a:tabLst/>
              <a:defRPr/>
            </a:pPr>
            <a:r>
              <a:rPr kumimoji="0" lang="en-US" sz="1400" b="1"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bold" panose="020B0702040204020203" pitchFamily="34" charset="0"/>
              </a:rPr>
              <a:t>Accelerated</a:t>
            </a:r>
            <a:r>
              <a:rPr kumimoji="0" lang="en-US" sz="1400" b="1"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light" panose="020B0402040204020203" pitchFamily="34" charset="0"/>
              </a:rPr>
              <a:t> </a:t>
            </a:r>
            <a:r>
              <a:rPr kumimoji="0" lang="en-US" sz="1400" b="0"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light" panose="020B0402040204020203" pitchFamily="34" charset="0"/>
              </a:rPr>
              <a:t>deployment to full production of Azure solutions</a:t>
            </a:r>
            <a:endParaRPr kumimoji="0" lang="en-US" sz="1400" b="0"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BE067CC0-2E1C-48E3-B0FB-C0DA9592DE09}"/>
              </a:ext>
            </a:extLst>
          </p:cNvPr>
          <p:cNvGrpSpPr/>
          <p:nvPr/>
        </p:nvGrpSpPr>
        <p:grpSpPr>
          <a:xfrm>
            <a:off x="478248" y="1606167"/>
            <a:ext cx="505407" cy="527542"/>
            <a:chOff x="768054" y="1562992"/>
            <a:chExt cx="505407" cy="527542"/>
          </a:xfrm>
        </p:grpSpPr>
        <p:sp>
          <p:nvSpPr>
            <p:cNvPr id="85" name="Freeform 5"/>
            <p:cNvSpPr>
              <a:spLocks noEditPoints="1"/>
            </p:cNvSpPr>
            <p:nvPr/>
          </p:nvSpPr>
          <p:spPr bwMode="auto">
            <a:xfrm>
              <a:off x="768054" y="1862816"/>
              <a:ext cx="505407" cy="227718"/>
            </a:xfrm>
            <a:custGeom>
              <a:avLst/>
              <a:gdLst>
                <a:gd name="T0" fmla="*/ 589 w 635"/>
                <a:gd name="T1" fmla="*/ 41 h 286"/>
                <a:gd name="T2" fmla="*/ 456 w 635"/>
                <a:gd name="T3" fmla="*/ 102 h 286"/>
                <a:gd name="T4" fmla="*/ 307 w 635"/>
                <a:gd name="T5" fmla="*/ 108 h 286"/>
                <a:gd name="T6" fmla="*/ 389 w 635"/>
                <a:gd name="T7" fmla="*/ 83 h 286"/>
                <a:gd name="T8" fmla="*/ 416 w 635"/>
                <a:gd name="T9" fmla="*/ 1 h 286"/>
                <a:gd name="T10" fmla="*/ 279 w 635"/>
                <a:gd name="T11" fmla="*/ 21 h 286"/>
                <a:gd name="T12" fmla="*/ 121 w 635"/>
                <a:gd name="T13" fmla="*/ 39 h 286"/>
                <a:gd name="T14" fmla="*/ 0 w 635"/>
                <a:gd name="T15" fmla="*/ 175 h 286"/>
                <a:gd name="T16" fmla="*/ 115 w 635"/>
                <a:gd name="T17" fmla="*/ 286 h 286"/>
                <a:gd name="T18" fmla="*/ 221 w 635"/>
                <a:gd name="T19" fmla="*/ 216 h 286"/>
                <a:gd name="T20" fmla="*/ 376 w 635"/>
                <a:gd name="T21" fmla="*/ 211 h 286"/>
                <a:gd name="T22" fmla="*/ 432 w 635"/>
                <a:gd name="T23" fmla="*/ 202 h 286"/>
                <a:gd name="T24" fmla="*/ 631 w 635"/>
                <a:gd name="T25" fmla="*/ 74 h 286"/>
                <a:gd name="T26" fmla="*/ 589 w 635"/>
                <a:gd name="T27" fmla="*/ 41 h 286"/>
                <a:gd name="T28" fmla="*/ 589 w 635"/>
                <a:gd name="T29" fmla="*/ 41 h 286"/>
                <a:gd name="T30" fmla="*/ 589 w 635"/>
                <a:gd name="T31" fmla="*/ 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5" h="286">
                  <a:moveTo>
                    <a:pt x="589" y="41"/>
                  </a:moveTo>
                  <a:cubicBezTo>
                    <a:pt x="552" y="44"/>
                    <a:pt x="503" y="81"/>
                    <a:pt x="456" y="102"/>
                  </a:cubicBezTo>
                  <a:cubicBezTo>
                    <a:pt x="398" y="129"/>
                    <a:pt x="307" y="108"/>
                    <a:pt x="307" y="108"/>
                  </a:cubicBezTo>
                  <a:cubicBezTo>
                    <a:pt x="321" y="101"/>
                    <a:pt x="378" y="88"/>
                    <a:pt x="389" y="83"/>
                  </a:cubicBezTo>
                  <a:cubicBezTo>
                    <a:pt x="450" y="56"/>
                    <a:pt x="445" y="0"/>
                    <a:pt x="416" y="1"/>
                  </a:cubicBezTo>
                  <a:cubicBezTo>
                    <a:pt x="378" y="1"/>
                    <a:pt x="355" y="11"/>
                    <a:pt x="279" y="21"/>
                  </a:cubicBezTo>
                  <a:cubicBezTo>
                    <a:pt x="222" y="29"/>
                    <a:pt x="153" y="26"/>
                    <a:pt x="121" y="39"/>
                  </a:cubicBezTo>
                  <a:cubicBezTo>
                    <a:pt x="74" y="56"/>
                    <a:pt x="0" y="175"/>
                    <a:pt x="0" y="175"/>
                  </a:cubicBezTo>
                  <a:cubicBezTo>
                    <a:pt x="115" y="286"/>
                    <a:pt x="115" y="286"/>
                    <a:pt x="115" y="286"/>
                  </a:cubicBezTo>
                  <a:cubicBezTo>
                    <a:pt x="115" y="286"/>
                    <a:pt x="186" y="216"/>
                    <a:pt x="221" y="216"/>
                  </a:cubicBezTo>
                  <a:cubicBezTo>
                    <a:pt x="300" y="216"/>
                    <a:pt x="303" y="215"/>
                    <a:pt x="376" y="211"/>
                  </a:cubicBezTo>
                  <a:cubicBezTo>
                    <a:pt x="407" y="210"/>
                    <a:pt x="414" y="208"/>
                    <a:pt x="432" y="202"/>
                  </a:cubicBezTo>
                  <a:cubicBezTo>
                    <a:pt x="527" y="170"/>
                    <a:pt x="629" y="85"/>
                    <a:pt x="631" y="74"/>
                  </a:cubicBezTo>
                  <a:cubicBezTo>
                    <a:pt x="635" y="50"/>
                    <a:pt x="609" y="40"/>
                    <a:pt x="589" y="41"/>
                  </a:cubicBezTo>
                  <a:close/>
                  <a:moveTo>
                    <a:pt x="589" y="41"/>
                  </a:moveTo>
                  <a:cubicBezTo>
                    <a:pt x="589" y="41"/>
                    <a:pt x="589" y="41"/>
                    <a:pt x="589" y="41"/>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6"/>
            <p:cNvSpPr>
              <a:spLocks noEditPoints="1"/>
            </p:cNvSpPr>
            <p:nvPr/>
          </p:nvSpPr>
          <p:spPr bwMode="auto">
            <a:xfrm>
              <a:off x="919307" y="1562992"/>
              <a:ext cx="276012" cy="271317"/>
            </a:xfrm>
            <a:custGeom>
              <a:avLst/>
              <a:gdLst>
                <a:gd name="T0" fmla="*/ 29 w 347"/>
                <a:gd name="T1" fmla="*/ 180 h 341"/>
                <a:gd name="T2" fmla="*/ 36 w 347"/>
                <a:gd name="T3" fmla="*/ 213 h 341"/>
                <a:gd name="T4" fmla="*/ 19 w 347"/>
                <a:gd name="T5" fmla="*/ 222 h 341"/>
                <a:gd name="T6" fmla="*/ 15 w 347"/>
                <a:gd name="T7" fmla="*/ 239 h 341"/>
                <a:gd name="T8" fmla="*/ 47 w 347"/>
                <a:gd name="T9" fmla="*/ 282 h 341"/>
                <a:gd name="T10" fmla="*/ 69 w 347"/>
                <a:gd name="T11" fmla="*/ 271 h 341"/>
                <a:gd name="T12" fmla="*/ 95 w 347"/>
                <a:gd name="T13" fmla="*/ 291 h 341"/>
                <a:gd name="T14" fmla="*/ 88 w 347"/>
                <a:gd name="T15" fmla="*/ 310 h 341"/>
                <a:gd name="T16" fmla="*/ 95 w 347"/>
                <a:gd name="T17" fmla="*/ 325 h 341"/>
                <a:gd name="T18" fmla="*/ 140 w 347"/>
                <a:gd name="T19" fmla="*/ 341 h 341"/>
                <a:gd name="T20" fmla="*/ 157 w 347"/>
                <a:gd name="T21" fmla="*/ 315 h 341"/>
                <a:gd name="T22" fmla="*/ 174 w 347"/>
                <a:gd name="T23" fmla="*/ 315 h 341"/>
                <a:gd name="T24" fmla="*/ 190 w 347"/>
                <a:gd name="T25" fmla="*/ 315 h 341"/>
                <a:gd name="T26" fmla="*/ 203 w 347"/>
                <a:gd name="T27" fmla="*/ 340 h 341"/>
                <a:gd name="T28" fmla="*/ 212 w 347"/>
                <a:gd name="T29" fmla="*/ 340 h 341"/>
                <a:gd name="T30" fmla="*/ 260 w 347"/>
                <a:gd name="T31" fmla="*/ 310 h 341"/>
                <a:gd name="T32" fmla="*/ 253 w 347"/>
                <a:gd name="T33" fmla="*/ 291 h 341"/>
                <a:gd name="T34" fmla="*/ 279 w 347"/>
                <a:gd name="T35" fmla="*/ 271 h 341"/>
                <a:gd name="T36" fmla="*/ 301 w 347"/>
                <a:gd name="T37" fmla="*/ 282 h 341"/>
                <a:gd name="T38" fmla="*/ 312 w 347"/>
                <a:gd name="T39" fmla="*/ 276 h 341"/>
                <a:gd name="T40" fmla="*/ 329 w 347"/>
                <a:gd name="T41" fmla="*/ 222 h 341"/>
                <a:gd name="T42" fmla="*/ 312 w 347"/>
                <a:gd name="T43" fmla="*/ 213 h 341"/>
                <a:gd name="T44" fmla="*/ 318 w 347"/>
                <a:gd name="T45" fmla="*/ 180 h 341"/>
                <a:gd name="T46" fmla="*/ 345 w 347"/>
                <a:gd name="T47" fmla="*/ 172 h 341"/>
                <a:gd name="T48" fmla="*/ 339 w 347"/>
                <a:gd name="T49" fmla="*/ 121 h 341"/>
                <a:gd name="T50" fmla="*/ 325 w 347"/>
                <a:gd name="T51" fmla="*/ 111 h 341"/>
                <a:gd name="T52" fmla="*/ 290 w 347"/>
                <a:gd name="T53" fmla="*/ 85 h 341"/>
                <a:gd name="T54" fmla="*/ 305 w 347"/>
                <a:gd name="T55" fmla="*/ 62 h 341"/>
                <a:gd name="T56" fmla="*/ 268 w 347"/>
                <a:gd name="T57" fmla="*/ 26 h 341"/>
                <a:gd name="T58" fmla="*/ 251 w 347"/>
                <a:gd name="T59" fmla="*/ 28 h 341"/>
                <a:gd name="T60" fmla="*/ 208 w 347"/>
                <a:gd name="T61" fmla="*/ 30 h 341"/>
                <a:gd name="T62" fmla="*/ 196 w 347"/>
                <a:gd name="T63" fmla="*/ 0 h 341"/>
                <a:gd name="T64" fmla="*/ 140 w 347"/>
                <a:gd name="T65" fmla="*/ 12 h 341"/>
                <a:gd name="T66" fmla="*/ 109 w 347"/>
                <a:gd name="T67" fmla="*/ 42 h 341"/>
                <a:gd name="T68" fmla="*/ 89 w 347"/>
                <a:gd name="T69" fmla="*/ 24 h 341"/>
                <a:gd name="T70" fmla="*/ 47 w 347"/>
                <a:gd name="T71" fmla="*/ 54 h 341"/>
                <a:gd name="T72" fmla="*/ 58 w 347"/>
                <a:gd name="T73" fmla="*/ 85 h 341"/>
                <a:gd name="T74" fmla="*/ 23 w 347"/>
                <a:gd name="T75" fmla="*/ 111 h 341"/>
                <a:gd name="T76" fmla="*/ 9 w 347"/>
                <a:gd name="T77" fmla="*/ 121 h 341"/>
                <a:gd name="T78" fmla="*/ 11 w 347"/>
                <a:gd name="T79" fmla="*/ 177 h 341"/>
                <a:gd name="T80" fmla="*/ 174 w 347"/>
                <a:gd name="T81" fmla="*/ 77 h 341"/>
                <a:gd name="T82" fmla="*/ 174 w 347"/>
                <a:gd name="T83" fmla="*/ 266 h 341"/>
                <a:gd name="T84" fmla="*/ 79 w 347"/>
                <a:gd name="T85" fmla="*/ 17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41">
                  <a:moveTo>
                    <a:pt x="11" y="177"/>
                  </a:moveTo>
                  <a:cubicBezTo>
                    <a:pt x="29" y="180"/>
                    <a:pt x="29" y="180"/>
                    <a:pt x="29" y="180"/>
                  </a:cubicBezTo>
                  <a:cubicBezTo>
                    <a:pt x="30" y="180"/>
                    <a:pt x="30" y="180"/>
                    <a:pt x="30" y="180"/>
                  </a:cubicBezTo>
                  <a:cubicBezTo>
                    <a:pt x="31" y="192"/>
                    <a:pt x="33" y="202"/>
                    <a:pt x="36" y="213"/>
                  </a:cubicBezTo>
                  <a:cubicBezTo>
                    <a:pt x="36" y="213"/>
                    <a:pt x="35" y="213"/>
                    <a:pt x="35" y="213"/>
                  </a:cubicBezTo>
                  <a:cubicBezTo>
                    <a:pt x="19" y="222"/>
                    <a:pt x="19" y="222"/>
                    <a:pt x="19" y="222"/>
                  </a:cubicBezTo>
                  <a:cubicBezTo>
                    <a:pt x="16" y="224"/>
                    <a:pt x="14" y="226"/>
                    <a:pt x="13" y="230"/>
                  </a:cubicBezTo>
                  <a:cubicBezTo>
                    <a:pt x="13" y="233"/>
                    <a:pt x="13" y="236"/>
                    <a:pt x="15" y="239"/>
                  </a:cubicBezTo>
                  <a:cubicBezTo>
                    <a:pt x="36" y="276"/>
                    <a:pt x="36" y="276"/>
                    <a:pt x="36" y="276"/>
                  </a:cubicBezTo>
                  <a:cubicBezTo>
                    <a:pt x="38" y="280"/>
                    <a:pt x="42" y="282"/>
                    <a:pt x="47" y="282"/>
                  </a:cubicBezTo>
                  <a:cubicBezTo>
                    <a:pt x="49" y="282"/>
                    <a:pt x="51" y="282"/>
                    <a:pt x="53" y="281"/>
                  </a:cubicBezTo>
                  <a:cubicBezTo>
                    <a:pt x="69" y="271"/>
                    <a:pt x="69" y="271"/>
                    <a:pt x="69" y="271"/>
                  </a:cubicBezTo>
                  <a:cubicBezTo>
                    <a:pt x="69" y="271"/>
                    <a:pt x="70" y="271"/>
                    <a:pt x="70" y="270"/>
                  </a:cubicBezTo>
                  <a:cubicBezTo>
                    <a:pt x="77" y="278"/>
                    <a:pt x="86" y="285"/>
                    <a:pt x="95" y="291"/>
                  </a:cubicBezTo>
                  <a:cubicBezTo>
                    <a:pt x="95" y="292"/>
                    <a:pt x="94" y="292"/>
                    <a:pt x="94" y="292"/>
                  </a:cubicBezTo>
                  <a:cubicBezTo>
                    <a:pt x="88" y="310"/>
                    <a:pt x="88" y="310"/>
                    <a:pt x="88" y="310"/>
                  </a:cubicBezTo>
                  <a:cubicBezTo>
                    <a:pt x="87" y="313"/>
                    <a:pt x="87" y="316"/>
                    <a:pt x="88" y="319"/>
                  </a:cubicBezTo>
                  <a:cubicBezTo>
                    <a:pt x="90" y="322"/>
                    <a:pt x="92" y="324"/>
                    <a:pt x="95" y="325"/>
                  </a:cubicBezTo>
                  <a:cubicBezTo>
                    <a:pt x="136" y="340"/>
                    <a:pt x="136" y="340"/>
                    <a:pt x="136" y="340"/>
                  </a:cubicBezTo>
                  <a:cubicBezTo>
                    <a:pt x="137" y="341"/>
                    <a:pt x="138" y="341"/>
                    <a:pt x="140" y="341"/>
                  </a:cubicBezTo>
                  <a:cubicBezTo>
                    <a:pt x="145" y="341"/>
                    <a:pt x="149" y="338"/>
                    <a:pt x="151" y="333"/>
                  </a:cubicBezTo>
                  <a:cubicBezTo>
                    <a:pt x="157" y="315"/>
                    <a:pt x="157" y="315"/>
                    <a:pt x="157" y="315"/>
                  </a:cubicBezTo>
                  <a:cubicBezTo>
                    <a:pt x="158" y="315"/>
                    <a:pt x="158" y="314"/>
                    <a:pt x="158" y="314"/>
                  </a:cubicBezTo>
                  <a:cubicBezTo>
                    <a:pt x="163" y="315"/>
                    <a:pt x="168" y="315"/>
                    <a:pt x="174" y="315"/>
                  </a:cubicBezTo>
                  <a:cubicBezTo>
                    <a:pt x="179" y="315"/>
                    <a:pt x="185" y="315"/>
                    <a:pt x="190" y="314"/>
                  </a:cubicBezTo>
                  <a:cubicBezTo>
                    <a:pt x="190" y="314"/>
                    <a:pt x="190" y="315"/>
                    <a:pt x="190" y="315"/>
                  </a:cubicBezTo>
                  <a:cubicBezTo>
                    <a:pt x="197" y="333"/>
                    <a:pt x="197" y="333"/>
                    <a:pt x="197" y="333"/>
                  </a:cubicBezTo>
                  <a:cubicBezTo>
                    <a:pt x="198" y="336"/>
                    <a:pt x="200" y="338"/>
                    <a:pt x="203" y="340"/>
                  </a:cubicBezTo>
                  <a:cubicBezTo>
                    <a:pt x="205" y="341"/>
                    <a:pt x="206" y="341"/>
                    <a:pt x="208" y="341"/>
                  </a:cubicBezTo>
                  <a:cubicBezTo>
                    <a:pt x="210" y="341"/>
                    <a:pt x="211" y="341"/>
                    <a:pt x="212" y="340"/>
                  </a:cubicBezTo>
                  <a:cubicBezTo>
                    <a:pt x="253" y="325"/>
                    <a:pt x="253" y="325"/>
                    <a:pt x="253" y="325"/>
                  </a:cubicBezTo>
                  <a:cubicBezTo>
                    <a:pt x="259" y="323"/>
                    <a:pt x="262" y="316"/>
                    <a:pt x="260" y="310"/>
                  </a:cubicBezTo>
                  <a:cubicBezTo>
                    <a:pt x="254" y="292"/>
                    <a:pt x="254" y="292"/>
                    <a:pt x="254" y="292"/>
                  </a:cubicBezTo>
                  <a:cubicBezTo>
                    <a:pt x="253" y="292"/>
                    <a:pt x="253" y="292"/>
                    <a:pt x="253" y="291"/>
                  </a:cubicBezTo>
                  <a:cubicBezTo>
                    <a:pt x="262" y="285"/>
                    <a:pt x="270" y="278"/>
                    <a:pt x="278" y="270"/>
                  </a:cubicBezTo>
                  <a:cubicBezTo>
                    <a:pt x="278" y="271"/>
                    <a:pt x="279" y="271"/>
                    <a:pt x="279" y="271"/>
                  </a:cubicBezTo>
                  <a:cubicBezTo>
                    <a:pt x="295" y="281"/>
                    <a:pt x="295" y="281"/>
                    <a:pt x="295" y="281"/>
                  </a:cubicBezTo>
                  <a:cubicBezTo>
                    <a:pt x="297" y="282"/>
                    <a:pt x="299" y="282"/>
                    <a:pt x="301" y="282"/>
                  </a:cubicBezTo>
                  <a:cubicBezTo>
                    <a:pt x="302" y="282"/>
                    <a:pt x="303" y="282"/>
                    <a:pt x="304" y="282"/>
                  </a:cubicBezTo>
                  <a:cubicBezTo>
                    <a:pt x="307" y="281"/>
                    <a:pt x="310" y="279"/>
                    <a:pt x="312" y="276"/>
                  </a:cubicBezTo>
                  <a:cubicBezTo>
                    <a:pt x="333" y="239"/>
                    <a:pt x="333" y="239"/>
                    <a:pt x="333" y="239"/>
                  </a:cubicBezTo>
                  <a:cubicBezTo>
                    <a:pt x="337" y="233"/>
                    <a:pt x="335" y="226"/>
                    <a:pt x="329" y="222"/>
                  </a:cubicBezTo>
                  <a:cubicBezTo>
                    <a:pt x="313" y="213"/>
                    <a:pt x="313" y="213"/>
                    <a:pt x="313" y="213"/>
                  </a:cubicBezTo>
                  <a:cubicBezTo>
                    <a:pt x="312" y="213"/>
                    <a:pt x="312" y="213"/>
                    <a:pt x="312" y="213"/>
                  </a:cubicBezTo>
                  <a:cubicBezTo>
                    <a:pt x="315" y="202"/>
                    <a:pt x="317" y="192"/>
                    <a:pt x="318" y="180"/>
                  </a:cubicBezTo>
                  <a:cubicBezTo>
                    <a:pt x="318" y="180"/>
                    <a:pt x="318" y="180"/>
                    <a:pt x="318" y="180"/>
                  </a:cubicBezTo>
                  <a:cubicBezTo>
                    <a:pt x="337" y="177"/>
                    <a:pt x="337" y="177"/>
                    <a:pt x="337" y="177"/>
                  </a:cubicBezTo>
                  <a:cubicBezTo>
                    <a:pt x="340" y="177"/>
                    <a:pt x="343" y="175"/>
                    <a:pt x="345" y="172"/>
                  </a:cubicBezTo>
                  <a:cubicBezTo>
                    <a:pt x="346" y="170"/>
                    <a:pt x="347" y="166"/>
                    <a:pt x="347" y="163"/>
                  </a:cubicBezTo>
                  <a:cubicBezTo>
                    <a:pt x="339" y="121"/>
                    <a:pt x="339" y="121"/>
                    <a:pt x="339" y="121"/>
                  </a:cubicBezTo>
                  <a:cubicBezTo>
                    <a:pt x="338" y="117"/>
                    <a:pt x="337" y="115"/>
                    <a:pt x="334" y="113"/>
                  </a:cubicBezTo>
                  <a:cubicBezTo>
                    <a:pt x="331" y="111"/>
                    <a:pt x="328" y="110"/>
                    <a:pt x="325" y="111"/>
                  </a:cubicBezTo>
                  <a:cubicBezTo>
                    <a:pt x="307" y="114"/>
                    <a:pt x="307" y="114"/>
                    <a:pt x="307" y="114"/>
                  </a:cubicBezTo>
                  <a:cubicBezTo>
                    <a:pt x="302" y="104"/>
                    <a:pt x="297" y="94"/>
                    <a:pt x="290" y="85"/>
                  </a:cubicBezTo>
                  <a:cubicBezTo>
                    <a:pt x="302" y="71"/>
                    <a:pt x="302" y="71"/>
                    <a:pt x="302" y="71"/>
                  </a:cubicBezTo>
                  <a:cubicBezTo>
                    <a:pt x="304" y="69"/>
                    <a:pt x="305" y="66"/>
                    <a:pt x="305" y="62"/>
                  </a:cubicBezTo>
                  <a:cubicBezTo>
                    <a:pt x="305" y="59"/>
                    <a:pt x="303" y="56"/>
                    <a:pt x="301" y="54"/>
                  </a:cubicBezTo>
                  <a:cubicBezTo>
                    <a:pt x="268" y="26"/>
                    <a:pt x="268" y="26"/>
                    <a:pt x="268" y="26"/>
                  </a:cubicBezTo>
                  <a:cubicBezTo>
                    <a:pt x="265" y="24"/>
                    <a:pt x="262" y="23"/>
                    <a:pt x="259" y="24"/>
                  </a:cubicBezTo>
                  <a:cubicBezTo>
                    <a:pt x="256" y="24"/>
                    <a:pt x="253" y="25"/>
                    <a:pt x="251" y="28"/>
                  </a:cubicBezTo>
                  <a:cubicBezTo>
                    <a:pt x="239" y="42"/>
                    <a:pt x="239" y="42"/>
                    <a:pt x="239" y="42"/>
                  </a:cubicBezTo>
                  <a:cubicBezTo>
                    <a:pt x="229" y="37"/>
                    <a:pt x="219" y="33"/>
                    <a:pt x="208" y="30"/>
                  </a:cubicBezTo>
                  <a:cubicBezTo>
                    <a:pt x="208" y="12"/>
                    <a:pt x="208" y="12"/>
                    <a:pt x="208" y="12"/>
                  </a:cubicBezTo>
                  <a:cubicBezTo>
                    <a:pt x="208" y="6"/>
                    <a:pt x="202" y="0"/>
                    <a:pt x="196" y="0"/>
                  </a:cubicBezTo>
                  <a:cubicBezTo>
                    <a:pt x="152" y="0"/>
                    <a:pt x="152" y="0"/>
                    <a:pt x="152" y="0"/>
                  </a:cubicBezTo>
                  <a:cubicBezTo>
                    <a:pt x="146" y="0"/>
                    <a:pt x="140" y="6"/>
                    <a:pt x="140" y="12"/>
                  </a:cubicBezTo>
                  <a:cubicBezTo>
                    <a:pt x="140" y="30"/>
                    <a:pt x="140" y="30"/>
                    <a:pt x="140" y="30"/>
                  </a:cubicBezTo>
                  <a:cubicBezTo>
                    <a:pt x="129" y="33"/>
                    <a:pt x="119" y="37"/>
                    <a:pt x="109" y="42"/>
                  </a:cubicBezTo>
                  <a:cubicBezTo>
                    <a:pt x="97" y="28"/>
                    <a:pt x="97" y="28"/>
                    <a:pt x="97" y="28"/>
                  </a:cubicBezTo>
                  <a:cubicBezTo>
                    <a:pt x="95" y="25"/>
                    <a:pt x="92" y="24"/>
                    <a:pt x="89" y="24"/>
                  </a:cubicBezTo>
                  <a:cubicBezTo>
                    <a:pt x="86" y="23"/>
                    <a:pt x="83" y="24"/>
                    <a:pt x="80" y="26"/>
                  </a:cubicBezTo>
                  <a:cubicBezTo>
                    <a:pt x="47" y="54"/>
                    <a:pt x="47" y="54"/>
                    <a:pt x="47" y="54"/>
                  </a:cubicBezTo>
                  <a:cubicBezTo>
                    <a:pt x="42" y="59"/>
                    <a:pt x="41" y="66"/>
                    <a:pt x="46" y="71"/>
                  </a:cubicBezTo>
                  <a:cubicBezTo>
                    <a:pt x="58" y="85"/>
                    <a:pt x="58" y="85"/>
                    <a:pt x="58" y="85"/>
                  </a:cubicBezTo>
                  <a:cubicBezTo>
                    <a:pt x="51" y="94"/>
                    <a:pt x="45" y="104"/>
                    <a:pt x="41" y="114"/>
                  </a:cubicBezTo>
                  <a:cubicBezTo>
                    <a:pt x="23" y="111"/>
                    <a:pt x="23" y="111"/>
                    <a:pt x="23" y="111"/>
                  </a:cubicBezTo>
                  <a:cubicBezTo>
                    <a:pt x="20" y="110"/>
                    <a:pt x="16" y="111"/>
                    <a:pt x="14" y="113"/>
                  </a:cubicBezTo>
                  <a:cubicBezTo>
                    <a:pt x="11" y="115"/>
                    <a:pt x="9" y="117"/>
                    <a:pt x="9" y="121"/>
                  </a:cubicBezTo>
                  <a:cubicBezTo>
                    <a:pt x="1" y="163"/>
                    <a:pt x="1" y="163"/>
                    <a:pt x="1" y="163"/>
                  </a:cubicBezTo>
                  <a:cubicBezTo>
                    <a:pt x="0" y="170"/>
                    <a:pt x="5" y="176"/>
                    <a:pt x="11" y="177"/>
                  </a:cubicBezTo>
                  <a:close/>
                  <a:moveTo>
                    <a:pt x="79" y="172"/>
                  </a:moveTo>
                  <a:cubicBezTo>
                    <a:pt x="79" y="119"/>
                    <a:pt x="122" y="77"/>
                    <a:pt x="174" y="77"/>
                  </a:cubicBezTo>
                  <a:cubicBezTo>
                    <a:pt x="226" y="77"/>
                    <a:pt x="269" y="119"/>
                    <a:pt x="269" y="172"/>
                  </a:cubicBezTo>
                  <a:cubicBezTo>
                    <a:pt x="269" y="224"/>
                    <a:pt x="226" y="266"/>
                    <a:pt x="174" y="266"/>
                  </a:cubicBezTo>
                  <a:cubicBezTo>
                    <a:pt x="122" y="266"/>
                    <a:pt x="79" y="224"/>
                    <a:pt x="79" y="172"/>
                  </a:cubicBezTo>
                  <a:close/>
                  <a:moveTo>
                    <a:pt x="79" y="172"/>
                  </a:moveTo>
                  <a:cubicBezTo>
                    <a:pt x="79" y="172"/>
                    <a:pt x="79" y="172"/>
                    <a:pt x="79" y="172"/>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99" name="Rectangle 98"/>
          <p:cNvSpPr>
            <a:spLocks/>
          </p:cNvSpPr>
          <p:nvPr/>
        </p:nvSpPr>
        <p:spPr>
          <a:xfrm>
            <a:off x="456819" y="4363406"/>
            <a:ext cx="7379009" cy="2277547"/>
          </a:xfrm>
          <a:prstGeom prst="rect">
            <a:avLst/>
          </a:prstGeom>
        </p:spPr>
        <p:txBody>
          <a:bodyPr wrap="square">
            <a:spAutoFit/>
          </a:bodyPr>
          <a:lstStyle/>
          <a:p>
            <a:pPr marL="285750" marR="0" lvl="0" indent="-285750" algn="l" defTabSz="914367"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400" b="1"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Discovery: </a:t>
            </a:r>
            <a:r>
              <a:rPr kumimoji="0" lang="en-US" sz="1400" b="0"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Validate project scope, vision, requirements and assess architectural needs</a:t>
            </a:r>
          </a:p>
          <a:p>
            <a:pPr marL="285750" marR="0" lvl="0" indent="-285750" algn="l" defTabSz="914367"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400" b="1"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Solution Enablement: </a:t>
            </a:r>
            <a:r>
              <a:rPr kumimoji="0" lang="en-US" sz="1400" b="0"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Guidance on solution architecture design using proven practices and design principles</a:t>
            </a:r>
          </a:p>
          <a:p>
            <a:pPr marL="285750" marR="0" lvl="0" indent="-285750" algn="l" defTabSz="914367"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400" b="1"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Deployment: </a:t>
            </a:r>
            <a:r>
              <a:rPr kumimoji="0" lang="en-US" sz="1400" b="0"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Support in-house customer and/or partner led deployment of Azure solution</a:t>
            </a:r>
          </a:p>
          <a:p>
            <a:pPr marL="285750" marR="0" lvl="0" indent="-285750" algn="l" defTabSz="914367"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400" b="1"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Continuous Partnership</a:t>
            </a:r>
            <a:r>
              <a:rPr kumimoji="0" lang="en-US" sz="1400" b="0"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Provide periodic check-ins and address additional workloads and deployment needs</a:t>
            </a:r>
          </a:p>
        </p:txBody>
      </p:sp>
      <p:grpSp>
        <p:nvGrpSpPr>
          <p:cNvPr id="3" name="Group 2">
            <a:extLst>
              <a:ext uri="{FF2B5EF4-FFF2-40B4-BE49-F238E27FC236}">
                <a16:creationId xmlns:a16="http://schemas.microsoft.com/office/drawing/2014/main" id="{4D06BE82-DE6A-40D0-8049-64158967BA6F}"/>
              </a:ext>
            </a:extLst>
          </p:cNvPr>
          <p:cNvGrpSpPr/>
          <p:nvPr/>
        </p:nvGrpSpPr>
        <p:grpSpPr>
          <a:xfrm>
            <a:off x="520725" y="3833952"/>
            <a:ext cx="3565191" cy="480654"/>
            <a:chOff x="695321" y="3811929"/>
            <a:chExt cx="3565191" cy="480654"/>
          </a:xfrm>
        </p:grpSpPr>
        <p:sp>
          <p:nvSpPr>
            <p:cNvPr id="98" name="Rectangle 97"/>
            <p:cNvSpPr/>
            <p:nvPr/>
          </p:nvSpPr>
          <p:spPr bwMode="auto">
            <a:xfrm>
              <a:off x="1107283" y="3811929"/>
              <a:ext cx="3153229" cy="48065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Engagement phases </a:t>
              </a:r>
            </a:p>
          </p:txBody>
        </p:sp>
        <p:grpSp>
          <p:nvGrpSpPr>
            <p:cNvPr id="105" name="Group 4"/>
            <p:cNvGrpSpPr>
              <a:grpSpLocks noChangeAspect="1"/>
            </p:cNvGrpSpPr>
            <p:nvPr/>
          </p:nvGrpSpPr>
          <p:grpSpPr bwMode="auto">
            <a:xfrm>
              <a:off x="695321" y="3811929"/>
              <a:ext cx="650875" cy="413940"/>
              <a:chOff x="-24847" y="-6197"/>
              <a:chExt cx="11914" cy="7577"/>
            </a:xfrm>
            <a:solidFill>
              <a:schemeClr val="bg1"/>
            </a:solidFill>
          </p:grpSpPr>
          <p:sp>
            <p:nvSpPr>
              <p:cNvPr id="106" name="Freeform 5"/>
              <p:cNvSpPr>
                <a:spLocks/>
              </p:cNvSpPr>
              <p:nvPr/>
            </p:nvSpPr>
            <p:spPr bwMode="auto">
              <a:xfrm>
                <a:off x="-24847" y="-4327"/>
                <a:ext cx="11914" cy="5707"/>
              </a:xfrm>
              <a:custGeom>
                <a:avLst/>
                <a:gdLst>
                  <a:gd name="T0" fmla="*/ 0 w 2322"/>
                  <a:gd name="T1" fmla="*/ 1010 h 1117"/>
                  <a:gd name="T2" fmla="*/ 0 w 2322"/>
                  <a:gd name="T3" fmla="*/ 902 h 1117"/>
                  <a:gd name="T4" fmla="*/ 38 w 2322"/>
                  <a:gd name="T5" fmla="*/ 879 h 1117"/>
                  <a:gd name="T6" fmla="*/ 79 w 2322"/>
                  <a:gd name="T7" fmla="*/ 855 h 1117"/>
                  <a:gd name="T8" fmla="*/ 142 w 2322"/>
                  <a:gd name="T9" fmla="*/ 821 h 1117"/>
                  <a:gd name="T10" fmla="*/ 248 w 2322"/>
                  <a:gd name="T11" fmla="*/ 762 h 1117"/>
                  <a:gd name="T12" fmla="*/ 433 w 2322"/>
                  <a:gd name="T13" fmla="*/ 657 h 1117"/>
                  <a:gd name="T14" fmla="*/ 504 w 2322"/>
                  <a:gd name="T15" fmla="*/ 644 h 1117"/>
                  <a:gd name="T16" fmla="*/ 665 w 2322"/>
                  <a:gd name="T17" fmla="*/ 714 h 1117"/>
                  <a:gd name="T18" fmla="*/ 830 w 2322"/>
                  <a:gd name="T19" fmla="*/ 786 h 1117"/>
                  <a:gd name="T20" fmla="*/ 899 w 2322"/>
                  <a:gd name="T21" fmla="*/ 785 h 1117"/>
                  <a:gd name="T22" fmla="*/ 918 w 2322"/>
                  <a:gd name="T23" fmla="*/ 771 h 1117"/>
                  <a:gd name="T24" fmla="*/ 1116 w 2322"/>
                  <a:gd name="T25" fmla="*/ 662 h 1117"/>
                  <a:gd name="T26" fmla="*/ 1343 w 2322"/>
                  <a:gd name="T27" fmla="*/ 533 h 1117"/>
                  <a:gd name="T28" fmla="*/ 1813 w 2322"/>
                  <a:gd name="T29" fmla="*/ 267 h 1117"/>
                  <a:gd name="T30" fmla="*/ 1955 w 2322"/>
                  <a:gd name="T31" fmla="*/ 187 h 1117"/>
                  <a:gd name="T32" fmla="*/ 1908 w 2322"/>
                  <a:gd name="T33" fmla="*/ 99 h 1117"/>
                  <a:gd name="T34" fmla="*/ 1866 w 2322"/>
                  <a:gd name="T35" fmla="*/ 6 h 1117"/>
                  <a:gd name="T36" fmla="*/ 2314 w 2322"/>
                  <a:gd name="T37" fmla="*/ 89 h 1117"/>
                  <a:gd name="T38" fmla="*/ 2247 w 2322"/>
                  <a:gd name="T39" fmla="*/ 314 h 1117"/>
                  <a:gd name="T40" fmla="*/ 2163 w 2322"/>
                  <a:gd name="T41" fmla="*/ 544 h 1117"/>
                  <a:gd name="T42" fmla="*/ 2112 w 2322"/>
                  <a:gd name="T43" fmla="*/ 469 h 1117"/>
                  <a:gd name="T44" fmla="*/ 2055 w 2322"/>
                  <a:gd name="T45" fmla="*/ 370 h 1117"/>
                  <a:gd name="T46" fmla="*/ 1587 w 2322"/>
                  <a:gd name="T47" fmla="*/ 610 h 1117"/>
                  <a:gd name="T48" fmla="*/ 1142 w 2322"/>
                  <a:gd name="T49" fmla="*/ 858 h 1117"/>
                  <a:gd name="T50" fmla="*/ 984 w 2322"/>
                  <a:gd name="T51" fmla="*/ 947 h 1117"/>
                  <a:gd name="T52" fmla="*/ 867 w 2322"/>
                  <a:gd name="T53" fmla="*/ 1008 h 1117"/>
                  <a:gd name="T54" fmla="*/ 666 w 2322"/>
                  <a:gd name="T55" fmla="*/ 927 h 1117"/>
                  <a:gd name="T56" fmla="*/ 476 w 2322"/>
                  <a:gd name="T57" fmla="*/ 846 h 1117"/>
                  <a:gd name="T58" fmla="*/ 414 w 2322"/>
                  <a:gd name="T59" fmla="*/ 882 h 1117"/>
                  <a:gd name="T60" fmla="*/ 319 w 2322"/>
                  <a:gd name="T61" fmla="*/ 937 h 1117"/>
                  <a:gd name="T62" fmla="*/ 147 w 2322"/>
                  <a:gd name="T63" fmla="*/ 1037 h 1117"/>
                  <a:gd name="T64" fmla="*/ 4 w 2322"/>
                  <a:gd name="T65" fmla="*/ 1117 h 1117"/>
                  <a:gd name="T66" fmla="*/ 0 w 2322"/>
                  <a:gd name="T67" fmla="*/ 1010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22" h="1117">
                    <a:moveTo>
                      <a:pt x="0" y="1010"/>
                    </a:moveTo>
                    <a:lnTo>
                      <a:pt x="0" y="902"/>
                    </a:lnTo>
                    <a:lnTo>
                      <a:pt x="38" y="879"/>
                    </a:lnTo>
                    <a:cubicBezTo>
                      <a:pt x="58" y="866"/>
                      <a:pt x="77" y="855"/>
                      <a:pt x="79" y="855"/>
                    </a:cubicBezTo>
                    <a:cubicBezTo>
                      <a:pt x="81" y="855"/>
                      <a:pt x="110" y="840"/>
                      <a:pt x="142" y="821"/>
                    </a:cubicBezTo>
                    <a:cubicBezTo>
                      <a:pt x="175" y="803"/>
                      <a:pt x="223" y="776"/>
                      <a:pt x="248" y="762"/>
                    </a:cubicBezTo>
                    <a:cubicBezTo>
                      <a:pt x="325" y="720"/>
                      <a:pt x="385" y="686"/>
                      <a:pt x="433" y="657"/>
                    </a:cubicBezTo>
                    <a:cubicBezTo>
                      <a:pt x="475" y="633"/>
                      <a:pt x="481" y="632"/>
                      <a:pt x="504" y="644"/>
                    </a:cubicBezTo>
                    <a:cubicBezTo>
                      <a:pt x="518" y="651"/>
                      <a:pt x="590" y="683"/>
                      <a:pt x="665" y="714"/>
                    </a:cubicBezTo>
                    <a:cubicBezTo>
                      <a:pt x="740" y="746"/>
                      <a:pt x="814" y="778"/>
                      <a:pt x="830" y="786"/>
                    </a:cubicBezTo>
                    <a:cubicBezTo>
                      <a:pt x="868" y="803"/>
                      <a:pt x="884" y="803"/>
                      <a:pt x="899" y="785"/>
                    </a:cubicBezTo>
                    <a:cubicBezTo>
                      <a:pt x="905" y="777"/>
                      <a:pt x="914" y="771"/>
                      <a:pt x="918" y="771"/>
                    </a:cubicBezTo>
                    <a:cubicBezTo>
                      <a:pt x="922" y="771"/>
                      <a:pt x="1011" y="722"/>
                      <a:pt x="1116" y="662"/>
                    </a:cubicBezTo>
                    <a:cubicBezTo>
                      <a:pt x="1220" y="603"/>
                      <a:pt x="1323" y="544"/>
                      <a:pt x="1343" y="533"/>
                    </a:cubicBezTo>
                    <a:cubicBezTo>
                      <a:pt x="1407" y="497"/>
                      <a:pt x="1663" y="352"/>
                      <a:pt x="1813" y="267"/>
                    </a:cubicBezTo>
                    <a:lnTo>
                      <a:pt x="1955" y="187"/>
                    </a:lnTo>
                    <a:lnTo>
                      <a:pt x="1908" y="99"/>
                    </a:lnTo>
                    <a:cubicBezTo>
                      <a:pt x="1882" y="51"/>
                      <a:pt x="1863" y="9"/>
                      <a:pt x="1866" y="6"/>
                    </a:cubicBezTo>
                    <a:cubicBezTo>
                      <a:pt x="1872" y="0"/>
                      <a:pt x="2297" y="79"/>
                      <a:pt x="2314" y="89"/>
                    </a:cubicBezTo>
                    <a:cubicBezTo>
                      <a:pt x="2322" y="94"/>
                      <a:pt x="2301" y="162"/>
                      <a:pt x="2247" y="314"/>
                    </a:cubicBezTo>
                    <a:cubicBezTo>
                      <a:pt x="2204" y="434"/>
                      <a:pt x="2166" y="538"/>
                      <a:pt x="2163" y="544"/>
                    </a:cubicBezTo>
                    <a:cubicBezTo>
                      <a:pt x="2159" y="551"/>
                      <a:pt x="2138" y="520"/>
                      <a:pt x="2112" y="469"/>
                    </a:cubicBezTo>
                    <a:cubicBezTo>
                      <a:pt x="2087" y="422"/>
                      <a:pt x="2061" y="377"/>
                      <a:pt x="2055" y="370"/>
                    </a:cubicBezTo>
                    <a:cubicBezTo>
                      <a:pt x="2040" y="355"/>
                      <a:pt x="2077" y="335"/>
                      <a:pt x="1587" y="610"/>
                    </a:cubicBezTo>
                    <a:cubicBezTo>
                      <a:pt x="1371" y="731"/>
                      <a:pt x="1170" y="843"/>
                      <a:pt x="1142" y="858"/>
                    </a:cubicBezTo>
                    <a:cubicBezTo>
                      <a:pt x="1114" y="873"/>
                      <a:pt x="1043" y="914"/>
                      <a:pt x="984" y="947"/>
                    </a:cubicBezTo>
                    <a:cubicBezTo>
                      <a:pt x="925" y="981"/>
                      <a:pt x="872" y="1008"/>
                      <a:pt x="867" y="1008"/>
                    </a:cubicBezTo>
                    <a:cubicBezTo>
                      <a:pt x="861" y="1008"/>
                      <a:pt x="771" y="972"/>
                      <a:pt x="666" y="927"/>
                    </a:cubicBezTo>
                    <a:lnTo>
                      <a:pt x="476" y="846"/>
                    </a:lnTo>
                    <a:lnTo>
                      <a:pt x="414" y="882"/>
                    </a:lnTo>
                    <a:cubicBezTo>
                      <a:pt x="379" y="902"/>
                      <a:pt x="337" y="927"/>
                      <a:pt x="319" y="937"/>
                    </a:cubicBezTo>
                    <a:cubicBezTo>
                      <a:pt x="301" y="947"/>
                      <a:pt x="223" y="992"/>
                      <a:pt x="147" y="1037"/>
                    </a:cubicBezTo>
                    <a:cubicBezTo>
                      <a:pt x="71" y="1081"/>
                      <a:pt x="6" y="1117"/>
                      <a:pt x="4" y="1117"/>
                    </a:cubicBezTo>
                    <a:cubicBezTo>
                      <a:pt x="2" y="1117"/>
                      <a:pt x="0" y="1069"/>
                      <a:pt x="0" y="101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6"/>
              <p:cNvSpPr>
                <a:spLocks/>
              </p:cNvSpPr>
              <p:nvPr/>
            </p:nvSpPr>
            <p:spPr bwMode="auto">
              <a:xfrm>
                <a:off x="-24847" y="-6197"/>
                <a:ext cx="8979" cy="5722"/>
              </a:xfrm>
              <a:custGeom>
                <a:avLst/>
                <a:gdLst>
                  <a:gd name="T0" fmla="*/ 0 w 1750"/>
                  <a:gd name="T1" fmla="*/ 1022 h 1120"/>
                  <a:gd name="T2" fmla="*/ 42 w 1750"/>
                  <a:gd name="T3" fmla="*/ 773 h 1120"/>
                  <a:gd name="T4" fmla="*/ 169 w 1750"/>
                  <a:gd name="T5" fmla="*/ 691 h 1120"/>
                  <a:gd name="T6" fmla="*/ 252 w 1750"/>
                  <a:gd name="T7" fmla="*/ 662 h 1120"/>
                  <a:gd name="T8" fmla="*/ 219 w 1750"/>
                  <a:gd name="T9" fmla="*/ 588 h 1120"/>
                  <a:gd name="T10" fmla="*/ 180 w 1750"/>
                  <a:gd name="T11" fmla="*/ 402 h 1120"/>
                  <a:gd name="T12" fmla="*/ 245 w 1750"/>
                  <a:gd name="T13" fmla="*/ 206 h 1120"/>
                  <a:gd name="T14" fmla="*/ 438 w 1750"/>
                  <a:gd name="T15" fmla="*/ 208 h 1120"/>
                  <a:gd name="T16" fmla="*/ 506 w 1750"/>
                  <a:gd name="T17" fmla="*/ 387 h 1120"/>
                  <a:gd name="T18" fmla="*/ 473 w 1750"/>
                  <a:gd name="T19" fmla="*/ 561 h 1120"/>
                  <a:gd name="T20" fmla="*/ 469 w 1750"/>
                  <a:gd name="T21" fmla="*/ 698 h 1120"/>
                  <a:gd name="T22" fmla="*/ 518 w 1750"/>
                  <a:gd name="T23" fmla="*/ 684 h 1120"/>
                  <a:gd name="T24" fmla="*/ 799 w 1750"/>
                  <a:gd name="T25" fmla="*/ 542 h 1120"/>
                  <a:gd name="T26" fmla="*/ 831 w 1750"/>
                  <a:gd name="T27" fmla="*/ 530 h 1120"/>
                  <a:gd name="T28" fmla="*/ 791 w 1750"/>
                  <a:gd name="T29" fmla="*/ 450 h 1120"/>
                  <a:gd name="T30" fmla="*/ 751 w 1750"/>
                  <a:gd name="T31" fmla="*/ 276 h 1120"/>
                  <a:gd name="T32" fmla="*/ 765 w 1750"/>
                  <a:gd name="T33" fmla="*/ 140 h 1120"/>
                  <a:gd name="T34" fmla="*/ 965 w 1750"/>
                  <a:gd name="T35" fmla="*/ 61 h 1120"/>
                  <a:gd name="T36" fmla="*/ 1061 w 1750"/>
                  <a:gd name="T37" fmla="*/ 131 h 1120"/>
                  <a:gd name="T38" fmla="*/ 1078 w 1750"/>
                  <a:gd name="T39" fmla="*/ 270 h 1120"/>
                  <a:gd name="T40" fmla="*/ 1039 w 1750"/>
                  <a:gd name="T41" fmla="*/ 450 h 1120"/>
                  <a:gd name="T42" fmla="*/ 1034 w 1750"/>
                  <a:gd name="T43" fmla="*/ 590 h 1120"/>
                  <a:gd name="T44" fmla="*/ 1237 w 1750"/>
                  <a:gd name="T45" fmla="*/ 563 h 1120"/>
                  <a:gd name="T46" fmla="*/ 1383 w 1750"/>
                  <a:gd name="T47" fmla="*/ 496 h 1120"/>
                  <a:gd name="T48" fmla="*/ 1431 w 1750"/>
                  <a:gd name="T49" fmla="*/ 480 h 1120"/>
                  <a:gd name="T50" fmla="*/ 1408 w 1750"/>
                  <a:gd name="T51" fmla="*/ 444 h 1120"/>
                  <a:gd name="T52" fmla="*/ 1348 w 1750"/>
                  <a:gd name="T53" fmla="*/ 212 h 1120"/>
                  <a:gd name="T54" fmla="*/ 1415 w 1750"/>
                  <a:gd name="T55" fmla="*/ 28 h 1120"/>
                  <a:gd name="T56" fmla="*/ 1612 w 1750"/>
                  <a:gd name="T57" fmla="*/ 31 h 1120"/>
                  <a:gd name="T58" fmla="*/ 1676 w 1750"/>
                  <a:gd name="T59" fmla="*/ 218 h 1120"/>
                  <a:gd name="T60" fmla="*/ 1644 w 1750"/>
                  <a:gd name="T61" fmla="*/ 382 h 1120"/>
                  <a:gd name="T62" fmla="*/ 1612 w 1750"/>
                  <a:gd name="T63" fmla="*/ 455 h 1120"/>
                  <a:gd name="T64" fmla="*/ 1661 w 1750"/>
                  <a:gd name="T65" fmla="*/ 477 h 1120"/>
                  <a:gd name="T66" fmla="*/ 1731 w 1750"/>
                  <a:gd name="T67" fmla="*/ 505 h 1120"/>
                  <a:gd name="T68" fmla="*/ 1750 w 1750"/>
                  <a:gd name="T69" fmla="*/ 519 h 1120"/>
                  <a:gd name="T70" fmla="*/ 1645 w 1750"/>
                  <a:gd name="T71" fmla="*/ 586 h 1120"/>
                  <a:gd name="T72" fmla="*/ 1409 w 1750"/>
                  <a:gd name="T73" fmla="*/ 718 h 1120"/>
                  <a:gd name="T74" fmla="*/ 1093 w 1750"/>
                  <a:gd name="T75" fmla="*/ 897 h 1120"/>
                  <a:gd name="T76" fmla="*/ 870 w 1750"/>
                  <a:gd name="T77" fmla="*/ 1025 h 1120"/>
                  <a:gd name="T78" fmla="*/ 756 w 1750"/>
                  <a:gd name="T79" fmla="*/ 974 h 1120"/>
                  <a:gd name="T80" fmla="*/ 559 w 1750"/>
                  <a:gd name="T81" fmla="*/ 889 h 1120"/>
                  <a:gd name="T82" fmla="*/ 477 w 1750"/>
                  <a:gd name="T83" fmla="*/ 854 h 1120"/>
                  <a:gd name="T84" fmla="*/ 288 w 1750"/>
                  <a:gd name="T85" fmla="*/ 960 h 1120"/>
                  <a:gd name="T86" fmla="*/ 50 w 1750"/>
                  <a:gd name="T87" fmla="*/ 1093 h 1120"/>
                  <a:gd name="T88" fmla="*/ 0 w 1750"/>
                  <a:gd name="T89" fmla="*/ 1120 h 1120"/>
                  <a:gd name="T90" fmla="*/ 0 w 1750"/>
                  <a:gd name="T91" fmla="*/ 1022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50" h="1120">
                    <a:moveTo>
                      <a:pt x="0" y="1022"/>
                    </a:moveTo>
                    <a:cubicBezTo>
                      <a:pt x="0" y="923"/>
                      <a:pt x="18" y="820"/>
                      <a:pt x="42" y="773"/>
                    </a:cubicBezTo>
                    <a:cubicBezTo>
                      <a:pt x="62" y="734"/>
                      <a:pt x="84" y="720"/>
                      <a:pt x="169" y="691"/>
                    </a:cubicBezTo>
                    <a:cubicBezTo>
                      <a:pt x="213" y="677"/>
                      <a:pt x="250" y="664"/>
                      <a:pt x="252" y="662"/>
                    </a:cubicBezTo>
                    <a:cubicBezTo>
                      <a:pt x="254" y="661"/>
                      <a:pt x="239" y="628"/>
                      <a:pt x="219" y="588"/>
                    </a:cubicBezTo>
                    <a:cubicBezTo>
                      <a:pt x="184" y="517"/>
                      <a:pt x="183" y="512"/>
                      <a:pt x="180" y="402"/>
                    </a:cubicBezTo>
                    <a:cubicBezTo>
                      <a:pt x="177" y="274"/>
                      <a:pt x="188" y="239"/>
                      <a:pt x="245" y="206"/>
                    </a:cubicBezTo>
                    <a:cubicBezTo>
                      <a:pt x="289" y="180"/>
                      <a:pt x="402" y="181"/>
                      <a:pt x="438" y="208"/>
                    </a:cubicBezTo>
                    <a:cubicBezTo>
                      <a:pt x="495" y="249"/>
                      <a:pt x="506" y="279"/>
                      <a:pt x="506" y="387"/>
                    </a:cubicBezTo>
                    <a:cubicBezTo>
                      <a:pt x="506" y="480"/>
                      <a:pt x="503" y="491"/>
                      <a:pt x="473" y="561"/>
                    </a:cubicBezTo>
                    <a:cubicBezTo>
                      <a:pt x="437" y="642"/>
                      <a:pt x="436" y="680"/>
                      <a:pt x="469" y="698"/>
                    </a:cubicBezTo>
                    <a:cubicBezTo>
                      <a:pt x="483" y="705"/>
                      <a:pt x="494" y="703"/>
                      <a:pt x="518" y="684"/>
                    </a:cubicBezTo>
                    <a:cubicBezTo>
                      <a:pt x="565" y="648"/>
                      <a:pt x="761" y="550"/>
                      <a:pt x="799" y="542"/>
                    </a:cubicBezTo>
                    <a:cubicBezTo>
                      <a:pt x="819" y="539"/>
                      <a:pt x="833" y="533"/>
                      <a:pt x="831" y="530"/>
                    </a:cubicBezTo>
                    <a:cubicBezTo>
                      <a:pt x="830" y="527"/>
                      <a:pt x="812" y="491"/>
                      <a:pt x="791" y="450"/>
                    </a:cubicBezTo>
                    <a:cubicBezTo>
                      <a:pt x="756" y="379"/>
                      <a:pt x="754" y="371"/>
                      <a:pt x="751" y="276"/>
                    </a:cubicBezTo>
                    <a:cubicBezTo>
                      <a:pt x="748" y="194"/>
                      <a:pt x="751" y="170"/>
                      <a:pt x="765" y="140"/>
                    </a:cubicBezTo>
                    <a:cubicBezTo>
                      <a:pt x="796" y="73"/>
                      <a:pt x="883" y="39"/>
                      <a:pt x="965" y="61"/>
                    </a:cubicBezTo>
                    <a:cubicBezTo>
                      <a:pt x="1021" y="76"/>
                      <a:pt x="1038" y="89"/>
                      <a:pt x="1061" y="131"/>
                    </a:cubicBezTo>
                    <a:cubicBezTo>
                      <a:pt x="1078" y="164"/>
                      <a:pt x="1081" y="181"/>
                      <a:pt x="1078" y="270"/>
                    </a:cubicBezTo>
                    <a:cubicBezTo>
                      <a:pt x="1076" y="367"/>
                      <a:pt x="1074" y="376"/>
                      <a:pt x="1039" y="450"/>
                    </a:cubicBezTo>
                    <a:cubicBezTo>
                      <a:pt x="992" y="548"/>
                      <a:pt x="991" y="572"/>
                      <a:pt x="1034" y="590"/>
                    </a:cubicBezTo>
                    <a:cubicBezTo>
                      <a:pt x="1111" y="622"/>
                      <a:pt x="1133" y="619"/>
                      <a:pt x="1237" y="563"/>
                    </a:cubicBezTo>
                    <a:cubicBezTo>
                      <a:pt x="1290" y="535"/>
                      <a:pt x="1356" y="504"/>
                      <a:pt x="1383" y="496"/>
                    </a:cubicBezTo>
                    <a:lnTo>
                      <a:pt x="1431" y="480"/>
                    </a:lnTo>
                    <a:lnTo>
                      <a:pt x="1408" y="444"/>
                    </a:lnTo>
                    <a:cubicBezTo>
                      <a:pt x="1361" y="368"/>
                      <a:pt x="1348" y="320"/>
                      <a:pt x="1348" y="212"/>
                    </a:cubicBezTo>
                    <a:cubicBezTo>
                      <a:pt x="1348" y="97"/>
                      <a:pt x="1362" y="59"/>
                      <a:pt x="1415" y="28"/>
                    </a:cubicBezTo>
                    <a:cubicBezTo>
                      <a:pt x="1461" y="0"/>
                      <a:pt x="1565" y="2"/>
                      <a:pt x="1612" y="31"/>
                    </a:cubicBezTo>
                    <a:cubicBezTo>
                      <a:pt x="1660" y="61"/>
                      <a:pt x="1676" y="106"/>
                      <a:pt x="1676" y="218"/>
                    </a:cubicBezTo>
                    <a:cubicBezTo>
                      <a:pt x="1675" y="301"/>
                      <a:pt x="1673" y="315"/>
                      <a:pt x="1644" y="382"/>
                    </a:cubicBezTo>
                    <a:lnTo>
                      <a:pt x="1612" y="455"/>
                    </a:lnTo>
                    <a:lnTo>
                      <a:pt x="1661" y="477"/>
                    </a:lnTo>
                    <a:cubicBezTo>
                      <a:pt x="1689" y="489"/>
                      <a:pt x="1720" y="502"/>
                      <a:pt x="1731" y="505"/>
                    </a:cubicBezTo>
                    <a:cubicBezTo>
                      <a:pt x="1742" y="508"/>
                      <a:pt x="1750" y="515"/>
                      <a:pt x="1750" y="519"/>
                    </a:cubicBezTo>
                    <a:cubicBezTo>
                      <a:pt x="1750" y="523"/>
                      <a:pt x="1703" y="553"/>
                      <a:pt x="1645" y="586"/>
                    </a:cubicBezTo>
                    <a:cubicBezTo>
                      <a:pt x="1509" y="663"/>
                      <a:pt x="1518" y="658"/>
                      <a:pt x="1409" y="718"/>
                    </a:cubicBezTo>
                    <a:cubicBezTo>
                      <a:pt x="1357" y="746"/>
                      <a:pt x="1215" y="827"/>
                      <a:pt x="1093" y="897"/>
                    </a:cubicBezTo>
                    <a:lnTo>
                      <a:pt x="870" y="1025"/>
                    </a:lnTo>
                    <a:lnTo>
                      <a:pt x="756" y="974"/>
                    </a:lnTo>
                    <a:cubicBezTo>
                      <a:pt x="693" y="947"/>
                      <a:pt x="605" y="908"/>
                      <a:pt x="559" y="889"/>
                    </a:cubicBezTo>
                    <a:lnTo>
                      <a:pt x="477" y="854"/>
                    </a:lnTo>
                    <a:lnTo>
                      <a:pt x="288" y="960"/>
                    </a:lnTo>
                    <a:cubicBezTo>
                      <a:pt x="184" y="1018"/>
                      <a:pt x="77" y="1077"/>
                      <a:pt x="50" y="1093"/>
                    </a:cubicBezTo>
                    <a:lnTo>
                      <a:pt x="0" y="1120"/>
                    </a:lnTo>
                    <a:lnTo>
                      <a:pt x="0" y="1022"/>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5" name="Title 4">
            <a:extLst>
              <a:ext uri="{FF2B5EF4-FFF2-40B4-BE49-F238E27FC236}">
                <a16:creationId xmlns:a16="http://schemas.microsoft.com/office/drawing/2014/main" id="{171F0C58-AECC-46A9-93F7-10C5AB719916}"/>
              </a:ext>
            </a:extLst>
          </p:cNvPr>
          <p:cNvSpPr>
            <a:spLocks noGrp="1"/>
          </p:cNvSpPr>
          <p:nvPr>
            <p:ph type="title"/>
          </p:nvPr>
        </p:nvSpPr>
        <p:spPr>
          <a:xfrm>
            <a:off x="432665" y="208451"/>
            <a:ext cx="11018520" cy="1107996"/>
          </a:xfrm>
        </p:spPr>
        <p:txBody>
          <a:bodyPr>
            <a:normAutofit fontScale="90000"/>
          </a:bodyPr>
          <a:lstStyle/>
          <a:p>
            <a:r>
              <a:rPr lang="en-US"/>
              <a:t>Get help: FastTrack for Azure can help you migrate quickly and confidently</a:t>
            </a:r>
          </a:p>
        </p:txBody>
      </p:sp>
    </p:spTree>
    <p:extLst>
      <p:ext uri="{BB962C8B-B14F-4D97-AF65-F5344CB8AC3E}">
        <p14:creationId xmlns:p14="http://schemas.microsoft.com/office/powerpoint/2010/main" val="5501049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0-#ppt_w/2"/>
                                          </p:val>
                                        </p:tav>
                                        <p:tav tm="100000">
                                          <p:val>
                                            <p:strVal val="#ppt_x"/>
                                          </p:val>
                                        </p:tav>
                                      </p:tavLst>
                                    </p:anim>
                                    <p:anim calcmode="lin" valueType="num">
                                      <p:cBhvr additive="base">
                                        <p:cTn id="8" dur="500" fill="hold"/>
                                        <p:tgtEl>
                                          <p:spTgt spid="8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81">
                                            <p:txEl>
                                              <p:pRg st="0" end="0"/>
                                            </p:txEl>
                                          </p:spTgt>
                                        </p:tgtEl>
                                        <p:attrNameLst>
                                          <p:attrName>style.visibility</p:attrName>
                                        </p:attrNameLst>
                                      </p:cBhvr>
                                      <p:to>
                                        <p:strVal val="visible"/>
                                      </p:to>
                                    </p:set>
                                    <p:animEffect transition="in" filter="fade">
                                      <p:cBhvr>
                                        <p:cTn id="12" dur="500"/>
                                        <p:tgtEl>
                                          <p:spTgt spid="81">
                                            <p:txEl>
                                              <p:pRg st="0" end="0"/>
                                            </p:txEl>
                                          </p:spTgt>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1">
                                            <p:txEl>
                                              <p:pRg st="1" end="1"/>
                                            </p:txEl>
                                          </p:spTgt>
                                        </p:tgtEl>
                                        <p:attrNameLst>
                                          <p:attrName>style.visibility</p:attrName>
                                        </p:attrNameLst>
                                      </p:cBhvr>
                                      <p:to>
                                        <p:strVal val="visible"/>
                                      </p:to>
                                    </p:set>
                                    <p:animEffect transition="in" filter="fade">
                                      <p:cBhvr>
                                        <p:cTn id="16" dur="500"/>
                                        <p:tgtEl>
                                          <p:spTgt spid="81">
                                            <p:txEl>
                                              <p:pRg st="1" end="1"/>
                                            </p:txEl>
                                          </p:spTgt>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81">
                                            <p:txEl>
                                              <p:pRg st="2" end="2"/>
                                            </p:txEl>
                                          </p:spTgt>
                                        </p:tgtEl>
                                        <p:attrNameLst>
                                          <p:attrName>style.visibility</p:attrName>
                                        </p:attrNameLst>
                                      </p:cBhvr>
                                      <p:to>
                                        <p:strVal val="visible"/>
                                      </p:to>
                                    </p:set>
                                    <p:animEffect transition="in" filter="fade">
                                      <p:cBhvr>
                                        <p:cTn id="20" dur="500"/>
                                        <p:tgtEl>
                                          <p:spTgt spid="81">
                                            <p:txEl>
                                              <p:pRg st="2" end="2"/>
                                            </p:txEl>
                                          </p:spTgt>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99">
                                            <p:txEl>
                                              <p:pRg st="0" end="0"/>
                                            </p:txEl>
                                          </p:spTgt>
                                        </p:tgtEl>
                                        <p:attrNameLst>
                                          <p:attrName>style.visibility</p:attrName>
                                        </p:attrNameLst>
                                      </p:cBhvr>
                                      <p:to>
                                        <p:strVal val="visible"/>
                                      </p:to>
                                    </p:set>
                                    <p:animEffect transition="in" filter="fade">
                                      <p:cBhvr>
                                        <p:cTn id="24" dur="500"/>
                                        <p:tgtEl>
                                          <p:spTgt spid="99">
                                            <p:txEl>
                                              <p:pRg st="0" end="0"/>
                                            </p:txEl>
                                          </p:spTgt>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99">
                                            <p:txEl>
                                              <p:pRg st="1" end="1"/>
                                            </p:txEl>
                                          </p:spTgt>
                                        </p:tgtEl>
                                        <p:attrNameLst>
                                          <p:attrName>style.visibility</p:attrName>
                                        </p:attrNameLst>
                                      </p:cBhvr>
                                      <p:to>
                                        <p:strVal val="visible"/>
                                      </p:to>
                                    </p:set>
                                    <p:animEffect transition="in" filter="fade">
                                      <p:cBhvr>
                                        <p:cTn id="28" dur="500"/>
                                        <p:tgtEl>
                                          <p:spTgt spid="99">
                                            <p:txEl>
                                              <p:pRg st="1" end="1"/>
                                            </p:txEl>
                                          </p:spTgt>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99">
                                            <p:txEl>
                                              <p:pRg st="2" end="2"/>
                                            </p:txEl>
                                          </p:spTgt>
                                        </p:tgtEl>
                                        <p:attrNameLst>
                                          <p:attrName>style.visibility</p:attrName>
                                        </p:attrNameLst>
                                      </p:cBhvr>
                                      <p:to>
                                        <p:strVal val="visible"/>
                                      </p:to>
                                    </p:set>
                                    <p:animEffect transition="in" filter="fade">
                                      <p:cBhvr>
                                        <p:cTn id="32" dur="500"/>
                                        <p:tgtEl>
                                          <p:spTgt spid="99">
                                            <p:txEl>
                                              <p:pRg st="2" end="2"/>
                                            </p:txEl>
                                          </p:spTgt>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99">
                                            <p:txEl>
                                              <p:pRg st="3" end="3"/>
                                            </p:txEl>
                                          </p:spTgt>
                                        </p:tgtEl>
                                        <p:attrNameLst>
                                          <p:attrName>style.visibility</p:attrName>
                                        </p:attrNameLst>
                                      </p:cBhvr>
                                      <p:to>
                                        <p:strVal val="visible"/>
                                      </p:to>
                                    </p:set>
                                    <p:animEffect transition="in" filter="fade">
                                      <p:cBhvr>
                                        <p:cTn id="3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7E03734-B751-4BA2-A234-1A4606303694}"/>
              </a:ext>
            </a:extLst>
          </p:cNvPr>
          <p:cNvPicPr>
            <a:picLocks noChangeAspect="1"/>
          </p:cNvPicPr>
          <p:nvPr/>
        </p:nvPicPr>
        <p:blipFill>
          <a:blip r:embed="rId3"/>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8C5B46D6-0BC4-42F4-8EE3-E2A00269CFB7}"/>
              </a:ext>
            </a:extLst>
          </p:cNvPr>
          <p:cNvSpPr/>
          <p:nvPr/>
        </p:nvSpPr>
        <p:spPr bwMode="auto">
          <a:xfrm>
            <a:off x="0" y="973"/>
            <a:ext cx="12192000" cy="6857027"/>
          </a:xfrm>
          <a:prstGeom prst="rect">
            <a:avLst/>
          </a:prstGeom>
          <a:solidFill>
            <a:schemeClr val="tx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solidFill>
                <a:srgbClr val="002050">
                  <a:alpha val="84000"/>
                </a:srgbClr>
              </a:solidFill>
              <a:effectLst/>
              <a:uLnTx/>
              <a:uFillTx/>
              <a:latin typeface="Segoe UI Semilight"/>
              <a:ea typeface="Segoe UI" pitchFamily="34" charset="0"/>
              <a:cs typeface="Segoe UI" pitchFamily="34" charset="0"/>
            </a:endParaRPr>
          </a:p>
        </p:txBody>
      </p:sp>
      <p:sp>
        <p:nvSpPr>
          <p:cNvPr id="7" name="Title 3">
            <a:extLst>
              <a:ext uri="{FF2B5EF4-FFF2-40B4-BE49-F238E27FC236}">
                <a16:creationId xmlns:a16="http://schemas.microsoft.com/office/drawing/2014/main" id="{CDDF6284-1016-4456-9D4E-A67B94697F02}"/>
              </a:ext>
            </a:extLst>
          </p:cNvPr>
          <p:cNvSpPr txBox="1">
            <a:spLocks/>
          </p:cNvSpPr>
          <p:nvPr/>
        </p:nvSpPr>
        <p:spPr>
          <a:xfrm>
            <a:off x="533400" y="2609047"/>
            <a:ext cx="11125200" cy="1477328"/>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There has never been a better time </a:t>
            </a:r>
            <a:br>
              <a:rPr kumimoji="0" lang="en-US" sz="4800" b="1"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800" b="1"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to migrate to Azure</a:t>
            </a:r>
          </a:p>
        </p:txBody>
      </p:sp>
    </p:spTree>
    <p:extLst>
      <p:ext uri="{BB962C8B-B14F-4D97-AF65-F5344CB8AC3E}">
        <p14:creationId xmlns:p14="http://schemas.microsoft.com/office/powerpoint/2010/main" val="6385196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2.25428E-6 0.04608 L 2.25428E-6 -1.7567E-6 " pathEditMode="relative" rAng="0" ptsTypes="AA">
                                      <p:cBhvr>
                                        <p:cTn id="9" dur="1000" fill="hold"/>
                                        <p:tgtEl>
                                          <p:spTgt spid="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6245E-33D0-42A8-9DF4-D1B52A102613}"/>
              </a:ext>
            </a:extLst>
          </p:cNvPr>
          <p:cNvSpPr>
            <a:spLocks noGrp="1"/>
          </p:cNvSpPr>
          <p:nvPr>
            <p:ph type="title"/>
          </p:nvPr>
        </p:nvSpPr>
        <p:spPr>
          <a:xfrm>
            <a:off x="414736" y="291505"/>
            <a:ext cx="11018520" cy="553998"/>
          </a:xfrm>
        </p:spPr>
        <p:txBody>
          <a:bodyPr>
            <a:normAutofit fontScale="90000"/>
          </a:bodyPr>
          <a:lstStyle/>
          <a:p>
            <a:r>
              <a:rPr lang="en-US" dirty="0"/>
              <a:t>Get help: skilled migration partners </a:t>
            </a:r>
          </a:p>
        </p:txBody>
      </p:sp>
      <p:grpSp>
        <p:nvGrpSpPr>
          <p:cNvPr id="39" name="Group 38">
            <a:extLst>
              <a:ext uri="{FF2B5EF4-FFF2-40B4-BE49-F238E27FC236}">
                <a16:creationId xmlns:a16="http://schemas.microsoft.com/office/drawing/2014/main" id="{B75B599E-1A94-4083-BC95-CE3AF07BC539}"/>
              </a:ext>
            </a:extLst>
          </p:cNvPr>
          <p:cNvGrpSpPr/>
          <p:nvPr/>
        </p:nvGrpSpPr>
        <p:grpSpPr>
          <a:xfrm>
            <a:off x="680632" y="1194912"/>
            <a:ext cx="10327729" cy="4637628"/>
            <a:chOff x="766600" y="854002"/>
            <a:chExt cx="9292187" cy="4034579"/>
          </a:xfrm>
        </p:grpSpPr>
        <p:pic>
          <p:nvPicPr>
            <p:cNvPr id="3" name="Picture 2">
              <a:hlinkClick r:id="rId3"/>
              <a:extLst>
                <a:ext uri="{FF2B5EF4-FFF2-40B4-BE49-F238E27FC236}">
                  <a16:creationId xmlns:a16="http://schemas.microsoft.com/office/drawing/2014/main" id="{EE3A981C-9CA3-4D4C-9104-CEE5FE1CB979}"/>
                </a:ext>
              </a:extLst>
            </p:cNvPr>
            <p:cNvPicPr/>
            <p:nvPr/>
          </p:nvPicPr>
          <p:blipFill rotWithShape="1">
            <a:blip r:embed="rId4"/>
            <a:srcRect r="15620" b="24740"/>
            <a:stretch/>
          </p:blipFill>
          <p:spPr bwMode="auto">
            <a:xfrm>
              <a:off x="766600" y="1479256"/>
              <a:ext cx="13961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5"/>
              <a:extLst>
                <a:ext uri="{FF2B5EF4-FFF2-40B4-BE49-F238E27FC236}">
                  <a16:creationId xmlns:a16="http://schemas.microsoft.com/office/drawing/2014/main" id="{6EEA29ED-186E-4F08-A244-2676FC104043}"/>
                </a:ext>
              </a:extLst>
            </p:cNvPr>
            <p:cNvPicPr/>
            <p:nvPr/>
          </p:nvPicPr>
          <p:blipFill>
            <a:blip r:embed="rId6">
              <a:clrChange>
                <a:clrFrom>
                  <a:srgbClr val="FFFFFF"/>
                </a:clrFrom>
                <a:clrTo>
                  <a:srgbClr val="FFFFFF">
                    <a:alpha val="0"/>
                  </a:srgbClr>
                </a:clrTo>
              </a:clrChange>
            </a:blip>
            <a:stretch>
              <a:fillRect/>
            </a:stretch>
          </p:blipFill>
          <p:spPr bwMode="auto">
            <a:xfrm>
              <a:off x="5685449" y="1559011"/>
              <a:ext cx="1199484" cy="3280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7"/>
              <a:extLst>
                <a:ext uri="{FF2B5EF4-FFF2-40B4-BE49-F238E27FC236}">
                  <a16:creationId xmlns:a16="http://schemas.microsoft.com/office/drawing/2014/main" id="{D86362E5-F326-4DA9-9BB0-7E3249AC17C7}"/>
                </a:ext>
              </a:extLst>
            </p:cNvPr>
            <p:cNvPicPr/>
            <p:nvPr/>
          </p:nvPicPr>
          <p:blipFill>
            <a:blip r:embed="rId8"/>
            <a:stretch>
              <a:fillRect/>
            </a:stretch>
          </p:blipFill>
          <p:spPr>
            <a:xfrm>
              <a:off x="3865781" y="1527316"/>
              <a:ext cx="1396153" cy="326407"/>
            </a:xfrm>
            <a:prstGeom prst="rect">
              <a:avLst/>
            </a:prstGeom>
          </p:spPr>
        </p:pic>
        <p:pic>
          <p:nvPicPr>
            <p:cNvPr id="6" name="Picture 5">
              <a:hlinkClick r:id="rId9"/>
              <a:extLst>
                <a:ext uri="{FF2B5EF4-FFF2-40B4-BE49-F238E27FC236}">
                  <a16:creationId xmlns:a16="http://schemas.microsoft.com/office/drawing/2014/main" id="{6098117B-FF43-42FB-B179-948F5BF557E2}"/>
                </a:ext>
              </a:extLst>
            </p:cNvPr>
            <p:cNvPicPr/>
            <p:nvPr/>
          </p:nvPicPr>
          <p:blipFill>
            <a:blip r:embed="rId10">
              <a:clrChange>
                <a:clrFrom>
                  <a:srgbClr val="FFFFFF"/>
                </a:clrFrom>
                <a:clrTo>
                  <a:srgbClr val="FFFFFF">
                    <a:alpha val="0"/>
                  </a:srgbClr>
                </a:clrTo>
              </a:clrChange>
            </a:blip>
            <a:stretch>
              <a:fillRect/>
            </a:stretch>
          </p:blipFill>
          <p:spPr>
            <a:xfrm>
              <a:off x="766600" y="2191850"/>
              <a:ext cx="1396153" cy="298765"/>
            </a:xfrm>
            <a:prstGeom prst="rect">
              <a:avLst/>
            </a:prstGeom>
          </p:spPr>
        </p:pic>
        <p:pic>
          <p:nvPicPr>
            <p:cNvPr id="7" name="Picture 6">
              <a:hlinkClick r:id="rId11"/>
              <a:extLst>
                <a:ext uri="{FF2B5EF4-FFF2-40B4-BE49-F238E27FC236}">
                  <a16:creationId xmlns:a16="http://schemas.microsoft.com/office/drawing/2014/main" id="{68146C30-7892-4032-B4A8-B08AA8CDA97A}"/>
                </a:ext>
              </a:extLst>
            </p:cNvPr>
            <p:cNvPicPr/>
            <p:nvPr/>
          </p:nvPicPr>
          <p:blipFill>
            <a:blip r:embed="rId12"/>
            <a:stretch>
              <a:fillRect/>
            </a:stretch>
          </p:blipFill>
          <p:spPr bwMode="auto">
            <a:xfrm>
              <a:off x="2453780" y="2526126"/>
              <a:ext cx="1242965" cy="2520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laranet COM">
              <a:hlinkClick r:id="rId13"/>
              <a:extLst>
                <a:ext uri="{FF2B5EF4-FFF2-40B4-BE49-F238E27FC236}">
                  <a16:creationId xmlns:a16="http://schemas.microsoft.com/office/drawing/2014/main" id="{A458F342-876C-407A-9296-BBD95223B75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03956" y="1629013"/>
              <a:ext cx="924390" cy="1880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hlinkClick r:id="rId15"/>
              <a:extLst>
                <a:ext uri="{FF2B5EF4-FFF2-40B4-BE49-F238E27FC236}">
                  <a16:creationId xmlns:a16="http://schemas.microsoft.com/office/drawing/2014/main" id="{D76F32A0-334F-4844-BC68-19F10439F2F8}"/>
                </a:ext>
              </a:extLst>
            </p:cNvPr>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715507" y="854002"/>
              <a:ext cx="588449" cy="639633"/>
            </a:xfrm>
            <a:prstGeom prst="rect">
              <a:avLst/>
            </a:prstGeom>
            <a:noFill/>
            <a:ln>
              <a:noFill/>
            </a:ln>
          </p:spPr>
        </p:pic>
        <p:pic>
          <p:nvPicPr>
            <p:cNvPr id="10" name="Picture 2" descr="https://partneraggregatoreastsa.blob.core.windows.net/publishedlogos/0b2b2353-c08c-4733-b034-908b5eeb6014_aea016e8-a47d-4725-92f8-65dfec03c85f">
              <a:hlinkClick r:id="rId17"/>
              <a:extLst>
                <a:ext uri="{FF2B5EF4-FFF2-40B4-BE49-F238E27FC236}">
                  <a16:creationId xmlns:a16="http://schemas.microsoft.com/office/drawing/2014/main" id="{1CA9F35F-67B6-446B-96CB-CA0D96FB3B6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22388" y="1428750"/>
              <a:ext cx="1326507" cy="523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hlinkClick r:id="rId19"/>
              <a:extLst>
                <a:ext uri="{FF2B5EF4-FFF2-40B4-BE49-F238E27FC236}">
                  <a16:creationId xmlns:a16="http://schemas.microsoft.com/office/drawing/2014/main" id="{5BBCEB06-FC3C-4C07-95E1-FABDADEEFFAB}"/>
                </a:ext>
              </a:extLst>
            </p:cNvPr>
            <p:cNvPicPr/>
            <p:nvPr/>
          </p:nvPicPr>
          <p:blipFill rotWithShape="1">
            <a:blip r:embed="rId20"/>
            <a:srcRect t="10602" b="10602"/>
            <a:stretch/>
          </p:blipFill>
          <p:spPr>
            <a:xfrm>
              <a:off x="6285190" y="2423334"/>
              <a:ext cx="1096869" cy="345714"/>
            </a:xfrm>
            <a:prstGeom prst="rect">
              <a:avLst/>
            </a:prstGeom>
          </p:spPr>
        </p:pic>
        <p:pic>
          <p:nvPicPr>
            <p:cNvPr id="12" name="Picture 11">
              <a:hlinkClick r:id="rId21"/>
              <a:extLst>
                <a:ext uri="{FF2B5EF4-FFF2-40B4-BE49-F238E27FC236}">
                  <a16:creationId xmlns:a16="http://schemas.microsoft.com/office/drawing/2014/main" id="{4E6DD4EC-9851-4DDD-B4C1-098E633B9B8D}"/>
                </a:ext>
              </a:extLst>
            </p:cNvPr>
            <p:cNvPicPr/>
            <p:nvPr/>
          </p:nvPicPr>
          <p:blipFill rotWithShape="1">
            <a:blip r:embed="rId22" cstate="print">
              <a:extLst>
                <a:ext uri="{28A0092B-C50C-407E-A947-70E740481C1C}">
                  <a14:useLocalDpi xmlns:a14="http://schemas.microsoft.com/office/drawing/2010/main" val="0"/>
                </a:ext>
              </a:extLst>
            </a:blip>
            <a:srcRect l="10422" t="30303" r="10422" b="30303"/>
            <a:stretch/>
          </p:blipFill>
          <p:spPr>
            <a:xfrm>
              <a:off x="3976747" y="2951245"/>
              <a:ext cx="1174221" cy="229934"/>
            </a:xfrm>
            <a:prstGeom prst="rect">
              <a:avLst/>
            </a:prstGeom>
          </p:spPr>
        </p:pic>
        <p:pic>
          <p:nvPicPr>
            <p:cNvPr id="13" name="Picture 2">
              <a:hlinkClick r:id="rId23"/>
              <a:extLst>
                <a:ext uri="{FF2B5EF4-FFF2-40B4-BE49-F238E27FC236}">
                  <a16:creationId xmlns:a16="http://schemas.microsoft.com/office/drawing/2014/main" id="{551AB5E7-500B-43A1-AA3F-D80BD79778C7}"/>
                </a:ext>
              </a:extLst>
            </p:cNvPr>
            <p:cNvPicPr>
              <a:picLocks noChangeAspect="1" noChangeArrowheads="1"/>
            </p:cNvPicPr>
            <p:nvPr/>
          </p:nvPicPr>
          <p:blipFill rotWithShape="1">
            <a:blip r:embed="rId24"/>
            <a:srcRect t="27781" b="27781"/>
            <a:stretch/>
          </p:blipFill>
          <p:spPr bwMode="auto">
            <a:xfrm>
              <a:off x="766600" y="2831483"/>
              <a:ext cx="1396153" cy="4694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oretek Services Logo">
              <a:hlinkClick r:id="rId25"/>
              <a:extLst>
                <a:ext uri="{FF2B5EF4-FFF2-40B4-BE49-F238E27FC236}">
                  <a16:creationId xmlns:a16="http://schemas.microsoft.com/office/drawing/2014/main" id="{821058AE-A81B-4FA4-B1D1-71A9A3D5CBA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491543" y="2112786"/>
              <a:ext cx="1041298" cy="3490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Related image">
              <a:hlinkClick r:id="rId27"/>
              <a:extLst>
                <a:ext uri="{FF2B5EF4-FFF2-40B4-BE49-F238E27FC236}">
                  <a16:creationId xmlns:a16="http://schemas.microsoft.com/office/drawing/2014/main" id="{FFC41846-E96D-480B-AEF4-D5A1BA9B95F7}"/>
                </a:ext>
              </a:extLst>
            </p:cNvPr>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t="31111" b="35333"/>
            <a:stretch/>
          </p:blipFill>
          <p:spPr bwMode="auto">
            <a:xfrm>
              <a:off x="2421710" y="2876983"/>
              <a:ext cx="1127863" cy="3784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hlinkClick r:id="rId29"/>
              <a:extLst>
                <a:ext uri="{FF2B5EF4-FFF2-40B4-BE49-F238E27FC236}">
                  <a16:creationId xmlns:a16="http://schemas.microsoft.com/office/drawing/2014/main" id="{291821EF-9B13-4420-B993-2D3644ADED0E}"/>
                </a:ext>
              </a:extLst>
            </p:cNvPr>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9064804" y="1984115"/>
              <a:ext cx="993983" cy="541397"/>
            </a:xfrm>
            <a:prstGeom prst="rect">
              <a:avLst/>
            </a:prstGeom>
            <a:noFill/>
            <a:ln>
              <a:noFill/>
            </a:ln>
          </p:spPr>
        </p:pic>
        <p:pic>
          <p:nvPicPr>
            <p:cNvPr id="18" name="Picture 17" descr="logo">
              <a:hlinkClick r:id="rId31"/>
              <a:extLst>
                <a:ext uri="{FF2B5EF4-FFF2-40B4-BE49-F238E27FC236}">
                  <a16:creationId xmlns:a16="http://schemas.microsoft.com/office/drawing/2014/main" id="{6F53FFE8-4AD6-49C2-88A2-66E1331D6EDF}"/>
                </a:ext>
              </a:extLst>
            </p:cNvPr>
            <p:cNvPicPr/>
            <p:nvPr/>
          </p:nvPicPr>
          <p:blipFill>
            <a:blip r:embed="rId32">
              <a:extLst>
                <a:ext uri="{28A0092B-C50C-407E-A947-70E740481C1C}">
                  <a14:useLocalDpi xmlns:a14="http://schemas.microsoft.com/office/drawing/2010/main" val="0"/>
                </a:ext>
              </a:extLst>
            </a:blip>
            <a:srcRect/>
            <a:stretch>
              <a:fillRect/>
            </a:stretch>
          </p:blipFill>
          <p:spPr bwMode="auto">
            <a:xfrm>
              <a:off x="2843158" y="1955219"/>
              <a:ext cx="1412830" cy="424276"/>
            </a:xfrm>
            <a:prstGeom prst="rect">
              <a:avLst/>
            </a:prstGeom>
            <a:noFill/>
            <a:ln>
              <a:noFill/>
            </a:ln>
          </p:spPr>
        </p:pic>
        <p:pic>
          <p:nvPicPr>
            <p:cNvPr id="19" name="Picture 18" descr="Intercept">
              <a:hlinkClick r:id="rId33"/>
              <a:extLst>
                <a:ext uri="{FF2B5EF4-FFF2-40B4-BE49-F238E27FC236}">
                  <a16:creationId xmlns:a16="http://schemas.microsoft.com/office/drawing/2014/main" id="{06B35EB0-66BE-4AE1-A239-7C60C3964C7E}"/>
                </a:ext>
              </a:extLst>
            </p:cNvPr>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6411146" y="3712655"/>
              <a:ext cx="1111770" cy="198331"/>
            </a:xfrm>
            <a:prstGeom prst="rect">
              <a:avLst/>
            </a:prstGeom>
            <a:noFill/>
          </p:spPr>
        </p:pic>
        <p:pic>
          <p:nvPicPr>
            <p:cNvPr id="20" name="Picture 2" descr="Related image">
              <a:hlinkClick r:id="rId35"/>
              <a:extLst>
                <a:ext uri="{FF2B5EF4-FFF2-40B4-BE49-F238E27FC236}">
                  <a16:creationId xmlns:a16="http://schemas.microsoft.com/office/drawing/2014/main" id="{20BD889C-63C0-43A1-BC0F-798310064044}"/>
                </a:ext>
              </a:extLst>
            </p:cNvPr>
            <p:cNvPicPr>
              <a:picLocks noChangeAspect="1" noChangeArrowheads="1"/>
            </p:cNvPicPr>
            <p:nvPr/>
          </p:nvPicPr>
          <p:blipFill rotWithShape="1">
            <a:blip r:embed="rId36">
              <a:clrChange>
                <a:clrFrom>
                  <a:srgbClr val="FFFFFF"/>
                </a:clrFrom>
                <a:clrTo>
                  <a:srgbClr val="FFFFFF">
                    <a:alpha val="0"/>
                  </a:srgbClr>
                </a:clrTo>
              </a:clrChange>
              <a:extLst>
                <a:ext uri="{28A0092B-C50C-407E-A947-70E740481C1C}">
                  <a14:useLocalDpi xmlns:a14="http://schemas.microsoft.com/office/drawing/2010/main" val="0"/>
                </a:ext>
              </a:extLst>
            </a:blip>
            <a:srcRect l="3188" t="36350" r="3188" b="36350"/>
            <a:stretch/>
          </p:blipFill>
          <p:spPr bwMode="auto">
            <a:xfrm>
              <a:off x="766802" y="3641810"/>
              <a:ext cx="1395749" cy="3536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37"/>
              <a:extLst>
                <a:ext uri="{FF2B5EF4-FFF2-40B4-BE49-F238E27FC236}">
                  <a16:creationId xmlns:a16="http://schemas.microsoft.com/office/drawing/2014/main" id="{BEE2A7E5-FDDF-4B18-9D56-266E126138B0}"/>
                </a:ext>
              </a:extLst>
            </p:cNvPr>
            <p:cNvPicPr>
              <a:picLocks noChangeAspect="1" noChangeArrowheads="1"/>
            </p:cNvPicPr>
            <p:nvPr/>
          </p:nvPicPr>
          <p:blipFill>
            <a:blip r:embed="rId38"/>
            <a:stretch>
              <a:fillRect/>
            </a:stretch>
          </p:blipFill>
          <p:spPr bwMode="auto">
            <a:xfrm>
              <a:off x="2666572" y="3685579"/>
              <a:ext cx="1185288" cy="35366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hlinkClick r:id="rId39"/>
              <a:extLst>
                <a:ext uri="{FF2B5EF4-FFF2-40B4-BE49-F238E27FC236}">
                  <a16:creationId xmlns:a16="http://schemas.microsoft.com/office/drawing/2014/main" id="{73D8F017-04E2-4A27-9A1D-2A6C63D956E1}"/>
                </a:ext>
              </a:extLst>
            </p:cNvPr>
            <p:cNvPicPr/>
            <p:nvPr/>
          </p:nvPicPr>
          <p:blipFill rotWithShape="1">
            <a:blip r:embed="rId40">
              <a:clrChange>
                <a:clrFrom>
                  <a:srgbClr val="FFFFFF"/>
                </a:clrFrom>
                <a:clrTo>
                  <a:srgbClr val="FFFFFF">
                    <a:alpha val="0"/>
                  </a:srgbClr>
                </a:clrTo>
              </a:clrChange>
            </a:blip>
            <a:srcRect t="20411" b="20411"/>
            <a:stretch/>
          </p:blipFill>
          <p:spPr bwMode="auto">
            <a:xfrm>
              <a:off x="8696866" y="2687388"/>
              <a:ext cx="1280262" cy="7576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41"/>
              <a:extLst>
                <a:ext uri="{FF2B5EF4-FFF2-40B4-BE49-F238E27FC236}">
                  <a16:creationId xmlns:a16="http://schemas.microsoft.com/office/drawing/2014/main" id="{F6C594D4-0B1E-466F-B12C-80D36044B9C9}"/>
                </a:ext>
              </a:extLst>
            </p:cNvPr>
            <p:cNvPicPr/>
            <p:nvPr/>
          </p:nvPicPr>
          <p:blipFill>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99434" y="2957794"/>
              <a:ext cx="1390336" cy="446769"/>
            </a:xfrm>
            <a:prstGeom prst="rect">
              <a:avLst/>
            </a:prstGeom>
            <a:noFill/>
            <a:ln>
              <a:noFill/>
            </a:ln>
          </p:spPr>
        </p:pic>
        <p:pic>
          <p:nvPicPr>
            <p:cNvPr id="24" name="Picture 23">
              <a:hlinkClick r:id="rId43"/>
              <a:extLst>
                <a:ext uri="{FF2B5EF4-FFF2-40B4-BE49-F238E27FC236}">
                  <a16:creationId xmlns:a16="http://schemas.microsoft.com/office/drawing/2014/main" id="{8F8EFC12-D90C-4F43-B3DB-6B60C740F33C}"/>
                </a:ext>
              </a:extLst>
            </p:cNvPr>
            <p:cNvPicPr/>
            <p:nvPr/>
          </p:nvPicPr>
          <p:blipFill rotWithShape="1">
            <a:blip r:embed="rId44" cstate="print">
              <a:clrChange>
                <a:clrFrom>
                  <a:srgbClr val="FFFFFF"/>
                </a:clrFrom>
                <a:clrTo>
                  <a:srgbClr val="FFFFFF">
                    <a:alpha val="0"/>
                  </a:srgbClr>
                </a:clrTo>
              </a:clrChange>
              <a:extLst>
                <a:ext uri="{28A0092B-C50C-407E-A947-70E740481C1C}">
                  <a14:useLocalDpi xmlns:a14="http://schemas.microsoft.com/office/drawing/2010/main" val="0"/>
                </a:ext>
              </a:extLst>
            </a:blip>
            <a:srcRect l="10808" t="16865" r="10808" b="16865"/>
            <a:stretch/>
          </p:blipFill>
          <p:spPr bwMode="auto">
            <a:xfrm>
              <a:off x="7884361" y="866780"/>
              <a:ext cx="958576" cy="538884"/>
            </a:xfrm>
            <a:prstGeom prst="rect">
              <a:avLst/>
            </a:prstGeom>
            <a:noFill/>
            <a:ln>
              <a:noFill/>
            </a:ln>
          </p:spPr>
        </p:pic>
        <p:pic>
          <p:nvPicPr>
            <p:cNvPr id="25" name="Picture 12" descr="Image result for hcl logo">
              <a:hlinkClick r:id="rId45"/>
              <a:extLst>
                <a:ext uri="{FF2B5EF4-FFF2-40B4-BE49-F238E27FC236}">
                  <a16:creationId xmlns:a16="http://schemas.microsoft.com/office/drawing/2014/main" id="{465B4C3B-55AE-41F6-B401-410329741AC2}"/>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9521575" y="918827"/>
              <a:ext cx="457428" cy="37984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hlinkClick r:id="rId47"/>
              <a:extLst>
                <a:ext uri="{FF2B5EF4-FFF2-40B4-BE49-F238E27FC236}">
                  <a16:creationId xmlns:a16="http://schemas.microsoft.com/office/drawing/2014/main" id="{96745614-E36D-4993-A004-95E29AC1D664}"/>
                </a:ext>
              </a:extLst>
            </p:cNvPr>
            <p:cNvPicPr/>
            <p:nvPr/>
          </p:nvPicPr>
          <p:blipFill rotWithShape="1">
            <a:blip r:embed="rId48"/>
            <a:srcRect t="32578" b="32578"/>
            <a:stretch/>
          </p:blipFill>
          <p:spPr bwMode="auto">
            <a:xfrm>
              <a:off x="2573265" y="4497113"/>
              <a:ext cx="1403482" cy="21734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hlinkClick r:id="rId49"/>
              <a:extLst>
                <a:ext uri="{FF2B5EF4-FFF2-40B4-BE49-F238E27FC236}">
                  <a16:creationId xmlns:a16="http://schemas.microsoft.com/office/drawing/2014/main" id="{DE47C107-458A-4F46-864B-EEA8A7AE52D3}"/>
                </a:ext>
              </a:extLst>
            </p:cNvPr>
            <p:cNvPicPr/>
            <p:nvPr/>
          </p:nvPicPr>
          <p:blipFill>
            <a:blip r:embed="rId50"/>
            <a:stretch>
              <a:fillRect/>
            </a:stretch>
          </p:blipFill>
          <p:spPr bwMode="auto">
            <a:xfrm>
              <a:off x="4362278" y="3641810"/>
              <a:ext cx="1392392" cy="2212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51"/>
              <a:extLst>
                <a:ext uri="{FF2B5EF4-FFF2-40B4-BE49-F238E27FC236}">
                  <a16:creationId xmlns:a16="http://schemas.microsoft.com/office/drawing/2014/main" id="{22C95D3D-DC44-42DD-9EAC-E1AC268ECD0D}"/>
                </a:ext>
              </a:extLst>
            </p:cNvPr>
            <p:cNvPicPr/>
            <p:nvPr/>
          </p:nvPicPr>
          <p:blipFill rotWithShape="1">
            <a:blip r:embed="rId52"/>
            <a:srcRect t="19002" b="19002"/>
            <a:stretch/>
          </p:blipFill>
          <p:spPr bwMode="auto">
            <a:xfrm>
              <a:off x="8153072" y="3716556"/>
              <a:ext cx="1129481" cy="352785"/>
            </a:xfrm>
            <a:prstGeom prst="rect">
              <a:avLst/>
            </a:prstGeom>
            <a:noFill/>
            <a:ln>
              <a:noFill/>
            </a:ln>
          </p:spPr>
        </p:pic>
        <p:pic>
          <p:nvPicPr>
            <p:cNvPr id="30" name="Picture 2" descr="Image result for protera logo">
              <a:hlinkClick r:id="rId53"/>
              <a:extLst>
                <a:ext uri="{FF2B5EF4-FFF2-40B4-BE49-F238E27FC236}">
                  <a16:creationId xmlns:a16="http://schemas.microsoft.com/office/drawing/2014/main" id="{E75E9271-6CD0-41B2-8B05-EE5E9792A704}"/>
                </a:ext>
              </a:extLst>
            </p:cNvPr>
            <p:cNvPicPr>
              <a:picLocks noChangeAspect="1" noChangeArrowheads="1"/>
            </p:cNvPicPr>
            <p:nvPr/>
          </p:nvPicPr>
          <p:blipFill rotWithShape="1">
            <a:blip r:embed="rId54">
              <a:clrChange>
                <a:clrFrom>
                  <a:srgbClr val="FBFBFB"/>
                </a:clrFrom>
                <a:clrTo>
                  <a:srgbClr val="FBFBFB">
                    <a:alpha val="0"/>
                  </a:srgbClr>
                </a:clrTo>
              </a:clrChange>
              <a:extLst>
                <a:ext uri="{28A0092B-C50C-407E-A947-70E740481C1C}">
                  <a14:useLocalDpi xmlns:a14="http://schemas.microsoft.com/office/drawing/2010/main" val="0"/>
                </a:ext>
              </a:extLst>
            </a:blip>
            <a:srcRect l="10680" t="8163" r="15656" b="16352"/>
            <a:stretch/>
          </p:blipFill>
          <p:spPr bwMode="auto">
            <a:xfrm>
              <a:off x="5011525" y="4247438"/>
              <a:ext cx="1111609" cy="64114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hlinkClick r:id="rId55"/>
              <a:extLst>
                <a:ext uri="{FF2B5EF4-FFF2-40B4-BE49-F238E27FC236}">
                  <a16:creationId xmlns:a16="http://schemas.microsoft.com/office/drawing/2014/main" id="{7FD5A805-7970-48DE-BCB7-52D6028A44F6}"/>
                </a:ext>
              </a:extLst>
            </p:cNvPr>
            <p:cNvPicPr/>
            <p:nvPr/>
          </p:nvPicPr>
          <p:blipFill>
            <a:blip r:embed="rId56"/>
            <a:stretch>
              <a:fillRect/>
            </a:stretch>
          </p:blipFill>
          <p:spPr bwMode="auto">
            <a:xfrm>
              <a:off x="8768724" y="1568862"/>
              <a:ext cx="1178441" cy="257422"/>
            </a:xfrm>
            <a:prstGeom prst="rect">
              <a:avLst/>
            </a:prstGeom>
            <a:noFill/>
            <a:ln>
              <a:noFill/>
            </a:ln>
          </p:spPr>
        </p:pic>
        <p:pic>
          <p:nvPicPr>
            <p:cNvPr id="32" name="Picture 31">
              <a:hlinkClick r:id="rId57"/>
              <a:extLst>
                <a:ext uri="{FF2B5EF4-FFF2-40B4-BE49-F238E27FC236}">
                  <a16:creationId xmlns:a16="http://schemas.microsoft.com/office/drawing/2014/main" id="{A4FA8852-DC09-4877-98D5-B27368359F43}"/>
                </a:ext>
              </a:extLst>
            </p:cNvPr>
            <p:cNvPicPr/>
            <p:nvPr/>
          </p:nvPicPr>
          <p:blipFill rotWithShape="1">
            <a:blip r:embed="rId58"/>
            <a:srcRect l="4324" t="13396" r="48704" b="13396"/>
            <a:stretch/>
          </p:blipFill>
          <p:spPr bwMode="auto">
            <a:xfrm>
              <a:off x="8813948" y="4211288"/>
              <a:ext cx="1218668" cy="613329"/>
            </a:xfrm>
            <a:prstGeom prst="rect">
              <a:avLst/>
            </a:prstGeom>
            <a:noFill/>
            <a:ln>
              <a:noFill/>
            </a:ln>
          </p:spPr>
        </p:pic>
        <p:pic>
          <p:nvPicPr>
            <p:cNvPr id="33" name="Picture 2" descr="Sogeti Logo">
              <a:hlinkClick r:id="rId59"/>
              <a:extLst>
                <a:ext uri="{FF2B5EF4-FFF2-40B4-BE49-F238E27FC236}">
                  <a16:creationId xmlns:a16="http://schemas.microsoft.com/office/drawing/2014/main" id="{A9F2A113-A176-455E-84CA-4F5998850F6C}"/>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5554249" y="2938936"/>
              <a:ext cx="1123032" cy="25455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61"/>
              <a:extLst>
                <a:ext uri="{FF2B5EF4-FFF2-40B4-BE49-F238E27FC236}">
                  <a16:creationId xmlns:a16="http://schemas.microsoft.com/office/drawing/2014/main" id="{90077413-F4E6-4F4D-B6B1-6D0BABB9BFB5}"/>
                </a:ext>
              </a:extLst>
            </p:cNvPr>
            <p:cNvPicPr>
              <a:picLocks noChangeAspect="1"/>
            </p:cNvPicPr>
            <p:nvPr/>
          </p:nvPicPr>
          <p:blipFill>
            <a:blip r:embed="rId62"/>
            <a:stretch>
              <a:fillRect/>
            </a:stretch>
          </p:blipFill>
          <p:spPr>
            <a:xfrm>
              <a:off x="6935573" y="4206001"/>
              <a:ext cx="785637" cy="502658"/>
            </a:xfrm>
            <a:prstGeom prst="rect">
              <a:avLst/>
            </a:prstGeom>
          </p:spPr>
        </p:pic>
        <p:pic>
          <p:nvPicPr>
            <p:cNvPr id="35" name="Picture 34" descr="cid:image034.png@01D4179C.E255AE30">
              <a:hlinkClick r:id="rId63"/>
              <a:extLst>
                <a:ext uri="{FF2B5EF4-FFF2-40B4-BE49-F238E27FC236}">
                  <a16:creationId xmlns:a16="http://schemas.microsoft.com/office/drawing/2014/main" id="{14BE73C3-156D-4249-9392-5ABF14CA99E9}"/>
                </a:ext>
              </a:extLst>
            </p:cNvPr>
            <p:cNvPicPr/>
            <p:nvPr/>
          </p:nvPicPr>
          <p:blipFill>
            <a:blip r:embed="rId64" r:link="rId65">
              <a:extLst>
                <a:ext uri="{28A0092B-C50C-407E-A947-70E740481C1C}">
                  <a14:useLocalDpi xmlns:a14="http://schemas.microsoft.com/office/drawing/2010/main" val="0"/>
                </a:ext>
              </a:extLst>
            </a:blip>
            <a:srcRect/>
            <a:stretch>
              <a:fillRect/>
            </a:stretch>
          </p:blipFill>
          <p:spPr bwMode="auto">
            <a:xfrm>
              <a:off x="989550" y="4497113"/>
              <a:ext cx="1174558" cy="366586"/>
            </a:xfrm>
            <a:prstGeom prst="rect">
              <a:avLst/>
            </a:prstGeom>
            <a:noFill/>
            <a:ln>
              <a:noFill/>
            </a:ln>
          </p:spPr>
        </p:pic>
        <p:pic>
          <p:nvPicPr>
            <p:cNvPr id="36" name="Picture 35">
              <a:hlinkClick r:id="rId66"/>
              <a:extLst>
                <a:ext uri="{FF2B5EF4-FFF2-40B4-BE49-F238E27FC236}">
                  <a16:creationId xmlns:a16="http://schemas.microsoft.com/office/drawing/2014/main" id="{A44DE81B-8019-4896-A939-020CCF1B4901}"/>
                </a:ext>
              </a:extLst>
            </p:cNvPr>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3976747" y="865473"/>
              <a:ext cx="941379" cy="491223"/>
            </a:xfrm>
            <a:prstGeom prst="rect">
              <a:avLst/>
            </a:prstGeom>
            <a:noFill/>
            <a:ln>
              <a:noFill/>
            </a:ln>
          </p:spPr>
        </p:pic>
        <p:pic>
          <p:nvPicPr>
            <p:cNvPr id="37" name="Picture 4" descr="Related image">
              <a:hlinkClick r:id="rId68"/>
              <a:extLst>
                <a:ext uri="{FF2B5EF4-FFF2-40B4-BE49-F238E27FC236}">
                  <a16:creationId xmlns:a16="http://schemas.microsoft.com/office/drawing/2014/main" id="{9C00BF5E-3FD6-4937-B855-84324B899434}"/>
                </a:ext>
              </a:extLst>
            </p:cNvPr>
            <p:cNvPicPr>
              <a:picLocks noChangeAspect="1" noChangeArrowheads="1"/>
            </p:cNvPicPr>
            <p:nvPr/>
          </p:nvPicPr>
          <p:blipFill>
            <a:blip r:embed="rId69">
              <a:clrChange>
                <a:clrFrom>
                  <a:srgbClr val="F5F6F8"/>
                </a:clrFrom>
                <a:clrTo>
                  <a:srgbClr val="F5F6F8">
                    <a:alpha val="0"/>
                  </a:srgbClr>
                </a:clrTo>
              </a:clrChange>
              <a:extLst>
                <a:ext uri="{28A0092B-C50C-407E-A947-70E740481C1C}">
                  <a14:useLocalDpi xmlns:a14="http://schemas.microsoft.com/office/drawing/2010/main" val="0"/>
                </a:ext>
              </a:extLst>
            </a:blip>
            <a:srcRect/>
            <a:stretch>
              <a:fillRect/>
            </a:stretch>
          </p:blipFill>
          <p:spPr bwMode="auto">
            <a:xfrm>
              <a:off x="5197998" y="860758"/>
              <a:ext cx="738664" cy="553998"/>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Rectangle 41">
            <a:extLst>
              <a:ext uri="{FF2B5EF4-FFF2-40B4-BE49-F238E27FC236}">
                <a16:creationId xmlns:a16="http://schemas.microsoft.com/office/drawing/2014/main" id="{30DA5560-5B44-462A-A339-A5B210E6120D}"/>
              </a:ext>
            </a:extLst>
          </p:cNvPr>
          <p:cNvSpPr/>
          <p:nvPr/>
        </p:nvSpPr>
        <p:spPr>
          <a:xfrm>
            <a:off x="2738847" y="6181949"/>
            <a:ext cx="6841745" cy="307777"/>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Calibri" panose="020F0502020204030204" pitchFamily="34" charset="0"/>
                <a:cs typeface="Segoe UI" panose="020B0502040204020203" pitchFamily="34" charset="0"/>
                <a:hlinkClick r:id="rId70" action="ppaction://hlinkfile">
                  <a:extLst>
                    <a:ext uri="{A12FA001-AC4F-418D-AE19-62706E023703}">
                      <ahyp:hlinkClr xmlns:ahyp="http://schemas.microsoft.com/office/drawing/2018/hyperlinkcolor" val="tx"/>
                    </a:ext>
                  </a:extLst>
                </a:hlinkClick>
              </a:rPr>
              <a:t>Click here to search for and Azure expert MSP in your region</a:t>
            </a:r>
            <a:endParaRPr kumimoji="0" lang="en-IN" sz="20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anose="020B0502040204020203" pitchFamily="34" charset="0"/>
            </a:endParaRPr>
          </a:p>
        </p:txBody>
      </p:sp>
      <p:pic>
        <p:nvPicPr>
          <p:cNvPr id="40" name="Picture 39" descr="A close up of a logo&#10;&#10;Description generated with very high confidence">
            <a:extLst>
              <a:ext uri="{FF2B5EF4-FFF2-40B4-BE49-F238E27FC236}">
                <a16:creationId xmlns:a16="http://schemas.microsoft.com/office/drawing/2014/main" id="{B222D834-832E-403A-BC45-CC854E80D4EF}"/>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2401770" y="1325968"/>
            <a:ext cx="1750178" cy="298454"/>
          </a:xfrm>
          <a:prstGeom prst="rect">
            <a:avLst/>
          </a:prstGeom>
        </p:spPr>
      </p:pic>
      <p:pic>
        <p:nvPicPr>
          <p:cNvPr id="41" name="Picture 9">
            <a:extLst>
              <a:ext uri="{FF2B5EF4-FFF2-40B4-BE49-F238E27FC236}">
                <a16:creationId xmlns:a16="http://schemas.microsoft.com/office/drawing/2014/main" id="{F2FFDC13-8AC4-498D-838C-3D43C79F2811}"/>
              </a:ext>
            </a:extLst>
          </p:cNvPr>
          <p:cNvPicPr>
            <a:picLocks noChangeAspect="1" noChangeArrowheads="1"/>
          </p:cNvPicPr>
          <p:nvPr/>
        </p:nvPicPr>
        <p:blipFill>
          <a:blip r:embed="rId72"/>
          <a:stretch>
            <a:fillRect/>
          </a:stretch>
        </p:blipFill>
        <p:spPr bwMode="auto">
          <a:xfrm>
            <a:off x="930724" y="1221889"/>
            <a:ext cx="1038225" cy="302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Catapult Systems">
            <a:extLst>
              <a:ext uri="{FF2B5EF4-FFF2-40B4-BE49-F238E27FC236}">
                <a16:creationId xmlns:a16="http://schemas.microsoft.com/office/drawing/2014/main" id="{4A1BD663-49B8-4B5D-BE9F-85F367264EC6}"/>
              </a:ext>
            </a:extLst>
          </p:cNvPr>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4561578" y="2671685"/>
            <a:ext cx="1914525"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335724"/>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ECB1B-2CFC-4220-B0C1-2331AA07C0CD}"/>
              </a:ext>
            </a:extLst>
          </p:cNvPr>
          <p:cNvSpPr>
            <a:spLocks noGrp="1"/>
          </p:cNvSpPr>
          <p:nvPr>
            <p:ph type="title"/>
          </p:nvPr>
        </p:nvSpPr>
        <p:spPr/>
        <p:txBody>
          <a:bodyPr/>
          <a:lstStyle/>
          <a:p>
            <a:r>
              <a:rPr lang="en-US"/>
              <a:t>Get started today</a:t>
            </a:r>
          </a:p>
        </p:txBody>
      </p:sp>
      <p:cxnSp>
        <p:nvCxnSpPr>
          <p:cNvPr id="4" name="Straight Connector 3">
            <a:extLst>
              <a:ext uri="{FF2B5EF4-FFF2-40B4-BE49-F238E27FC236}">
                <a16:creationId xmlns:a16="http://schemas.microsoft.com/office/drawing/2014/main" id="{B14F8CED-E476-442C-B18A-8D6E307BAC65}"/>
              </a:ext>
            </a:extLst>
          </p:cNvPr>
          <p:cNvCxnSpPr>
            <a:cxnSpLocks/>
          </p:cNvCxnSpPr>
          <p:nvPr/>
        </p:nvCxnSpPr>
        <p:spPr>
          <a:xfrm>
            <a:off x="-27728" y="2877118"/>
            <a:ext cx="12219728" cy="0"/>
          </a:xfrm>
          <a:prstGeom prst="line">
            <a:avLst/>
          </a:prstGeom>
          <a:ln w="25400" cap="rnd">
            <a:solidFill>
              <a:schemeClr val="accent3"/>
            </a:solidFill>
            <a:prstDash val="sysDot"/>
            <a:headEnd type="none"/>
            <a:tailEnd type="none" w="lg" len="sm"/>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3D42BE78-B148-423D-9B0F-25667512AA3C}"/>
              </a:ext>
            </a:extLst>
          </p:cNvPr>
          <p:cNvGrpSpPr/>
          <p:nvPr/>
        </p:nvGrpSpPr>
        <p:grpSpPr>
          <a:xfrm>
            <a:off x="890398" y="2292414"/>
            <a:ext cx="2101537" cy="2367789"/>
            <a:chOff x="1542202" y="2292414"/>
            <a:chExt cx="2101537" cy="2367789"/>
          </a:xfrm>
        </p:grpSpPr>
        <p:sp>
          <p:nvSpPr>
            <p:cNvPr id="5" name="Oval 4">
              <a:extLst>
                <a:ext uri="{FF2B5EF4-FFF2-40B4-BE49-F238E27FC236}">
                  <a16:creationId xmlns:a16="http://schemas.microsoft.com/office/drawing/2014/main" id="{6AE15E81-3571-4791-AD5E-D3C373F52E44}"/>
                </a:ext>
              </a:extLst>
            </p:cNvPr>
            <p:cNvSpPr/>
            <p:nvPr/>
          </p:nvSpPr>
          <p:spPr bwMode="auto">
            <a:xfrm>
              <a:off x="2008703" y="2292414"/>
              <a:ext cx="1182573" cy="1182572"/>
            </a:xfrm>
            <a:prstGeom prst="ellipse">
              <a:avLst/>
            </a:prstGeom>
            <a:solidFill>
              <a:schemeClr val="bg2"/>
            </a:solidFill>
            <a:ln w="28575">
              <a:noFill/>
              <a:headEnd type="none"/>
              <a:tailEnd type="none"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4800" b="1" i="0" u="none" strike="noStrike" kern="1200" cap="none" spc="0" normalizeH="0" baseline="0" noProof="0">
                  <a:ln>
                    <a:noFill/>
                  </a:ln>
                  <a:solidFill>
                    <a:srgbClr val="D83B01"/>
                  </a:solidFill>
                  <a:effectLst/>
                  <a:uLnTx/>
                  <a:uFillTx/>
                  <a:latin typeface="Segoe UI" panose="020B0502040204020203" pitchFamily="34" charset="0"/>
                  <a:ea typeface="+mn-ea"/>
                  <a:cs typeface="Segoe UI" panose="020B0502040204020203" pitchFamily="34" charset="0"/>
                </a:rPr>
                <a:t>1</a:t>
              </a:r>
            </a:p>
          </p:txBody>
        </p:sp>
        <p:sp>
          <p:nvSpPr>
            <p:cNvPr id="8" name="Rectangle 7">
              <a:extLst>
                <a:ext uri="{FF2B5EF4-FFF2-40B4-BE49-F238E27FC236}">
                  <a16:creationId xmlns:a16="http://schemas.microsoft.com/office/drawing/2014/main" id="{3DE60733-B30A-4C8D-AE76-155B91C5F87A}"/>
                </a:ext>
              </a:extLst>
            </p:cNvPr>
            <p:cNvSpPr/>
            <p:nvPr/>
          </p:nvSpPr>
          <p:spPr>
            <a:xfrm>
              <a:off x="1542202" y="4044650"/>
              <a:ext cx="2101537" cy="615553"/>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lIns="0" tIns="0" rIns="0" bIns="0" rtlCol="0" anchor="t">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Assess migration </a:t>
              </a:r>
              <a:b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cost savings</a:t>
              </a:r>
            </a:p>
          </p:txBody>
        </p:sp>
        <p:cxnSp>
          <p:nvCxnSpPr>
            <p:cNvPr id="11" name="Straight Connector 10">
              <a:extLst>
                <a:ext uri="{FF2B5EF4-FFF2-40B4-BE49-F238E27FC236}">
                  <a16:creationId xmlns:a16="http://schemas.microsoft.com/office/drawing/2014/main" id="{6C659C77-F4B1-4C5C-BD5D-03557FE94041}"/>
                </a:ext>
              </a:extLst>
            </p:cNvPr>
            <p:cNvCxnSpPr/>
            <p:nvPr/>
          </p:nvCxnSpPr>
          <p:spPr>
            <a:xfrm>
              <a:off x="2366725" y="3886618"/>
              <a:ext cx="452486" cy="0"/>
            </a:xfrm>
            <a:prstGeom prst="line">
              <a:avLst/>
            </a:prstGeom>
            <a:ln w="254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9B05AD2-81EE-490E-8BA9-3DCA5B418C51}"/>
              </a:ext>
            </a:extLst>
          </p:cNvPr>
          <p:cNvGrpSpPr/>
          <p:nvPr/>
        </p:nvGrpSpPr>
        <p:grpSpPr>
          <a:xfrm>
            <a:off x="4129045" y="2292414"/>
            <a:ext cx="3621506" cy="2367789"/>
            <a:chOff x="4253722" y="2292414"/>
            <a:chExt cx="3621506" cy="2367789"/>
          </a:xfrm>
        </p:grpSpPr>
        <p:sp>
          <p:nvSpPr>
            <p:cNvPr id="6" name="Oval 5">
              <a:extLst>
                <a:ext uri="{FF2B5EF4-FFF2-40B4-BE49-F238E27FC236}">
                  <a16:creationId xmlns:a16="http://schemas.microsoft.com/office/drawing/2014/main" id="{FB4C415F-D152-4A90-AE67-1CD7D97082AB}"/>
                </a:ext>
              </a:extLst>
            </p:cNvPr>
            <p:cNvSpPr/>
            <p:nvPr/>
          </p:nvSpPr>
          <p:spPr bwMode="auto">
            <a:xfrm>
              <a:off x="5421136" y="2292414"/>
              <a:ext cx="1182572" cy="1182572"/>
            </a:xfrm>
            <a:prstGeom prst="ellipse">
              <a:avLst/>
            </a:prstGeom>
            <a:solidFill>
              <a:schemeClr val="bg2"/>
            </a:solidFill>
            <a:ln w="28575">
              <a:noFill/>
              <a:headEnd type="none"/>
              <a:tailEnd type="none"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4800" b="1" i="0" u="none" strike="noStrike" kern="1200" cap="none" spc="0" normalizeH="0" baseline="0" noProof="0">
                  <a:ln>
                    <a:noFill/>
                  </a:ln>
                  <a:solidFill>
                    <a:srgbClr val="D83B01"/>
                  </a:solidFill>
                  <a:effectLst/>
                  <a:uLnTx/>
                  <a:uFillTx/>
                  <a:latin typeface="Segoe UI" panose="020B0502040204020203" pitchFamily="34" charset="0"/>
                  <a:ea typeface="+mn-ea"/>
                  <a:cs typeface="Segoe UI" panose="020B0502040204020203" pitchFamily="34" charset="0"/>
                </a:rPr>
                <a:t>2</a:t>
              </a:r>
            </a:p>
          </p:txBody>
        </p:sp>
        <p:sp>
          <p:nvSpPr>
            <p:cNvPr id="10" name="Rectangle 9">
              <a:extLst>
                <a:ext uri="{FF2B5EF4-FFF2-40B4-BE49-F238E27FC236}">
                  <a16:creationId xmlns:a16="http://schemas.microsoft.com/office/drawing/2014/main" id="{739EC18E-5787-4C10-9390-54391258DB30}"/>
                </a:ext>
              </a:extLst>
            </p:cNvPr>
            <p:cNvSpPr/>
            <p:nvPr/>
          </p:nvSpPr>
          <p:spPr>
            <a:xfrm>
              <a:off x="4253722" y="4044650"/>
              <a:ext cx="3621506" cy="615553"/>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lIns="0" tIns="0" rIns="0" bIns="0" rtlCol="0" anchor="t">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 more, find a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migration partner </a:t>
              </a:r>
            </a:p>
          </p:txBody>
        </p:sp>
        <p:cxnSp>
          <p:nvCxnSpPr>
            <p:cNvPr id="12" name="Straight Connector 11">
              <a:extLst>
                <a:ext uri="{FF2B5EF4-FFF2-40B4-BE49-F238E27FC236}">
                  <a16:creationId xmlns:a16="http://schemas.microsoft.com/office/drawing/2014/main" id="{E6C58C80-C57E-4BBD-B295-747D10415428}"/>
                </a:ext>
              </a:extLst>
            </p:cNvPr>
            <p:cNvCxnSpPr/>
            <p:nvPr/>
          </p:nvCxnSpPr>
          <p:spPr>
            <a:xfrm>
              <a:off x="5779156" y="3886618"/>
              <a:ext cx="452486" cy="0"/>
            </a:xfrm>
            <a:prstGeom prst="line">
              <a:avLst/>
            </a:prstGeom>
            <a:ln w="254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FFBD5FF1-633C-4A04-BC7F-38B9EF8A3908}"/>
              </a:ext>
            </a:extLst>
          </p:cNvPr>
          <p:cNvGrpSpPr/>
          <p:nvPr/>
        </p:nvGrpSpPr>
        <p:grpSpPr>
          <a:xfrm>
            <a:off x="8189729" y="2292414"/>
            <a:ext cx="3621506" cy="2367789"/>
            <a:chOff x="8149559" y="2292414"/>
            <a:chExt cx="3621506" cy="2367789"/>
          </a:xfrm>
        </p:grpSpPr>
        <p:sp>
          <p:nvSpPr>
            <p:cNvPr id="7" name="Oval 6">
              <a:extLst>
                <a:ext uri="{FF2B5EF4-FFF2-40B4-BE49-F238E27FC236}">
                  <a16:creationId xmlns:a16="http://schemas.microsoft.com/office/drawing/2014/main" id="{E4D0741F-DB82-4152-AFF0-0EF67929B61A}"/>
                </a:ext>
              </a:extLst>
            </p:cNvPr>
            <p:cNvSpPr/>
            <p:nvPr/>
          </p:nvSpPr>
          <p:spPr bwMode="auto">
            <a:xfrm>
              <a:off x="9400155" y="2292414"/>
              <a:ext cx="1182573" cy="1182572"/>
            </a:xfrm>
            <a:prstGeom prst="ellipse">
              <a:avLst/>
            </a:prstGeom>
            <a:solidFill>
              <a:schemeClr val="bg2"/>
            </a:solidFill>
            <a:ln w="28575">
              <a:noFill/>
              <a:headEnd type="none"/>
              <a:tailEnd type="none"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4800" b="1" i="0" u="none" strike="noStrike" kern="1200" cap="none" spc="0" normalizeH="0" baseline="0" noProof="0">
                  <a:ln>
                    <a:noFill/>
                  </a:ln>
                  <a:solidFill>
                    <a:srgbClr val="D83B01"/>
                  </a:solidFill>
                  <a:effectLst/>
                  <a:uLnTx/>
                  <a:uFillTx/>
                  <a:latin typeface="Segoe UI" panose="020B0502040204020203" pitchFamily="34" charset="0"/>
                  <a:ea typeface="+mn-ea"/>
                  <a:cs typeface="Segoe UI" panose="020B0502040204020203" pitchFamily="34" charset="0"/>
                </a:rPr>
                <a:t>3</a:t>
              </a:r>
            </a:p>
          </p:txBody>
        </p:sp>
        <p:sp>
          <p:nvSpPr>
            <p:cNvPr id="9" name="Rectangle 8">
              <a:extLst>
                <a:ext uri="{FF2B5EF4-FFF2-40B4-BE49-F238E27FC236}">
                  <a16:creationId xmlns:a16="http://schemas.microsoft.com/office/drawing/2014/main" id="{D1B9E388-550D-45CC-BE74-E5FC286AF4FA}"/>
                </a:ext>
              </a:extLst>
            </p:cNvPr>
            <p:cNvSpPr/>
            <p:nvPr/>
          </p:nvSpPr>
          <p:spPr>
            <a:xfrm>
              <a:off x="8149559" y="4044650"/>
              <a:ext cx="3621506" cy="615553"/>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lIns="0" tIns="0" rIns="0" bIns="0" rtlCol="0" anchor="t">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Start your migration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project </a:t>
              </a:r>
            </a:p>
          </p:txBody>
        </p:sp>
        <p:cxnSp>
          <p:nvCxnSpPr>
            <p:cNvPr id="13" name="Straight Connector 12">
              <a:extLst>
                <a:ext uri="{FF2B5EF4-FFF2-40B4-BE49-F238E27FC236}">
                  <a16:creationId xmlns:a16="http://schemas.microsoft.com/office/drawing/2014/main" id="{293F183A-7C2B-4C07-A8C0-9D0F132DF7E2}"/>
                </a:ext>
              </a:extLst>
            </p:cNvPr>
            <p:cNvCxnSpPr/>
            <p:nvPr/>
          </p:nvCxnSpPr>
          <p:spPr>
            <a:xfrm>
              <a:off x="9758177" y="3886618"/>
              <a:ext cx="452486" cy="0"/>
            </a:xfrm>
            <a:prstGeom prst="line">
              <a:avLst/>
            </a:prstGeom>
            <a:ln w="254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904F2662-3A01-4C35-A208-2F703E25F794}"/>
              </a:ext>
            </a:extLst>
          </p:cNvPr>
          <p:cNvSpPr/>
          <p:nvPr/>
        </p:nvSpPr>
        <p:spPr>
          <a:xfrm>
            <a:off x="4129045" y="5324276"/>
            <a:ext cx="3621506" cy="535531"/>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Azure.com/</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Migration</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Aka.ms/</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A</a:t>
            </a:r>
            <a:r>
              <a:rPr kumimoji="0" lang="en-US" sz="16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zureExpertMSP</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endParaRPr>
          </a:p>
        </p:txBody>
      </p:sp>
      <p:sp>
        <p:nvSpPr>
          <p:cNvPr id="23" name="Rectangle 22">
            <a:extLst>
              <a:ext uri="{FF2B5EF4-FFF2-40B4-BE49-F238E27FC236}">
                <a16:creationId xmlns:a16="http://schemas.microsoft.com/office/drawing/2014/main" id="{E670B9D8-DDAF-4AFD-B046-9956B0C3454E}"/>
              </a:ext>
            </a:extLst>
          </p:cNvPr>
          <p:cNvSpPr/>
          <p:nvPr/>
        </p:nvSpPr>
        <p:spPr>
          <a:xfrm>
            <a:off x="1094574" y="5324276"/>
            <a:ext cx="1693184" cy="3139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Azure.com/</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TCO</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endParaRPr>
          </a:p>
        </p:txBody>
      </p:sp>
      <p:sp>
        <p:nvSpPr>
          <p:cNvPr id="24" name="Rectangle 23">
            <a:extLst>
              <a:ext uri="{FF2B5EF4-FFF2-40B4-BE49-F238E27FC236}">
                <a16:creationId xmlns:a16="http://schemas.microsoft.com/office/drawing/2014/main" id="{28FC1F1D-05DB-42A8-88C9-5EFB4434D1D9}"/>
              </a:ext>
            </a:extLst>
          </p:cNvPr>
          <p:cNvSpPr/>
          <p:nvPr/>
        </p:nvSpPr>
        <p:spPr>
          <a:xfrm>
            <a:off x="8782100" y="5324276"/>
            <a:ext cx="2436765" cy="507831"/>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Azure.com/M</a:t>
            </a:r>
            <a:r>
              <a:rPr kumimoji="0" lang="en-US" sz="16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igrateNow</a:t>
            </a: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1A1A1A"/>
              </a:solidFill>
              <a:effectLst/>
              <a:uLnTx/>
              <a:uFillTx/>
              <a:latin typeface="Segoe UI Semilight"/>
              <a:ea typeface="+mn-ea"/>
              <a:cs typeface="Calibri" panose="020F0502020204030204" pitchFamily="34" charset="0"/>
            </a:endParaRPr>
          </a:p>
        </p:txBody>
      </p:sp>
    </p:spTree>
    <p:extLst>
      <p:ext uri="{BB962C8B-B14F-4D97-AF65-F5344CB8AC3E}">
        <p14:creationId xmlns:p14="http://schemas.microsoft.com/office/powerpoint/2010/main" val="45526452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176C9AF-8D7A-4667-8DD6-0CE1E6F208FC}"/>
              </a:ext>
            </a:extLst>
          </p:cNvPr>
          <p:cNvSpPr/>
          <p:nvPr/>
        </p:nvSpPr>
        <p:spPr bwMode="auto">
          <a:xfrm>
            <a:off x="2068476" y="1977926"/>
            <a:ext cx="8011886" cy="4185242"/>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96476A6-C6D6-4DA6-82B8-1ED1A33C6794}"/>
              </a:ext>
            </a:extLst>
          </p:cNvPr>
          <p:cNvCxnSpPr>
            <a:cxnSpLocks/>
          </p:cNvCxnSpPr>
          <p:nvPr/>
        </p:nvCxnSpPr>
        <p:spPr>
          <a:xfrm>
            <a:off x="423863" y="3717622"/>
            <a:ext cx="5672137" cy="244792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0D6DDE-98B3-4D63-A518-BB605747D197}"/>
              </a:ext>
            </a:extLst>
          </p:cNvPr>
          <p:cNvCxnSpPr>
            <a:cxnSpLocks/>
          </p:cNvCxnSpPr>
          <p:nvPr/>
        </p:nvCxnSpPr>
        <p:spPr>
          <a:xfrm>
            <a:off x="1760354" y="1649624"/>
            <a:ext cx="4335646" cy="4515923"/>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9EF76E7-6169-4174-8339-8BB6CC0222D7}"/>
              </a:ext>
            </a:extLst>
          </p:cNvPr>
          <p:cNvCxnSpPr>
            <a:cxnSpLocks/>
          </p:cNvCxnSpPr>
          <p:nvPr/>
        </p:nvCxnSpPr>
        <p:spPr>
          <a:xfrm flipH="1">
            <a:off x="6108852" y="3698572"/>
            <a:ext cx="5692623" cy="246697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5D3F8D-15B1-4B1C-9F76-061153381C07}"/>
              </a:ext>
            </a:extLst>
          </p:cNvPr>
          <p:cNvCxnSpPr>
            <a:cxnSpLocks/>
          </p:cNvCxnSpPr>
          <p:nvPr/>
        </p:nvCxnSpPr>
        <p:spPr>
          <a:xfrm flipH="1">
            <a:off x="6096001" y="-185138"/>
            <a:ext cx="2296896" cy="592455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19F3460-EA3F-4A4B-B37F-D14612FD5856}"/>
              </a:ext>
            </a:extLst>
          </p:cNvPr>
          <p:cNvCxnSpPr>
            <a:cxnSpLocks/>
          </p:cNvCxnSpPr>
          <p:nvPr/>
        </p:nvCxnSpPr>
        <p:spPr>
          <a:xfrm flipH="1">
            <a:off x="6100897" y="1"/>
            <a:ext cx="23678" cy="5682806"/>
          </a:xfrm>
          <a:prstGeom prst="line">
            <a:avLst/>
          </a:prstGeom>
          <a:ln w="19050">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B9FB76B-7CE3-4880-B178-72266DA5FB36}"/>
              </a:ext>
            </a:extLst>
          </p:cNvPr>
          <p:cNvCxnSpPr>
            <a:cxnSpLocks/>
          </p:cNvCxnSpPr>
          <p:nvPr/>
        </p:nvCxnSpPr>
        <p:spPr>
          <a:xfrm>
            <a:off x="3745706" y="-144657"/>
            <a:ext cx="2350294" cy="5884069"/>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B39FAEA-8981-44AC-B3BC-9D69FA38DF4F}"/>
              </a:ext>
            </a:extLst>
          </p:cNvPr>
          <p:cNvCxnSpPr>
            <a:cxnSpLocks/>
          </p:cNvCxnSpPr>
          <p:nvPr/>
        </p:nvCxnSpPr>
        <p:spPr>
          <a:xfrm flipH="1">
            <a:off x="6096002" y="1631647"/>
            <a:ext cx="4381498" cy="453390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BD0C9E1E-038C-425B-B18A-1FD88338A566}"/>
              </a:ext>
            </a:extLst>
          </p:cNvPr>
          <p:cNvSpPr/>
          <p:nvPr/>
        </p:nvSpPr>
        <p:spPr bwMode="auto">
          <a:xfrm>
            <a:off x="3676650" y="3601627"/>
            <a:ext cx="4838700" cy="2563920"/>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3AFDA5A7-0BD9-4000-A183-79007A420FBE}"/>
              </a:ext>
            </a:extLst>
          </p:cNvPr>
          <p:cNvSpPr txBox="1">
            <a:spLocks/>
          </p:cNvSpPr>
          <p:nvPr/>
        </p:nvSpPr>
        <p:spPr>
          <a:xfrm>
            <a:off x="4780879" y="4672355"/>
            <a:ext cx="2630242"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Migration drivers</a:t>
            </a:r>
          </a:p>
        </p:txBody>
      </p:sp>
      <p:grpSp>
        <p:nvGrpSpPr>
          <p:cNvPr id="6" name="Group 5">
            <a:extLst>
              <a:ext uri="{FF2B5EF4-FFF2-40B4-BE49-F238E27FC236}">
                <a16:creationId xmlns:a16="http://schemas.microsoft.com/office/drawing/2014/main" id="{578D786E-0DE8-48CB-871E-1B03D96770F1}"/>
              </a:ext>
            </a:extLst>
          </p:cNvPr>
          <p:cNvGrpSpPr/>
          <p:nvPr/>
        </p:nvGrpSpPr>
        <p:grpSpPr>
          <a:xfrm>
            <a:off x="6108464" y="845323"/>
            <a:ext cx="1845988" cy="2275943"/>
            <a:chOff x="6108464" y="845323"/>
            <a:chExt cx="1845988" cy="2275943"/>
          </a:xfrm>
        </p:grpSpPr>
        <p:sp>
          <p:nvSpPr>
            <p:cNvPr id="60" name="Rectangle 59">
              <a:extLst>
                <a:ext uri="{FF2B5EF4-FFF2-40B4-BE49-F238E27FC236}">
                  <a16:creationId xmlns:a16="http://schemas.microsoft.com/office/drawing/2014/main" id="{940910C1-F5BD-42F2-A6A7-0BE990ACA001}"/>
                </a:ext>
              </a:extLst>
            </p:cNvPr>
            <p:cNvSpPr/>
            <p:nvPr/>
          </p:nvSpPr>
          <p:spPr>
            <a:xfrm>
              <a:off x="6108464" y="845323"/>
              <a:ext cx="1845988"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Security threats</a:t>
              </a:r>
            </a:p>
          </p:txBody>
        </p:sp>
        <p:grpSp>
          <p:nvGrpSpPr>
            <p:cNvPr id="53" name="Group 30">
              <a:extLst>
                <a:ext uri="{FF2B5EF4-FFF2-40B4-BE49-F238E27FC236}">
                  <a16:creationId xmlns:a16="http://schemas.microsoft.com/office/drawing/2014/main" id="{A8927084-311C-4925-B059-5A74F34D1EC1}"/>
                </a:ext>
              </a:extLst>
            </p:cNvPr>
            <p:cNvGrpSpPr>
              <a:grpSpLocks noChangeAspect="1"/>
            </p:cNvGrpSpPr>
            <p:nvPr/>
          </p:nvGrpSpPr>
          <p:grpSpPr bwMode="auto">
            <a:xfrm>
              <a:off x="6392440" y="2714866"/>
              <a:ext cx="406400" cy="406400"/>
              <a:chOff x="6738" y="804"/>
              <a:chExt cx="256" cy="256"/>
            </a:xfrm>
          </p:grpSpPr>
          <p:sp>
            <p:nvSpPr>
              <p:cNvPr id="54" name="AutoShape 29">
                <a:extLst>
                  <a:ext uri="{FF2B5EF4-FFF2-40B4-BE49-F238E27FC236}">
                    <a16:creationId xmlns:a16="http://schemas.microsoft.com/office/drawing/2014/main" id="{3593D270-9317-483F-863C-34EDF650312D}"/>
                  </a:ext>
                </a:extLst>
              </p:cNvPr>
              <p:cNvSpPr>
                <a:spLocks noChangeAspect="1" noChangeArrowheads="1" noTextEdit="1"/>
              </p:cNvSpPr>
              <p:nvPr/>
            </p:nvSpPr>
            <p:spPr bwMode="auto">
              <a:xfrm>
                <a:off x="6738" y="804"/>
                <a:ext cx="25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31">
                <a:extLst>
                  <a:ext uri="{FF2B5EF4-FFF2-40B4-BE49-F238E27FC236}">
                    <a16:creationId xmlns:a16="http://schemas.microsoft.com/office/drawing/2014/main" id="{744587A8-73DB-47F5-8058-C115F0517EA2}"/>
                  </a:ext>
                </a:extLst>
              </p:cNvPr>
              <p:cNvSpPr>
                <a:spLocks/>
              </p:cNvSpPr>
              <p:nvPr/>
            </p:nvSpPr>
            <p:spPr bwMode="auto">
              <a:xfrm>
                <a:off x="6754" y="810"/>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32">
                <a:extLst>
                  <a:ext uri="{FF2B5EF4-FFF2-40B4-BE49-F238E27FC236}">
                    <a16:creationId xmlns:a16="http://schemas.microsoft.com/office/drawing/2014/main" id="{69FF41C3-960D-4E2A-BD14-BEEC0FB98503}"/>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33">
                <a:extLst>
                  <a:ext uri="{FF2B5EF4-FFF2-40B4-BE49-F238E27FC236}">
                    <a16:creationId xmlns:a16="http://schemas.microsoft.com/office/drawing/2014/main" id="{2683A4DF-CC0C-40E6-A8C1-443BBFD56464}"/>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34">
                <a:extLst>
                  <a:ext uri="{FF2B5EF4-FFF2-40B4-BE49-F238E27FC236}">
                    <a16:creationId xmlns:a16="http://schemas.microsoft.com/office/drawing/2014/main" id="{BB84D110-916F-47A9-80DD-E6AFDAE0DE51}"/>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0768EC22-8BF1-4954-BC57-EB1C668EA990}"/>
              </a:ext>
            </a:extLst>
          </p:cNvPr>
          <p:cNvGrpSpPr/>
          <p:nvPr/>
        </p:nvGrpSpPr>
        <p:grpSpPr>
          <a:xfrm>
            <a:off x="9077264" y="4604838"/>
            <a:ext cx="3036225" cy="959859"/>
            <a:chOff x="9077264" y="4604838"/>
            <a:chExt cx="3036225" cy="959859"/>
          </a:xfrm>
        </p:grpSpPr>
        <p:sp>
          <p:nvSpPr>
            <p:cNvPr id="63" name="Rectangle 62">
              <a:extLst>
                <a:ext uri="{FF2B5EF4-FFF2-40B4-BE49-F238E27FC236}">
                  <a16:creationId xmlns:a16="http://schemas.microsoft.com/office/drawing/2014/main" id="{C8C04D0B-5E89-4EF3-BDB5-D2328BA5131E}"/>
                </a:ext>
              </a:extLst>
            </p:cNvPr>
            <p:cNvSpPr/>
            <p:nvPr/>
          </p:nvSpPr>
          <p:spPr>
            <a:xfrm>
              <a:off x="9985065" y="4604838"/>
              <a:ext cx="2128424" cy="584775"/>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Software end </a:t>
              </a:r>
              <a:b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of support</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67" name="Group 67">
              <a:extLst>
                <a:ext uri="{FF2B5EF4-FFF2-40B4-BE49-F238E27FC236}">
                  <a16:creationId xmlns:a16="http://schemas.microsoft.com/office/drawing/2014/main" id="{B39803E0-CF86-4554-956E-25647F021EA0}"/>
                </a:ext>
              </a:extLst>
            </p:cNvPr>
            <p:cNvGrpSpPr>
              <a:grpSpLocks noChangeAspect="1"/>
            </p:cNvGrpSpPr>
            <p:nvPr/>
          </p:nvGrpSpPr>
          <p:grpSpPr bwMode="auto">
            <a:xfrm>
              <a:off x="9077264" y="5069397"/>
              <a:ext cx="495300" cy="495300"/>
              <a:chOff x="2856" y="293"/>
              <a:chExt cx="312" cy="312"/>
            </a:xfrm>
          </p:grpSpPr>
          <p:sp>
            <p:nvSpPr>
              <p:cNvPr id="68" name="AutoShape 66">
                <a:extLst>
                  <a:ext uri="{FF2B5EF4-FFF2-40B4-BE49-F238E27FC236}">
                    <a16:creationId xmlns:a16="http://schemas.microsoft.com/office/drawing/2014/main" id="{C3CD9C54-7658-414D-A6DA-98A9DA1C37E5}"/>
                  </a:ext>
                </a:extLst>
              </p:cNvPr>
              <p:cNvSpPr>
                <a:spLocks noChangeAspect="1" noChangeArrowheads="1" noTextEdit="1"/>
              </p:cNvSpPr>
              <p:nvPr/>
            </p:nvSpPr>
            <p:spPr bwMode="auto">
              <a:xfrm>
                <a:off x="2856" y="29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68">
                <a:extLst>
                  <a:ext uri="{FF2B5EF4-FFF2-40B4-BE49-F238E27FC236}">
                    <a16:creationId xmlns:a16="http://schemas.microsoft.com/office/drawing/2014/main" id="{65B5415C-55F9-40FD-9D82-D7832F989B51}"/>
                  </a:ext>
                </a:extLst>
              </p:cNvPr>
              <p:cNvSpPr>
                <a:spLocks/>
              </p:cNvSpPr>
              <p:nvPr/>
            </p:nvSpPr>
            <p:spPr bwMode="auto">
              <a:xfrm>
                <a:off x="2997" y="390"/>
                <a:ext cx="91" cy="60"/>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chemeClr val="tx1">
                  <a:lumMod val="90000"/>
                  <a:lumOff val="1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69">
                <a:extLst>
                  <a:ext uri="{FF2B5EF4-FFF2-40B4-BE49-F238E27FC236}">
                    <a16:creationId xmlns:a16="http://schemas.microsoft.com/office/drawing/2014/main" id="{83D95408-11CC-490B-B565-8F82809BC02F}"/>
                  </a:ext>
                </a:extLst>
              </p:cNvPr>
              <p:cNvSpPr>
                <a:spLocks/>
              </p:cNvSpPr>
              <p:nvPr/>
            </p:nvSpPr>
            <p:spPr bwMode="auto">
              <a:xfrm>
                <a:off x="2927" y="290"/>
                <a:ext cx="201" cy="191"/>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70">
                <a:extLst>
                  <a:ext uri="{FF2B5EF4-FFF2-40B4-BE49-F238E27FC236}">
                    <a16:creationId xmlns:a16="http://schemas.microsoft.com/office/drawing/2014/main" id="{D33AD3E1-0EC6-4EC9-9542-316B59A8E363}"/>
                  </a:ext>
                </a:extLst>
              </p:cNvPr>
              <p:cNvSpPr>
                <a:spLocks/>
              </p:cNvSpPr>
              <p:nvPr/>
            </p:nvSpPr>
            <p:spPr bwMode="auto">
              <a:xfrm>
                <a:off x="2879" y="501"/>
                <a:ext cx="276" cy="111"/>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71">
                <a:extLst>
                  <a:ext uri="{FF2B5EF4-FFF2-40B4-BE49-F238E27FC236}">
                    <a16:creationId xmlns:a16="http://schemas.microsoft.com/office/drawing/2014/main" id="{EAC2359D-3D41-4040-991E-E5573AB97765}"/>
                  </a:ext>
                </a:extLst>
              </p:cNvPr>
              <p:cNvSpPr>
                <a:spLocks/>
              </p:cNvSpPr>
              <p:nvPr/>
            </p:nvSpPr>
            <p:spPr bwMode="auto">
              <a:xfrm>
                <a:off x="2997" y="390"/>
                <a:ext cx="91" cy="60"/>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accent3"/>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E0A2B00-F76D-4E9B-9DE5-9819C082BAE5}"/>
              </a:ext>
            </a:extLst>
          </p:cNvPr>
          <p:cNvGrpSpPr/>
          <p:nvPr/>
        </p:nvGrpSpPr>
        <p:grpSpPr>
          <a:xfrm>
            <a:off x="7684989" y="1364833"/>
            <a:ext cx="2344999" cy="2182543"/>
            <a:chOff x="7684989" y="1364833"/>
            <a:chExt cx="2344999" cy="2182543"/>
          </a:xfrm>
        </p:grpSpPr>
        <p:sp>
          <p:nvSpPr>
            <p:cNvPr id="61" name="Rectangle 60">
              <a:extLst>
                <a:ext uri="{FF2B5EF4-FFF2-40B4-BE49-F238E27FC236}">
                  <a16:creationId xmlns:a16="http://schemas.microsoft.com/office/drawing/2014/main" id="{90D59949-0CE9-437E-BB91-475AD7222046}"/>
                </a:ext>
              </a:extLst>
            </p:cNvPr>
            <p:cNvSpPr/>
            <p:nvPr/>
          </p:nvSpPr>
          <p:spPr>
            <a:xfrm>
              <a:off x="7727454" y="1364833"/>
              <a:ext cx="2302534" cy="553998"/>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Compliance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73" name="Group 22">
              <a:extLst>
                <a:ext uri="{FF2B5EF4-FFF2-40B4-BE49-F238E27FC236}">
                  <a16:creationId xmlns:a16="http://schemas.microsoft.com/office/drawing/2014/main" id="{FEBD25B5-772F-4EDB-9B53-7561F8F9835A}"/>
                </a:ext>
              </a:extLst>
            </p:cNvPr>
            <p:cNvGrpSpPr>
              <a:grpSpLocks noChangeAspect="1"/>
            </p:cNvGrpSpPr>
            <p:nvPr/>
          </p:nvGrpSpPr>
          <p:grpSpPr bwMode="auto">
            <a:xfrm>
              <a:off x="7684989" y="3140976"/>
              <a:ext cx="406400" cy="406400"/>
              <a:chOff x="3274" y="805"/>
              <a:chExt cx="256" cy="256"/>
            </a:xfrm>
          </p:grpSpPr>
          <p:sp>
            <p:nvSpPr>
              <p:cNvPr id="74" name="AutoShape 21">
                <a:extLst>
                  <a:ext uri="{FF2B5EF4-FFF2-40B4-BE49-F238E27FC236}">
                    <a16:creationId xmlns:a16="http://schemas.microsoft.com/office/drawing/2014/main" id="{12785416-45B0-4882-BE2B-BF70E78E1218}"/>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3">
                <a:extLst>
                  <a:ext uri="{FF2B5EF4-FFF2-40B4-BE49-F238E27FC236}">
                    <a16:creationId xmlns:a16="http://schemas.microsoft.com/office/drawing/2014/main" id="{6A7A97D7-83AD-438D-B763-FA56D277B12C}"/>
                  </a:ext>
                </a:extLst>
              </p:cNvPr>
              <p:cNvSpPr>
                <a:spLocks/>
              </p:cNvSpPr>
              <p:nvPr/>
            </p:nvSpPr>
            <p:spPr bwMode="auto">
              <a:xfrm>
                <a:off x="3291" y="846"/>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24">
                <a:extLst>
                  <a:ext uri="{FF2B5EF4-FFF2-40B4-BE49-F238E27FC236}">
                    <a16:creationId xmlns:a16="http://schemas.microsoft.com/office/drawing/2014/main" id="{3314542B-531D-4BEB-AF8C-B0CF5767E183}"/>
                  </a:ext>
                </a:extLst>
              </p:cNvPr>
              <p:cNvSpPr>
                <a:spLocks/>
              </p:cNvSpPr>
              <p:nvPr/>
            </p:nvSpPr>
            <p:spPr bwMode="auto">
              <a:xfrm>
                <a:off x="3291" y="920"/>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25">
                <a:extLst>
                  <a:ext uri="{FF2B5EF4-FFF2-40B4-BE49-F238E27FC236}">
                    <a16:creationId xmlns:a16="http://schemas.microsoft.com/office/drawing/2014/main" id="{04ACA59F-477D-431B-A3DA-D0E106770CB8}"/>
                  </a:ext>
                </a:extLst>
              </p:cNvPr>
              <p:cNvSpPr>
                <a:spLocks/>
              </p:cNvSpPr>
              <p:nvPr/>
            </p:nvSpPr>
            <p:spPr bwMode="auto">
              <a:xfrm>
                <a:off x="3291" y="994"/>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26">
                <a:extLst>
                  <a:ext uri="{FF2B5EF4-FFF2-40B4-BE49-F238E27FC236}">
                    <a16:creationId xmlns:a16="http://schemas.microsoft.com/office/drawing/2014/main" id="{D33D9F22-F286-49DA-B4B5-3C4F79FDB286}"/>
                  </a:ext>
                </a:extLst>
              </p:cNvPr>
              <p:cNvSpPr>
                <a:spLocks/>
              </p:cNvSpPr>
              <p:nvPr/>
            </p:nvSpPr>
            <p:spPr bwMode="auto">
              <a:xfrm>
                <a:off x="3452" y="907"/>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27">
                <a:extLst>
                  <a:ext uri="{FF2B5EF4-FFF2-40B4-BE49-F238E27FC236}">
                    <a16:creationId xmlns:a16="http://schemas.microsoft.com/office/drawing/2014/main" id="{3D619B40-7D39-49B0-BA79-F1191A132611}"/>
                  </a:ext>
                </a:extLst>
              </p:cNvPr>
              <p:cNvSpPr>
                <a:spLocks/>
              </p:cNvSpPr>
              <p:nvPr/>
            </p:nvSpPr>
            <p:spPr bwMode="auto">
              <a:xfrm>
                <a:off x="3452" y="981"/>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8">
                <a:extLst>
                  <a:ext uri="{FF2B5EF4-FFF2-40B4-BE49-F238E27FC236}">
                    <a16:creationId xmlns:a16="http://schemas.microsoft.com/office/drawing/2014/main" id="{7420A909-5C8D-4950-861C-34763A502606}"/>
                  </a:ext>
                </a:extLst>
              </p:cNvPr>
              <p:cNvSpPr>
                <a:spLocks/>
              </p:cNvSpPr>
              <p:nvPr/>
            </p:nvSpPr>
            <p:spPr bwMode="auto">
              <a:xfrm>
                <a:off x="3452" y="834"/>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5A74978C-79B7-4417-A75D-C496FDDF45D7}"/>
              </a:ext>
            </a:extLst>
          </p:cNvPr>
          <p:cNvGrpSpPr/>
          <p:nvPr/>
        </p:nvGrpSpPr>
        <p:grpSpPr>
          <a:xfrm>
            <a:off x="8441527" y="2916864"/>
            <a:ext cx="3299496" cy="1592847"/>
            <a:chOff x="8441527" y="2916864"/>
            <a:chExt cx="3299496" cy="1592847"/>
          </a:xfrm>
        </p:grpSpPr>
        <p:sp>
          <p:nvSpPr>
            <p:cNvPr id="62" name="Rectangle 61">
              <a:extLst>
                <a:ext uri="{FF2B5EF4-FFF2-40B4-BE49-F238E27FC236}">
                  <a16:creationId xmlns:a16="http://schemas.microsoft.com/office/drawing/2014/main" id="{0DC46382-D5C3-460C-83E9-818D28BB93E5}"/>
                </a:ext>
              </a:extLst>
            </p:cNvPr>
            <p:cNvSpPr/>
            <p:nvPr/>
          </p:nvSpPr>
          <p:spPr>
            <a:xfrm>
              <a:off x="9239677" y="2916864"/>
              <a:ext cx="2501346"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Application innovation</a:t>
              </a:r>
            </a:p>
          </p:txBody>
        </p:sp>
        <p:grpSp>
          <p:nvGrpSpPr>
            <p:cNvPr id="97" name="Group 96">
              <a:extLst>
                <a:ext uri="{FF2B5EF4-FFF2-40B4-BE49-F238E27FC236}">
                  <a16:creationId xmlns:a16="http://schemas.microsoft.com/office/drawing/2014/main" id="{04457938-B069-4F0D-BD77-EEFD24636701}"/>
                </a:ext>
              </a:extLst>
            </p:cNvPr>
            <p:cNvGrpSpPr/>
            <p:nvPr/>
          </p:nvGrpSpPr>
          <p:grpSpPr>
            <a:xfrm>
              <a:off x="8441527" y="4067686"/>
              <a:ext cx="536745" cy="442025"/>
              <a:chOff x="10082121" y="5760490"/>
              <a:chExt cx="536745" cy="442025"/>
            </a:xfrm>
          </p:grpSpPr>
          <p:sp>
            <p:nvSpPr>
              <p:cNvPr id="98" name="Freeform 1403">
                <a:extLst>
                  <a:ext uri="{FF2B5EF4-FFF2-40B4-BE49-F238E27FC236}">
                    <a16:creationId xmlns:a16="http://schemas.microsoft.com/office/drawing/2014/main" id="{B99526BE-588A-4360-9AF6-D32C2186AF5E}"/>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1404">
                <a:extLst>
                  <a:ext uri="{FF2B5EF4-FFF2-40B4-BE49-F238E27FC236}">
                    <a16:creationId xmlns:a16="http://schemas.microsoft.com/office/drawing/2014/main" id="{78530ACE-3947-44DC-89EF-531FF7FE82B7}"/>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1405">
                <a:extLst>
                  <a:ext uri="{FF2B5EF4-FFF2-40B4-BE49-F238E27FC236}">
                    <a16:creationId xmlns:a16="http://schemas.microsoft.com/office/drawing/2014/main" id="{F8392FA6-CE2B-4BE2-A0D3-EE3BA4EE3202}"/>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38D2DD2-2120-46C1-B17A-69E4FFD180BE}"/>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1407">
                <a:extLst>
                  <a:ext uri="{FF2B5EF4-FFF2-40B4-BE49-F238E27FC236}">
                    <a16:creationId xmlns:a16="http://schemas.microsoft.com/office/drawing/2014/main" id="{F3851180-1140-47D9-B7F5-86AFA3FA32FE}"/>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1408">
                <a:extLst>
                  <a:ext uri="{FF2B5EF4-FFF2-40B4-BE49-F238E27FC236}">
                    <a16:creationId xmlns:a16="http://schemas.microsoft.com/office/drawing/2014/main" id="{9A2EB96A-B617-471A-98E7-75F9B0DE423D}"/>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B6FDB18A-53DE-4CC8-B17D-2A992F168D08}"/>
              </a:ext>
            </a:extLst>
          </p:cNvPr>
          <p:cNvGrpSpPr/>
          <p:nvPr/>
        </p:nvGrpSpPr>
        <p:grpSpPr>
          <a:xfrm>
            <a:off x="2158058" y="1364833"/>
            <a:ext cx="2497269" cy="2084361"/>
            <a:chOff x="2158058" y="1364833"/>
            <a:chExt cx="2497269" cy="2084361"/>
          </a:xfrm>
        </p:grpSpPr>
        <p:sp>
          <p:nvSpPr>
            <p:cNvPr id="58" name="Rectangle 57">
              <a:extLst>
                <a:ext uri="{FF2B5EF4-FFF2-40B4-BE49-F238E27FC236}">
                  <a16:creationId xmlns:a16="http://schemas.microsoft.com/office/drawing/2014/main" id="{D40CE9F0-1690-4476-9D36-281D61C12B19}"/>
                </a:ext>
              </a:extLst>
            </p:cNvPr>
            <p:cNvSpPr/>
            <p:nvPr/>
          </p:nvSpPr>
          <p:spPr>
            <a:xfrm>
              <a:off x="2158058" y="1364833"/>
              <a:ext cx="2009792"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Urgent capacity needs  </a:t>
              </a:r>
            </a:p>
          </p:txBody>
        </p:sp>
        <p:grpSp>
          <p:nvGrpSpPr>
            <p:cNvPr id="110" name="Group 109">
              <a:extLst>
                <a:ext uri="{FF2B5EF4-FFF2-40B4-BE49-F238E27FC236}">
                  <a16:creationId xmlns:a16="http://schemas.microsoft.com/office/drawing/2014/main" id="{1830C67E-B05E-4A17-9005-E9CB294345E6}"/>
                </a:ext>
              </a:extLst>
            </p:cNvPr>
            <p:cNvGrpSpPr/>
            <p:nvPr/>
          </p:nvGrpSpPr>
          <p:grpSpPr>
            <a:xfrm>
              <a:off x="4118582" y="2912449"/>
              <a:ext cx="536745" cy="536745"/>
              <a:chOff x="3146536" y="4187094"/>
              <a:chExt cx="536745" cy="536745"/>
            </a:xfrm>
          </p:grpSpPr>
          <p:sp>
            <p:nvSpPr>
              <p:cNvPr id="111" name="Freeform 1086">
                <a:extLst>
                  <a:ext uri="{FF2B5EF4-FFF2-40B4-BE49-F238E27FC236}">
                    <a16:creationId xmlns:a16="http://schemas.microsoft.com/office/drawing/2014/main" id="{7E59704A-100E-4822-A186-1DF9E6EBEC9F}"/>
                  </a:ext>
                </a:extLst>
              </p:cNvPr>
              <p:cNvSpPr>
                <a:spLocks/>
              </p:cNvSpPr>
              <p:nvPr/>
            </p:nvSpPr>
            <p:spPr bwMode="auto">
              <a:xfrm>
                <a:off x="3146536" y="4360746"/>
                <a:ext cx="184179" cy="189439"/>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1083">
                <a:extLst>
                  <a:ext uri="{FF2B5EF4-FFF2-40B4-BE49-F238E27FC236}">
                    <a16:creationId xmlns:a16="http://schemas.microsoft.com/office/drawing/2014/main" id="{82F452CD-EA61-4EB1-A9F9-B047EE85AFD5}"/>
                  </a:ext>
                </a:extLst>
              </p:cNvPr>
              <p:cNvSpPr>
                <a:spLocks/>
              </p:cNvSpPr>
              <p:nvPr/>
            </p:nvSpPr>
            <p:spPr bwMode="auto">
              <a:xfrm>
                <a:off x="3499102" y="4360745"/>
                <a:ext cx="184179" cy="189439"/>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1084">
                <a:extLst>
                  <a:ext uri="{FF2B5EF4-FFF2-40B4-BE49-F238E27FC236}">
                    <a16:creationId xmlns:a16="http://schemas.microsoft.com/office/drawing/2014/main" id="{BF070488-1023-45C3-A89B-7C62C3F3C393}"/>
                  </a:ext>
                </a:extLst>
              </p:cNvPr>
              <p:cNvSpPr>
                <a:spLocks/>
              </p:cNvSpPr>
              <p:nvPr/>
            </p:nvSpPr>
            <p:spPr bwMode="auto">
              <a:xfrm>
                <a:off x="3320187" y="4187094"/>
                <a:ext cx="189439" cy="184179"/>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1085">
                <a:extLst>
                  <a:ext uri="{FF2B5EF4-FFF2-40B4-BE49-F238E27FC236}">
                    <a16:creationId xmlns:a16="http://schemas.microsoft.com/office/drawing/2014/main" id="{8F6F567A-2CD2-4BE1-A3FD-5D692A1B2051}"/>
                  </a:ext>
                </a:extLst>
              </p:cNvPr>
              <p:cNvSpPr>
                <a:spLocks/>
              </p:cNvSpPr>
              <p:nvPr/>
            </p:nvSpPr>
            <p:spPr bwMode="auto">
              <a:xfrm>
                <a:off x="3320187" y="4539660"/>
                <a:ext cx="189439" cy="184179"/>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2D2B8C70-84D7-4C75-9DEC-A4AA858DE109}"/>
              </a:ext>
            </a:extLst>
          </p:cNvPr>
          <p:cNvGrpSpPr/>
          <p:nvPr/>
        </p:nvGrpSpPr>
        <p:grpSpPr>
          <a:xfrm>
            <a:off x="64045" y="4863483"/>
            <a:ext cx="3021981" cy="899647"/>
            <a:chOff x="64045" y="4863483"/>
            <a:chExt cx="3021981" cy="899647"/>
          </a:xfrm>
        </p:grpSpPr>
        <p:sp>
          <p:nvSpPr>
            <p:cNvPr id="56" name="Rectangle 55">
              <a:extLst>
                <a:ext uri="{FF2B5EF4-FFF2-40B4-BE49-F238E27FC236}">
                  <a16:creationId xmlns:a16="http://schemas.microsoft.com/office/drawing/2014/main" id="{66F53B2D-E90D-4728-85C9-069A1D2CB81F}"/>
                </a:ext>
              </a:extLst>
            </p:cNvPr>
            <p:cNvSpPr/>
            <p:nvPr/>
          </p:nvSpPr>
          <p:spPr>
            <a:xfrm>
              <a:off x="64045" y="4863483"/>
              <a:ext cx="2004431"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Datacenter </a:t>
              </a:r>
              <a:r>
                <a:rPr kumimoji="0" lang="en-US" sz="1600" b="0" i="0" u="none" strike="noStrike" kern="1200" cap="none" spc="0" normalizeH="0" baseline="0" noProof="0" err="1">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contracts</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 expiry</a:t>
              </a:r>
            </a:p>
          </p:txBody>
        </p:sp>
        <p:grpSp>
          <p:nvGrpSpPr>
            <p:cNvPr id="129" name="Group 186">
              <a:extLst>
                <a:ext uri="{FF2B5EF4-FFF2-40B4-BE49-F238E27FC236}">
                  <a16:creationId xmlns:a16="http://schemas.microsoft.com/office/drawing/2014/main" id="{4DFF196D-AB4E-4A3A-BD86-1C48F509E2AE}"/>
                </a:ext>
              </a:extLst>
            </p:cNvPr>
            <p:cNvGrpSpPr>
              <a:grpSpLocks noChangeAspect="1"/>
            </p:cNvGrpSpPr>
            <p:nvPr/>
          </p:nvGrpSpPr>
          <p:grpSpPr bwMode="auto">
            <a:xfrm>
              <a:off x="2679626" y="5356730"/>
              <a:ext cx="406400" cy="406400"/>
              <a:chOff x="1538" y="2728"/>
              <a:chExt cx="256" cy="256"/>
            </a:xfrm>
          </p:grpSpPr>
          <p:sp>
            <p:nvSpPr>
              <p:cNvPr id="130" name="AutoShape 185">
                <a:extLst>
                  <a:ext uri="{FF2B5EF4-FFF2-40B4-BE49-F238E27FC236}">
                    <a16:creationId xmlns:a16="http://schemas.microsoft.com/office/drawing/2014/main" id="{7A3E1AEC-4029-4C35-AD85-E6076E04B7DB}"/>
                  </a:ext>
                </a:extLst>
              </p:cNvPr>
              <p:cNvSpPr>
                <a:spLocks noChangeAspect="1" noChangeArrowheads="1" noTextEdit="1"/>
              </p:cNvSpPr>
              <p:nvPr/>
            </p:nvSpPr>
            <p:spPr bwMode="auto">
              <a:xfrm>
                <a:off x="1538" y="272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187">
                <a:extLst>
                  <a:ext uri="{FF2B5EF4-FFF2-40B4-BE49-F238E27FC236}">
                    <a16:creationId xmlns:a16="http://schemas.microsoft.com/office/drawing/2014/main" id="{0A0C085A-6488-4167-BDCA-73E81A77625B}"/>
                  </a:ext>
                </a:extLst>
              </p:cNvPr>
              <p:cNvSpPr>
                <a:spLocks/>
              </p:cNvSpPr>
              <p:nvPr/>
            </p:nvSpPr>
            <p:spPr bwMode="auto">
              <a:xfrm>
                <a:off x="1686" y="2890"/>
                <a:ext cx="50" cy="50"/>
              </a:xfrm>
              <a:custGeom>
                <a:avLst/>
                <a:gdLst>
                  <a:gd name="T0" fmla="*/ 80 w 80"/>
                  <a:gd name="T1" fmla="*/ 0 h 80"/>
                  <a:gd name="T2" fmla="*/ 80 w 80"/>
                  <a:gd name="T3" fmla="*/ 0 h 80"/>
                  <a:gd name="T4" fmla="*/ 0 w 80"/>
                  <a:gd name="T5" fmla="*/ 0 h 80"/>
                  <a:gd name="T6" fmla="*/ 0 w 80"/>
                  <a:gd name="T7" fmla="*/ 80 h 80"/>
                  <a:gd name="T8" fmla="*/ 80 w 80"/>
                  <a:gd name="T9" fmla="*/ 80 h 80"/>
                  <a:gd name="T10" fmla="*/ 8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80" y="0"/>
                    </a:moveTo>
                    <a:lnTo>
                      <a:pt x="80" y="0"/>
                    </a:lnTo>
                    <a:lnTo>
                      <a:pt x="0" y="0"/>
                    </a:lnTo>
                    <a:lnTo>
                      <a:pt x="0" y="80"/>
                    </a:lnTo>
                    <a:lnTo>
                      <a:pt x="80" y="80"/>
                    </a:lnTo>
                    <a:lnTo>
                      <a:pt x="8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188">
                <a:extLst>
                  <a:ext uri="{FF2B5EF4-FFF2-40B4-BE49-F238E27FC236}">
                    <a16:creationId xmlns:a16="http://schemas.microsoft.com/office/drawing/2014/main" id="{B6553361-2D39-4D85-A8B4-5ECCE3C3A04B}"/>
                  </a:ext>
                </a:extLst>
              </p:cNvPr>
              <p:cNvSpPr>
                <a:spLocks noEditPoints="1"/>
              </p:cNvSpPr>
              <p:nvPr/>
            </p:nvSpPr>
            <p:spPr bwMode="auto">
              <a:xfrm>
                <a:off x="1554" y="2726"/>
                <a:ext cx="232" cy="263"/>
              </a:xfrm>
              <a:custGeom>
                <a:avLst/>
                <a:gdLst>
                  <a:gd name="T0" fmla="*/ 0 w 373"/>
                  <a:gd name="T1" fmla="*/ 425 h 425"/>
                  <a:gd name="T2" fmla="*/ 0 w 373"/>
                  <a:gd name="T3" fmla="*/ 425 h 425"/>
                  <a:gd name="T4" fmla="*/ 373 w 373"/>
                  <a:gd name="T5" fmla="*/ 425 h 425"/>
                  <a:gd name="T6" fmla="*/ 373 w 373"/>
                  <a:gd name="T7" fmla="*/ 0 h 425"/>
                  <a:gd name="T8" fmla="*/ 0 w 373"/>
                  <a:gd name="T9" fmla="*/ 0 h 425"/>
                  <a:gd name="T10" fmla="*/ 0 w 373"/>
                  <a:gd name="T11" fmla="*/ 425 h 425"/>
                  <a:gd name="T12" fmla="*/ 54 w 373"/>
                  <a:gd name="T13" fmla="*/ 52 h 425"/>
                  <a:gd name="T14" fmla="*/ 54 w 373"/>
                  <a:gd name="T15" fmla="*/ 52 h 425"/>
                  <a:gd name="T16" fmla="*/ 320 w 373"/>
                  <a:gd name="T17" fmla="*/ 52 h 425"/>
                  <a:gd name="T18" fmla="*/ 320 w 373"/>
                  <a:gd name="T19" fmla="*/ 79 h 425"/>
                  <a:gd name="T20" fmla="*/ 54 w 373"/>
                  <a:gd name="T21" fmla="*/ 79 h 425"/>
                  <a:gd name="T22" fmla="*/ 54 w 373"/>
                  <a:gd name="T23" fmla="*/ 52 h 425"/>
                  <a:gd name="T24" fmla="*/ 54 w 373"/>
                  <a:gd name="T25" fmla="*/ 104 h 425"/>
                  <a:gd name="T26" fmla="*/ 54 w 373"/>
                  <a:gd name="T27" fmla="*/ 104 h 425"/>
                  <a:gd name="T28" fmla="*/ 320 w 373"/>
                  <a:gd name="T29" fmla="*/ 104 h 425"/>
                  <a:gd name="T30" fmla="*/ 320 w 373"/>
                  <a:gd name="T31" fmla="*/ 131 h 425"/>
                  <a:gd name="T32" fmla="*/ 54 w 373"/>
                  <a:gd name="T33" fmla="*/ 131 h 425"/>
                  <a:gd name="T34" fmla="*/ 54 w 373"/>
                  <a:gd name="T35" fmla="*/ 104 h 425"/>
                  <a:gd name="T36" fmla="*/ 54 w 373"/>
                  <a:gd name="T37" fmla="*/ 163 h 425"/>
                  <a:gd name="T38" fmla="*/ 54 w 373"/>
                  <a:gd name="T39" fmla="*/ 163 h 425"/>
                  <a:gd name="T40" fmla="*/ 320 w 373"/>
                  <a:gd name="T41" fmla="*/ 163 h 425"/>
                  <a:gd name="T42" fmla="*/ 320 w 373"/>
                  <a:gd name="T43" fmla="*/ 189 h 425"/>
                  <a:gd name="T44" fmla="*/ 54 w 373"/>
                  <a:gd name="T45" fmla="*/ 189 h 425"/>
                  <a:gd name="T46" fmla="*/ 54 w 373"/>
                  <a:gd name="T47" fmla="*/ 163 h 425"/>
                  <a:gd name="T48" fmla="*/ 187 w 373"/>
                  <a:gd name="T49" fmla="*/ 238 h 425"/>
                  <a:gd name="T50" fmla="*/ 187 w 373"/>
                  <a:gd name="T51" fmla="*/ 238 h 425"/>
                  <a:gd name="T52" fmla="*/ 320 w 373"/>
                  <a:gd name="T53" fmla="*/ 238 h 425"/>
                  <a:gd name="T54" fmla="*/ 320 w 373"/>
                  <a:gd name="T55" fmla="*/ 371 h 425"/>
                  <a:gd name="T56" fmla="*/ 187 w 373"/>
                  <a:gd name="T57" fmla="*/ 371 h 425"/>
                  <a:gd name="T58" fmla="*/ 187 w 373"/>
                  <a:gd name="T59" fmla="*/ 238 h 425"/>
                  <a:gd name="T60" fmla="*/ 54 w 373"/>
                  <a:gd name="T61" fmla="*/ 238 h 425"/>
                  <a:gd name="T62" fmla="*/ 54 w 373"/>
                  <a:gd name="T63" fmla="*/ 238 h 425"/>
                  <a:gd name="T64" fmla="*/ 160 w 373"/>
                  <a:gd name="T65" fmla="*/ 238 h 425"/>
                  <a:gd name="T66" fmla="*/ 160 w 373"/>
                  <a:gd name="T67" fmla="*/ 265 h 425"/>
                  <a:gd name="T68" fmla="*/ 54 w 373"/>
                  <a:gd name="T69" fmla="*/ 265 h 425"/>
                  <a:gd name="T70" fmla="*/ 54 w 373"/>
                  <a:gd name="T71" fmla="*/ 238 h 425"/>
                  <a:gd name="T72" fmla="*/ 54 w 373"/>
                  <a:gd name="T73" fmla="*/ 291 h 425"/>
                  <a:gd name="T74" fmla="*/ 54 w 373"/>
                  <a:gd name="T75" fmla="*/ 291 h 425"/>
                  <a:gd name="T76" fmla="*/ 160 w 373"/>
                  <a:gd name="T77" fmla="*/ 291 h 425"/>
                  <a:gd name="T78" fmla="*/ 160 w 373"/>
                  <a:gd name="T79" fmla="*/ 318 h 425"/>
                  <a:gd name="T80" fmla="*/ 54 w 373"/>
                  <a:gd name="T81" fmla="*/ 318 h 425"/>
                  <a:gd name="T82" fmla="*/ 54 w 373"/>
                  <a:gd name="T83" fmla="*/ 291 h 425"/>
                  <a:gd name="T84" fmla="*/ 54 w 373"/>
                  <a:gd name="T85" fmla="*/ 345 h 425"/>
                  <a:gd name="T86" fmla="*/ 54 w 373"/>
                  <a:gd name="T87" fmla="*/ 345 h 425"/>
                  <a:gd name="T88" fmla="*/ 160 w 373"/>
                  <a:gd name="T89" fmla="*/ 345 h 425"/>
                  <a:gd name="T90" fmla="*/ 160 w 373"/>
                  <a:gd name="T91" fmla="*/ 371 h 425"/>
                  <a:gd name="T92" fmla="*/ 54 w 373"/>
                  <a:gd name="T93" fmla="*/ 371 h 425"/>
                  <a:gd name="T94" fmla="*/ 54 w 373"/>
                  <a:gd name="T95" fmla="*/ 34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3" h="425">
                    <a:moveTo>
                      <a:pt x="0" y="425"/>
                    </a:moveTo>
                    <a:lnTo>
                      <a:pt x="0" y="425"/>
                    </a:lnTo>
                    <a:lnTo>
                      <a:pt x="373" y="425"/>
                    </a:lnTo>
                    <a:lnTo>
                      <a:pt x="373" y="0"/>
                    </a:lnTo>
                    <a:lnTo>
                      <a:pt x="0" y="0"/>
                    </a:lnTo>
                    <a:lnTo>
                      <a:pt x="0" y="425"/>
                    </a:lnTo>
                    <a:close/>
                    <a:moveTo>
                      <a:pt x="54" y="52"/>
                    </a:moveTo>
                    <a:lnTo>
                      <a:pt x="54" y="52"/>
                    </a:lnTo>
                    <a:lnTo>
                      <a:pt x="320" y="52"/>
                    </a:lnTo>
                    <a:lnTo>
                      <a:pt x="320" y="79"/>
                    </a:lnTo>
                    <a:lnTo>
                      <a:pt x="54" y="79"/>
                    </a:lnTo>
                    <a:lnTo>
                      <a:pt x="54" y="52"/>
                    </a:lnTo>
                    <a:close/>
                    <a:moveTo>
                      <a:pt x="54" y="104"/>
                    </a:moveTo>
                    <a:lnTo>
                      <a:pt x="54" y="104"/>
                    </a:lnTo>
                    <a:lnTo>
                      <a:pt x="320" y="104"/>
                    </a:lnTo>
                    <a:lnTo>
                      <a:pt x="320" y="131"/>
                    </a:lnTo>
                    <a:lnTo>
                      <a:pt x="54" y="131"/>
                    </a:lnTo>
                    <a:lnTo>
                      <a:pt x="54" y="104"/>
                    </a:lnTo>
                    <a:close/>
                    <a:moveTo>
                      <a:pt x="54" y="163"/>
                    </a:moveTo>
                    <a:lnTo>
                      <a:pt x="54" y="163"/>
                    </a:lnTo>
                    <a:lnTo>
                      <a:pt x="320" y="163"/>
                    </a:lnTo>
                    <a:lnTo>
                      <a:pt x="320" y="189"/>
                    </a:lnTo>
                    <a:lnTo>
                      <a:pt x="54" y="189"/>
                    </a:lnTo>
                    <a:lnTo>
                      <a:pt x="54" y="163"/>
                    </a:lnTo>
                    <a:close/>
                    <a:moveTo>
                      <a:pt x="187" y="238"/>
                    </a:moveTo>
                    <a:lnTo>
                      <a:pt x="187" y="238"/>
                    </a:lnTo>
                    <a:lnTo>
                      <a:pt x="320" y="238"/>
                    </a:lnTo>
                    <a:lnTo>
                      <a:pt x="320" y="371"/>
                    </a:lnTo>
                    <a:lnTo>
                      <a:pt x="187" y="371"/>
                    </a:lnTo>
                    <a:lnTo>
                      <a:pt x="187" y="238"/>
                    </a:lnTo>
                    <a:close/>
                    <a:moveTo>
                      <a:pt x="54" y="238"/>
                    </a:moveTo>
                    <a:lnTo>
                      <a:pt x="54" y="238"/>
                    </a:lnTo>
                    <a:lnTo>
                      <a:pt x="160" y="238"/>
                    </a:lnTo>
                    <a:lnTo>
                      <a:pt x="160" y="265"/>
                    </a:lnTo>
                    <a:lnTo>
                      <a:pt x="54" y="265"/>
                    </a:lnTo>
                    <a:lnTo>
                      <a:pt x="54" y="238"/>
                    </a:lnTo>
                    <a:close/>
                    <a:moveTo>
                      <a:pt x="54" y="291"/>
                    </a:moveTo>
                    <a:lnTo>
                      <a:pt x="54" y="291"/>
                    </a:lnTo>
                    <a:lnTo>
                      <a:pt x="160" y="291"/>
                    </a:lnTo>
                    <a:lnTo>
                      <a:pt x="160" y="318"/>
                    </a:lnTo>
                    <a:lnTo>
                      <a:pt x="54" y="318"/>
                    </a:lnTo>
                    <a:lnTo>
                      <a:pt x="54" y="291"/>
                    </a:lnTo>
                    <a:close/>
                    <a:moveTo>
                      <a:pt x="54" y="345"/>
                    </a:moveTo>
                    <a:lnTo>
                      <a:pt x="54" y="345"/>
                    </a:lnTo>
                    <a:lnTo>
                      <a:pt x="160" y="345"/>
                    </a:lnTo>
                    <a:lnTo>
                      <a:pt x="160" y="371"/>
                    </a:lnTo>
                    <a:lnTo>
                      <a:pt x="54" y="371"/>
                    </a:lnTo>
                    <a:lnTo>
                      <a:pt x="54" y="345"/>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189">
                <a:extLst>
                  <a:ext uri="{FF2B5EF4-FFF2-40B4-BE49-F238E27FC236}">
                    <a16:creationId xmlns:a16="http://schemas.microsoft.com/office/drawing/2014/main" id="{C5CA4300-4D3B-42D7-B020-7EFABCFE8455}"/>
                  </a:ext>
                </a:extLst>
              </p:cNvPr>
              <p:cNvSpPr>
                <a:spLocks/>
              </p:cNvSpPr>
              <p:nvPr/>
            </p:nvSpPr>
            <p:spPr bwMode="auto">
              <a:xfrm>
                <a:off x="1588" y="2873"/>
                <a:ext cx="65" cy="17"/>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190">
                <a:extLst>
                  <a:ext uri="{FF2B5EF4-FFF2-40B4-BE49-F238E27FC236}">
                    <a16:creationId xmlns:a16="http://schemas.microsoft.com/office/drawing/2014/main" id="{AA6B25FF-C6B4-4110-B814-BDB1C77ABC0F}"/>
                  </a:ext>
                </a:extLst>
              </p:cNvPr>
              <p:cNvSpPr>
                <a:spLocks/>
              </p:cNvSpPr>
              <p:nvPr/>
            </p:nvSpPr>
            <p:spPr bwMode="auto">
              <a:xfrm>
                <a:off x="1588" y="2758"/>
                <a:ext cx="165" cy="17"/>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191">
                <a:extLst>
                  <a:ext uri="{FF2B5EF4-FFF2-40B4-BE49-F238E27FC236}">
                    <a16:creationId xmlns:a16="http://schemas.microsoft.com/office/drawing/2014/main" id="{6C69975A-0D36-421C-80F2-F6557589CD6D}"/>
                  </a:ext>
                </a:extLst>
              </p:cNvPr>
              <p:cNvSpPr>
                <a:spLocks noEditPoints="1"/>
              </p:cNvSpPr>
              <p:nvPr/>
            </p:nvSpPr>
            <p:spPr bwMode="auto">
              <a:xfrm>
                <a:off x="1670" y="2873"/>
                <a:ext cx="83" cy="83"/>
              </a:xfrm>
              <a:custGeom>
                <a:avLst/>
                <a:gdLst>
                  <a:gd name="T0" fmla="*/ 26 w 133"/>
                  <a:gd name="T1" fmla="*/ 27 h 133"/>
                  <a:gd name="T2" fmla="*/ 26 w 133"/>
                  <a:gd name="T3" fmla="*/ 27 h 133"/>
                  <a:gd name="T4" fmla="*/ 106 w 133"/>
                  <a:gd name="T5" fmla="*/ 27 h 133"/>
                  <a:gd name="T6" fmla="*/ 106 w 133"/>
                  <a:gd name="T7" fmla="*/ 107 h 133"/>
                  <a:gd name="T8" fmla="*/ 26 w 133"/>
                  <a:gd name="T9" fmla="*/ 107 h 133"/>
                  <a:gd name="T10" fmla="*/ 26 w 133"/>
                  <a:gd name="T11" fmla="*/ 27 h 133"/>
                  <a:gd name="T12" fmla="*/ 0 w 133"/>
                  <a:gd name="T13" fmla="*/ 133 h 133"/>
                  <a:gd name="T14" fmla="*/ 0 w 133"/>
                  <a:gd name="T15" fmla="*/ 133 h 133"/>
                  <a:gd name="T16" fmla="*/ 133 w 133"/>
                  <a:gd name="T17" fmla="*/ 133 h 133"/>
                  <a:gd name="T18" fmla="*/ 133 w 133"/>
                  <a:gd name="T19" fmla="*/ 0 h 133"/>
                  <a:gd name="T20" fmla="*/ 0 w 133"/>
                  <a:gd name="T21" fmla="*/ 0 h 133"/>
                  <a:gd name="T22" fmla="*/ 0 w 133"/>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133">
                    <a:moveTo>
                      <a:pt x="26" y="27"/>
                    </a:moveTo>
                    <a:lnTo>
                      <a:pt x="26" y="27"/>
                    </a:lnTo>
                    <a:lnTo>
                      <a:pt x="106" y="27"/>
                    </a:lnTo>
                    <a:lnTo>
                      <a:pt x="106" y="107"/>
                    </a:lnTo>
                    <a:lnTo>
                      <a:pt x="26" y="107"/>
                    </a:lnTo>
                    <a:lnTo>
                      <a:pt x="26" y="27"/>
                    </a:lnTo>
                    <a:close/>
                    <a:moveTo>
                      <a:pt x="0" y="133"/>
                    </a:moveTo>
                    <a:lnTo>
                      <a:pt x="0" y="133"/>
                    </a:lnTo>
                    <a:lnTo>
                      <a:pt x="133" y="133"/>
                    </a:lnTo>
                    <a:lnTo>
                      <a:pt x="133" y="0"/>
                    </a:lnTo>
                    <a:lnTo>
                      <a:pt x="0" y="0"/>
                    </a:lnTo>
                    <a:lnTo>
                      <a:pt x="0" y="133"/>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6F254684-4B68-4D40-8286-F5D0B8DEF23F}"/>
              </a:ext>
            </a:extLst>
          </p:cNvPr>
          <p:cNvGrpSpPr/>
          <p:nvPr/>
        </p:nvGrpSpPr>
        <p:grpSpPr>
          <a:xfrm>
            <a:off x="4139011" y="845323"/>
            <a:ext cx="2130333" cy="2245795"/>
            <a:chOff x="4139011" y="845323"/>
            <a:chExt cx="2130333" cy="2245795"/>
          </a:xfrm>
        </p:grpSpPr>
        <p:sp>
          <p:nvSpPr>
            <p:cNvPr id="59" name="Rectangle 58">
              <a:extLst>
                <a:ext uri="{FF2B5EF4-FFF2-40B4-BE49-F238E27FC236}">
                  <a16:creationId xmlns:a16="http://schemas.microsoft.com/office/drawing/2014/main" id="{E8C69040-AE27-4772-9C32-AB0EA9BB7982}"/>
                </a:ext>
              </a:extLst>
            </p:cNvPr>
            <p:cNvSpPr/>
            <p:nvPr/>
          </p:nvSpPr>
          <p:spPr>
            <a:xfrm>
              <a:off x="4139011" y="845323"/>
              <a:ext cx="2130333"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Software and hardware refresh</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136" name="Group 197">
              <a:extLst>
                <a:ext uri="{FF2B5EF4-FFF2-40B4-BE49-F238E27FC236}">
                  <a16:creationId xmlns:a16="http://schemas.microsoft.com/office/drawing/2014/main" id="{5CD2592D-7570-4918-AE19-61B1B8DF518B}"/>
                </a:ext>
              </a:extLst>
            </p:cNvPr>
            <p:cNvGrpSpPr>
              <a:grpSpLocks noChangeAspect="1"/>
            </p:cNvGrpSpPr>
            <p:nvPr/>
          </p:nvGrpSpPr>
          <p:grpSpPr bwMode="auto">
            <a:xfrm>
              <a:off x="5284519" y="2557663"/>
              <a:ext cx="503029" cy="533455"/>
              <a:chOff x="2414" y="2716"/>
              <a:chExt cx="248" cy="263"/>
            </a:xfrm>
            <a:solidFill>
              <a:schemeClr val="tx1">
                <a:lumMod val="90000"/>
                <a:lumOff val="10000"/>
              </a:schemeClr>
            </a:solidFill>
          </p:grpSpPr>
          <p:sp>
            <p:nvSpPr>
              <p:cNvPr id="137" name="Freeform 198">
                <a:extLst>
                  <a:ext uri="{FF2B5EF4-FFF2-40B4-BE49-F238E27FC236}">
                    <a16:creationId xmlns:a16="http://schemas.microsoft.com/office/drawing/2014/main" id="{D3107DA6-D98B-4DFB-83EE-CBEF5F1875F6}"/>
                  </a:ext>
                </a:extLst>
              </p:cNvPr>
              <p:cNvSpPr>
                <a:spLocks/>
              </p:cNvSpPr>
              <p:nvPr/>
            </p:nvSpPr>
            <p:spPr bwMode="auto">
              <a:xfrm rot="10800000">
                <a:off x="2445" y="2784"/>
                <a:ext cx="47" cy="53"/>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199">
                <a:extLst>
                  <a:ext uri="{FF2B5EF4-FFF2-40B4-BE49-F238E27FC236}">
                    <a16:creationId xmlns:a16="http://schemas.microsoft.com/office/drawing/2014/main" id="{6C964708-140F-47F9-9121-BAE6AB51FE2D}"/>
                  </a:ext>
                </a:extLst>
              </p:cNvPr>
              <p:cNvSpPr>
                <a:spLocks/>
              </p:cNvSpPr>
              <p:nvPr/>
            </p:nvSpPr>
            <p:spPr bwMode="auto">
              <a:xfrm>
                <a:off x="2414" y="2716"/>
                <a:ext cx="141" cy="88"/>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200">
                <a:extLst>
                  <a:ext uri="{FF2B5EF4-FFF2-40B4-BE49-F238E27FC236}">
                    <a16:creationId xmlns:a16="http://schemas.microsoft.com/office/drawing/2014/main" id="{6720566E-4C5A-40FB-85B9-8EBF82B5B78D}"/>
                  </a:ext>
                </a:extLst>
              </p:cNvPr>
              <p:cNvSpPr>
                <a:spLocks noEditPoints="1"/>
              </p:cNvSpPr>
              <p:nvPr/>
            </p:nvSpPr>
            <p:spPr bwMode="auto">
              <a:xfrm>
                <a:off x="2453" y="2918"/>
                <a:ext cx="30" cy="56"/>
              </a:xfrm>
              <a:custGeom>
                <a:avLst/>
                <a:gdLst>
                  <a:gd name="T0" fmla="*/ 18 w 49"/>
                  <a:gd name="T1" fmla="*/ 59 h 91"/>
                  <a:gd name="T2" fmla="*/ 18 w 49"/>
                  <a:gd name="T3" fmla="*/ 59 h 91"/>
                  <a:gd name="T4" fmla="*/ 31 w 49"/>
                  <a:gd name="T5" fmla="*/ 59 h 91"/>
                  <a:gd name="T6" fmla="*/ 31 w 49"/>
                  <a:gd name="T7" fmla="*/ 72 h 91"/>
                  <a:gd name="T8" fmla="*/ 18 w 49"/>
                  <a:gd name="T9" fmla="*/ 72 h 91"/>
                  <a:gd name="T10" fmla="*/ 18 w 49"/>
                  <a:gd name="T11" fmla="*/ 59 h 91"/>
                  <a:gd name="T12" fmla="*/ 49 w 49"/>
                  <a:gd name="T13" fmla="*/ 0 h 91"/>
                  <a:gd name="T14" fmla="*/ 49 w 49"/>
                  <a:gd name="T15" fmla="*/ 0 h 91"/>
                  <a:gd name="T16" fmla="*/ 0 w 49"/>
                  <a:gd name="T17" fmla="*/ 0 h 91"/>
                  <a:gd name="T18" fmla="*/ 0 w 49"/>
                  <a:gd name="T19" fmla="*/ 91 h 91"/>
                  <a:gd name="T20" fmla="*/ 49 w 49"/>
                  <a:gd name="T21" fmla="*/ 91 h 91"/>
                  <a:gd name="T22" fmla="*/ 49 w 49"/>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91">
                    <a:moveTo>
                      <a:pt x="18" y="59"/>
                    </a:moveTo>
                    <a:lnTo>
                      <a:pt x="18" y="59"/>
                    </a:lnTo>
                    <a:lnTo>
                      <a:pt x="31" y="59"/>
                    </a:lnTo>
                    <a:lnTo>
                      <a:pt x="31" y="72"/>
                    </a:lnTo>
                    <a:lnTo>
                      <a:pt x="18" y="72"/>
                    </a:lnTo>
                    <a:lnTo>
                      <a:pt x="18" y="59"/>
                    </a:lnTo>
                    <a:close/>
                    <a:moveTo>
                      <a:pt x="49" y="0"/>
                    </a:moveTo>
                    <a:lnTo>
                      <a:pt x="49" y="0"/>
                    </a:lnTo>
                    <a:lnTo>
                      <a:pt x="0" y="0"/>
                    </a:lnTo>
                    <a:lnTo>
                      <a:pt x="0" y="91"/>
                    </a:lnTo>
                    <a:lnTo>
                      <a:pt x="49" y="91"/>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201">
                <a:extLst>
                  <a:ext uri="{FF2B5EF4-FFF2-40B4-BE49-F238E27FC236}">
                    <a16:creationId xmlns:a16="http://schemas.microsoft.com/office/drawing/2014/main" id="{867CC211-F0B4-4B0B-B6BA-C8410CDE44E1}"/>
                  </a:ext>
                </a:extLst>
              </p:cNvPr>
              <p:cNvSpPr>
                <a:spLocks/>
              </p:cNvSpPr>
              <p:nvPr/>
            </p:nvSpPr>
            <p:spPr bwMode="auto">
              <a:xfrm>
                <a:off x="2422" y="2838"/>
                <a:ext cx="187" cy="141"/>
              </a:xfrm>
              <a:custGeom>
                <a:avLst/>
                <a:gdLst>
                  <a:gd name="T0" fmla="*/ 190 w 301"/>
                  <a:gd name="T1" fmla="*/ 174 h 227"/>
                  <a:gd name="T2" fmla="*/ 190 w 301"/>
                  <a:gd name="T3" fmla="*/ 174 h 227"/>
                  <a:gd name="T4" fmla="*/ 190 w 301"/>
                  <a:gd name="T5" fmla="*/ 109 h 227"/>
                  <a:gd name="T6" fmla="*/ 192 w 301"/>
                  <a:gd name="T7" fmla="*/ 100 h 227"/>
                  <a:gd name="T8" fmla="*/ 197 w 301"/>
                  <a:gd name="T9" fmla="*/ 93 h 227"/>
                  <a:gd name="T10" fmla="*/ 205 w 301"/>
                  <a:gd name="T11" fmla="*/ 89 h 227"/>
                  <a:gd name="T12" fmla="*/ 213 w 301"/>
                  <a:gd name="T13" fmla="*/ 87 h 227"/>
                  <a:gd name="T14" fmla="*/ 301 w 301"/>
                  <a:gd name="T15" fmla="*/ 87 h 227"/>
                  <a:gd name="T16" fmla="*/ 301 w 301"/>
                  <a:gd name="T17" fmla="*/ 0 h 227"/>
                  <a:gd name="T18" fmla="*/ 99 w 301"/>
                  <a:gd name="T19" fmla="*/ 0 h 227"/>
                  <a:gd name="T20" fmla="*/ 99 w 301"/>
                  <a:gd name="T21" fmla="*/ 13 h 227"/>
                  <a:gd name="T22" fmla="*/ 50 w 301"/>
                  <a:gd name="T23" fmla="*/ 13 h 227"/>
                  <a:gd name="T24" fmla="*/ 50 w 301"/>
                  <a:gd name="T25" fmla="*/ 0 h 227"/>
                  <a:gd name="T26" fmla="*/ 0 w 301"/>
                  <a:gd name="T27" fmla="*/ 0 h 227"/>
                  <a:gd name="T28" fmla="*/ 0 w 301"/>
                  <a:gd name="T29" fmla="*/ 174 h 227"/>
                  <a:gd name="T30" fmla="*/ 34 w 301"/>
                  <a:gd name="T31" fmla="*/ 174 h 227"/>
                  <a:gd name="T32" fmla="*/ 34 w 301"/>
                  <a:gd name="T33" fmla="*/ 127 h 227"/>
                  <a:gd name="T34" fmla="*/ 35 w 301"/>
                  <a:gd name="T35" fmla="*/ 122 h 227"/>
                  <a:gd name="T36" fmla="*/ 38 w 301"/>
                  <a:gd name="T37" fmla="*/ 118 h 227"/>
                  <a:gd name="T38" fmla="*/ 43 w 301"/>
                  <a:gd name="T39" fmla="*/ 115 h 227"/>
                  <a:gd name="T40" fmla="*/ 48 w 301"/>
                  <a:gd name="T41" fmla="*/ 113 h 227"/>
                  <a:gd name="T42" fmla="*/ 99 w 301"/>
                  <a:gd name="T43" fmla="*/ 113 h 227"/>
                  <a:gd name="T44" fmla="*/ 105 w 301"/>
                  <a:gd name="T45" fmla="*/ 115 h 227"/>
                  <a:gd name="T46" fmla="*/ 109 w 301"/>
                  <a:gd name="T47" fmla="*/ 118 h 227"/>
                  <a:gd name="T48" fmla="*/ 112 w 301"/>
                  <a:gd name="T49" fmla="*/ 122 h 227"/>
                  <a:gd name="T50" fmla="*/ 113 w 301"/>
                  <a:gd name="T51" fmla="*/ 127 h 227"/>
                  <a:gd name="T52" fmla="*/ 113 w 301"/>
                  <a:gd name="T53" fmla="*/ 174 h 227"/>
                  <a:gd name="T54" fmla="*/ 132 w 301"/>
                  <a:gd name="T55" fmla="*/ 174 h 227"/>
                  <a:gd name="T56" fmla="*/ 132 w 301"/>
                  <a:gd name="T57" fmla="*/ 200 h 227"/>
                  <a:gd name="T58" fmla="*/ 113 w 301"/>
                  <a:gd name="T59" fmla="*/ 200 h 227"/>
                  <a:gd name="T60" fmla="*/ 113 w 301"/>
                  <a:gd name="T61" fmla="*/ 220 h 227"/>
                  <a:gd name="T62" fmla="*/ 112 w 301"/>
                  <a:gd name="T63" fmla="*/ 226 h 227"/>
                  <a:gd name="T64" fmla="*/ 111 w 301"/>
                  <a:gd name="T65" fmla="*/ 227 h 227"/>
                  <a:gd name="T66" fmla="*/ 197 w 301"/>
                  <a:gd name="T67" fmla="*/ 227 h 227"/>
                  <a:gd name="T68" fmla="*/ 192 w 301"/>
                  <a:gd name="T69" fmla="*/ 221 h 227"/>
                  <a:gd name="T70" fmla="*/ 190 w 301"/>
                  <a:gd name="T71" fmla="*/ 213 h 227"/>
                  <a:gd name="T72" fmla="*/ 190 w 301"/>
                  <a:gd name="T73" fmla="*/ 200 h 227"/>
                  <a:gd name="T74" fmla="*/ 159 w 301"/>
                  <a:gd name="T75" fmla="*/ 200 h 227"/>
                  <a:gd name="T76" fmla="*/ 159 w 301"/>
                  <a:gd name="T77" fmla="*/ 174 h 227"/>
                  <a:gd name="T78" fmla="*/ 190 w 301"/>
                  <a:gd name="T79" fmla="*/ 17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1" h="227">
                    <a:moveTo>
                      <a:pt x="190" y="174"/>
                    </a:moveTo>
                    <a:lnTo>
                      <a:pt x="190" y="174"/>
                    </a:lnTo>
                    <a:lnTo>
                      <a:pt x="190" y="109"/>
                    </a:lnTo>
                    <a:cubicBezTo>
                      <a:pt x="190" y="106"/>
                      <a:pt x="191" y="103"/>
                      <a:pt x="192" y="100"/>
                    </a:cubicBezTo>
                    <a:cubicBezTo>
                      <a:pt x="194" y="97"/>
                      <a:pt x="195" y="95"/>
                      <a:pt x="197" y="93"/>
                    </a:cubicBezTo>
                    <a:cubicBezTo>
                      <a:pt x="200" y="91"/>
                      <a:pt x="202" y="90"/>
                      <a:pt x="205" y="89"/>
                    </a:cubicBezTo>
                    <a:cubicBezTo>
                      <a:pt x="207" y="88"/>
                      <a:pt x="210" y="87"/>
                      <a:pt x="213" y="87"/>
                    </a:cubicBezTo>
                    <a:lnTo>
                      <a:pt x="301" y="87"/>
                    </a:lnTo>
                    <a:lnTo>
                      <a:pt x="301" y="0"/>
                    </a:lnTo>
                    <a:lnTo>
                      <a:pt x="99" y="0"/>
                    </a:lnTo>
                    <a:lnTo>
                      <a:pt x="99" y="13"/>
                    </a:lnTo>
                    <a:lnTo>
                      <a:pt x="50" y="13"/>
                    </a:lnTo>
                    <a:lnTo>
                      <a:pt x="50" y="0"/>
                    </a:lnTo>
                    <a:lnTo>
                      <a:pt x="0" y="0"/>
                    </a:lnTo>
                    <a:lnTo>
                      <a:pt x="0" y="174"/>
                    </a:lnTo>
                    <a:lnTo>
                      <a:pt x="34" y="174"/>
                    </a:lnTo>
                    <a:lnTo>
                      <a:pt x="34" y="127"/>
                    </a:lnTo>
                    <a:cubicBezTo>
                      <a:pt x="34" y="126"/>
                      <a:pt x="35" y="124"/>
                      <a:pt x="35" y="122"/>
                    </a:cubicBezTo>
                    <a:cubicBezTo>
                      <a:pt x="36" y="120"/>
                      <a:pt x="37" y="119"/>
                      <a:pt x="38" y="118"/>
                    </a:cubicBezTo>
                    <a:cubicBezTo>
                      <a:pt x="39" y="116"/>
                      <a:pt x="41" y="115"/>
                      <a:pt x="43" y="115"/>
                    </a:cubicBezTo>
                    <a:cubicBezTo>
                      <a:pt x="44" y="114"/>
                      <a:pt x="46" y="113"/>
                      <a:pt x="48" y="113"/>
                    </a:cubicBezTo>
                    <a:lnTo>
                      <a:pt x="99" y="113"/>
                    </a:lnTo>
                    <a:cubicBezTo>
                      <a:pt x="101" y="113"/>
                      <a:pt x="103" y="114"/>
                      <a:pt x="105" y="115"/>
                    </a:cubicBezTo>
                    <a:cubicBezTo>
                      <a:pt x="106" y="115"/>
                      <a:pt x="108" y="116"/>
                      <a:pt x="109" y="118"/>
                    </a:cubicBezTo>
                    <a:cubicBezTo>
                      <a:pt x="110" y="119"/>
                      <a:pt x="111" y="120"/>
                      <a:pt x="112" y="122"/>
                    </a:cubicBezTo>
                    <a:cubicBezTo>
                      <a:pt x="113" y="124"/>
                      <a:pt x="113" y="126"/>
                      <a:pt x="113" y="127"/>
                    </a:cubicBezTo>
                    <a:lnTo>
                      <a:pt x="113" y="174"/>
                    </a:lnTo>
                    <a:lnTo>
                      <a:pt x="132" y="174"/>
                    </a:lnTo>
                    <a:lnTo>
                      <a:pt x="132" y="200"/>
                    </a:lnTo>
                    <a:lnTo>
                      <a:pt x="113" y="200"/>
                    </a:lnTo>
                    <a:lnTo>
                      <a:pt x="113" y="220"/>
                    </a:lnTo>
                    <a:cubicBezTo>
                      <a:pt x="113" y="222"/>
                      <a:pt x="113" y="224"/>
                      <a:pt x="112" y="226"/>
                    </a:cubicBezTo>
                    <a:cubicBezTo>
                      <a:pt x="112" y="226"/>
                      <a:pt x="111" y="226"/>
                      <a:pt x="111" y="227"/>
                    </a:cubicBezTo>
                    <a:lnTo>
                      <a:pt x="197" y="227"/>
                    </a:lnTo>
                    <a:cubicBezTo>
                      <a:pt x="195" y="225"/>
                      <a:pt x="193" y="223"/>
                      <a:pt x="192" y="221"/>
                    </a:cubicBezTo>
                    <a:cubicBezTo>
                      <a:pt x="191" y="218"/>
                      <a:pt x="190" y="216"/>
                      <a:pt x="190" y="213"/>
                    </a:cubicBezTo>
                    <a:lnTo>
                      <a:pt x="190" y="200"/>
                    </a:lnTo>
                    <a:lnTo>
                      <a:pt x="159" y="200"/>
                    </a:lnTo>
                    <a:lnTo>
                      <a:pt x="159" y="174"/>
                    </a:lnTo>
                    <a:lnTo>
                      <a:pt x="190" y="17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202">
                <a:extLst>
                  <a:ext uri="{FF2B5EF4-FFF2-40B4-BE49-F238E27FC236}">
                    <a16:creationId xmlns:a16="http://schemas.microsoft.com/office/drawing/2014/main" id="{8DB7728B-695E-46BC-BF2B-9D51C2CA5CAF}"/>
                  </a:ext>
                </a:extLst>
              </p:cNvPr>
              <p:cNvSpPr>
                <a:spLocks noEditPoints="1"/>
              </p:cNvSpPr>
              <p:nvPr/>
            </p:nvSpPr>
            <p:spPr bwMode="auto">
              <a:xfrm>
                <a:off x="2549" y="2902"/>
                <a:ext cx="113" cy="72"/>
              </a:xfrm>
              <a:custGeom>
                <a:avLst/>
                <a:gdLst>
                  <a:gd name="T0" fmla="*/ 76 w 182"/>
                  <a:gd name="T1" fmla="*/ 84 h 117"/>
                  <a:gd name="T2" fmla="*/ 76 w 182"/>
                  <a:gd name="T3" fmla="*/ 84 h 117"/>
                  <a:gd name="T4" fmla="*/ 106 w 182"/>
                  <a:gd name="T5" fmla="*/ 84 h 117"/>
                  <a:gd name="T6" fmla="*/ 106 w 182"/>
                  <a:gd name="T7" fmla="*/ 104 h 117"/>
                  <a:gd name="T8" fmla="*/ 76 w 182"/>
                  <a:gd name="T9" fmla="*/ 104 h 117"/>
                  <a:gd name="T10" fmla="*/ 76 w 182"/>
                  <a:gd name="T11" fmla="*/ 84 h 117"/>
                  <a:gd name="T12" fmla="*/ 2 w 182"/>
                  <a:gd name="T13" fmla="*/ 115 h 117"/>
                  <a:gd name="T14" fmla="*/ 2 w 182"/>
                  <a:gd name="T15" fmla="*/ 115 h 117"/>
                  <a:gd name="T16" fmla="*/ 5 w 182"/>
                  <a:gd name="T17" fmla="*/ 116 h 117"/>
                  <a:gd name="T18" fmla="*/ 8 w 182"/>
                  <a:gd name="T19" fmla="*/ 117 h 117"/>
                  <a:gd name="T20" fmla="*/ 174 w 182"/>
                  <a:gd name="T21" fmla="*/ 117 h 117"/>
                  <a:gd name="T22" fmla="*/ 177 w 182"/>
                  <a:gd name="T23" fmla="*/ 116 h 117"/>
                  <a:gd name="T24" fmla="*/ 180 w 182"/>
                  <a:gd name="T25" fmla="*/ 115 h 117"/>
                  <a:gd name="T26" fmla="*/ 182 w 182"/>
                  <a:gd name="T27" fmla="*/ 113 h 117"/>
                  <a:gd name="T28" fmla="*/ 182 w 182"/>
                  <a:gd name="T29" fmla="*/ 111 h 117"/>
                  <a:gd name="T30" fmla="*/ 182 w 182"/>
                  <a:gd name="T31" fmla="*/ 7 h 117"/>
                  <a:gd name="T32" fmla="*/ 182 w 182"/>
                  <a:gd name="T33" fmla="*/ 5 h 117"/>
                  <a:gd name="T34" fmla="*/ 180 w 182"/>
                  <a:gd name="T35" fmla="*/ 2 h 117"/>
                  <a:gd name="T36" fmla="*/ 177 w 182"/>
                  <a:gd name="T37" fmla="*/ 1 h 117"/>
                  <a:gd name="T38" fmla="*/ 174 w 182"/>
                  <a:gd name="T39" fmla="*/ 0 h 117"/>
                  <a:gd name="T40" fmla="*/ 8 w 182"/>
                  <a:gd name="T41" fmla="*/ 0 h 117"/>
                  <a:gd name="T42" fmla="*/ 5 w 182"/>
                  <a:gd name="T43" fmla="*/ 1 h 117"/>
                  <a:gd name="T44" fmla="*/ 2 w 182"/>
                  <a:gd name="T45" fmla="*/ 2 h 117"/>
                  <a:gd name="T46" fmla="*/ 1 w 182"/>
                  <a:gd name="T47" fmla="*/ 5 h 117"/>
                  <a:gd name="T48" fmla="*/ 0 w 182"/>
                  <a:gd name="T49" fmla="*/ 7 h 117"/>
                  <a:gd name="T50" fmla="*/ 0 w 182"/>
                  <a:gd name="T51" fmla="*/ 111 h 117"/>
                  <a:gd name="T52" fmla="*/ 1 w 182"/>
                  <a:gd name="T53" fmla="*/ 113 h 117"/>
                  <a:gd name="T54" fmla="*/ 2 w 182"/>
                  <a:gd name="T5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76" y="84"/>
                    </a:moveTo>
                    <a:lnTo>
                      <a:pt x="76" y="84"/>
                    </a:lnTo>
                    <a:lnTo>
                      <a:pt x="106" y="84"/>
                    </a:lnTo>
                    <a:lnTo>
                      <a:pt x="106" y="104"/>
                    </a:lnTo>
                    <a:lnTo>
                      <a:pt x="76" y="104"/>
                    </a:lnTo>
                    <a:lnTo>
                      <a:pt x="76" y="84"/>
                    </a:lnTo>
                    <a:close/>
                    <a:moveTo>
                      <a:pt x="2" y="115"/>
                    </a:moveTo>
                    <a:lnTo>
                      <a:pt x="2" y="115"/>
                    </a:lnTo>
                    <a:cubicBezTo>
                      <a:pt x="3" y="115"/>
                      <a:pt x="4" y="116"/>
                      <a:pt x="5" y="116"/>
                    </a:cubicBezTo>
                    <a:cubicBezTo>
                      <a:pt x="6" y="117"/>
                      <a:pt x="7" y="117"/>
                      <a:pt x="8" y="117"/>
                    </a:cubicBezTo>
                    <a:lnTo>
                      <a:pt x="174" y="117"/>
                    </a:lnTo>
                    <a:cubicBezTo>
                      <a:pt x="175" y="117"/>
                      <a:pt x="176" y="117"/>
                      <a:pt x="177" y="116"/>
                    </a:cubicBezTo>
                    <a:cubicBezTo>
                      <a:pt x="178" y="116"/>
                      <a:pt x="179" y="115"/>
                      <a:pt x="180" y="115"/>
                    </a:cubicBezTo>
                    <a:cubicBezTo>
                      <a:pt x="181" y="114"/>
                      <a:pt x="181" y="113"/>
                      <a:pt x="182" y="113"/>
                    </a:cubicBezTo>
                    <a:cubicBezTo>
                      <a:pt x="182" y="112"/>
                      <a:pt x="182" y="111"/>
                      <a:pt x="182" y="111"/>
                    </a:cubicBezTo>
                    <a:lnTo>
                      <a:pt x="182" y="7"/>
                    </a:lnTo>
                    <a:cubicBezTo>
                      <a:pt x="182" y="6"/>
                      <a:pt x="182" y="5"/>
                      <a:pt x="182" y="5"/>
                    </a:cubicBezTo>
                    <a:cubicBezTo>
                      <a:pt x="181" y="4"/>
                      <a:pt x="181" y="3"/>
                      <a:pt x="180" y="2"/>
                    </a:cubicBezTo>
                    <a:cubicBezTo>
                      <a:pt x="179" y="2"/>
                      <a:pt x="178" y="1"/>
                      <a:pt x="177" y="1"/>
                    </a:cubicBezTo>
                    <a:cubicBezTo>
                      <a:pt x="176" y="1"/>
                      <a:pt x="175" y="0"/>
                      <a:pt x="174" y="0"/>
                    </a:cubicBezTo>
                    <a:lnTo>
                      <a:pt x="8" y="0"/>
                    </a:lnTo>
                    <a:cubicBezTo>
                      <a:pt x="7" y="0"/>
                      <a:pt x="6" y="1"/>
                      <a:pt x="5" y="1"/>
                    </a:cubicBezTo>
                    <a:cubicBezTo>
                      <a:pt x="4" y="1"/>
                      <a:pt x="3" y="2"/>
                      <a:pt x="2" y="2"/>
                    </a:cubicBezTo>
                    <a:cubicBezTo>
                      <a:pt x="2" y="3"/>
                      <a:pt x="1" y="4"/>
                      <a:pt x="1" y="5"/>
                    </a:cubicBezTo>
                    <a:cubicBezTo>
                      <a:pt x="1" y="5"/>
                      <a:pt x="0" y="6"/>
                      <a:pt x="0" y="7"/>
                    </a:cubicBezTo>
                    <a:lnTo>
                      <a:pt x="0" y="111"/>
                    </a:lnTo>
                    <a:cubicBezTo>
                      <a:pt x="0" y="111"/>
                      <a:pt x="1" y="112"/>
                      <a:pt x="1" y="113"/>
                    </a:cubicBezTo>
                    <a:cubicBezTo>
                      <a:pt x="1" y="113"/>
                      <a:pt x="2" y="114"/>
                      <a:pt x="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4A0D95FB-31E2-4461-A076-2CF46CC80849}"/>
              </a:ext>
            </a:extLst>
          </p:cNvPr>
          <p:cNvGrpSpPr/>
          <p:nvPr/>
        </p:nvGrpSpPr>
        <p:grpSpPr>
          <a:xfrm>
            <a:off x="913930" y="2940675"/>
            <a:ext cx="2687007" cy="1532860"/>
            <a:chOff x="913930" y="2940675"/>
            <a:chExt cx="2687007" cy="1532860"/>
          </a:xfrm>
        </p:grpSpPr>
        <p:sp>
          <p:nvSpPr>
            <p:cNvPr id="57" name="Rectangle 56">
              <a:extLst>
                <a:ext uri="{FF2B5EF4-FFF2-40B4-BE49-F238E27FC236}">
                  <a16:creationId xmlns:a16="http://schemas.microsoft.com/office/drawing/2014/main" id="{F2A90A9D-428F-40DB-ADFE-9392C11D3F45}"/>
                </a:ext>
              </a:extLst>
            </p:cNvPr>
            <p:cNvSpPr/>
            <p:nvPr/>
          </p:nvSpPr>
          <p:spPr>
            <a:xfrm>
              <a:off x="913930" y="2940675"/>
              <a:ext cx="1857846"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Quickly integrate </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acquisitions</a:t>
              </a:r>
            </a:p>
          </p:txBody>
        </p:sp>
        <p:grpSp>
          <p:nvGrpSpPr>
            <p:cNvPr id="142" name="Group 255">
              <a:extLst>
                <a:ext uri="{FF2B5EF4-FFF2-40B4-BE49-F238E27FC236}">
                  <a16:creationId xmlns:a16="http://schemas.microsoft.com/office/drawing/2014/main" id="{64D8E7FB-637C-495F-8F5D-7F7706DBC363}"/>
                </a:ext>
              </a:extLst>
            </p:cNvPr>
            <p:cNvGrpSpPr>
              <a:grpSpLocks noChangeAspect="1"/>
            </p:cNvGrpSpPr>
            <p:nvPr/>
          </p:nvGrpSpPr>
          <p:grpSpPr bwMode="auto">
            <a:xfrm>
              <a:off x="3181837" y="4056022"/>
              <a:ext cx="419100" cy="417513"/>
              <a:chOff x="669" y="3358"/>
              <a:chExt cx="264" cy="263"/>
            </a:xfrm>
            <a:solidFill>
              <a:schemeClr val="tx1">
                <a:lumMod val="90000"/>
                <a:lumOff val="10000"/>
              </a:schemeClr>
            </a:solidFill>
          </p:grpSpPr>
          <p:sp>
            <p:nvSpPr>
              <p:cNvPr id="144" name="Freeform 256">
                <a:extLst>
                  <a:ext uri="{FF2B5EF4-FFF2-40B4-BE49-F238E27FC236}">
                    <a16:creationId xmlns:a16="http://schemas.microsoft.com/office/drawing/2014/main" id="{1E11E818-B70D-4365-ADA6-A8D39C556FDE}"/>
                  </a:ext>
                </a:extLst>
              </p:cNvPr>
              <p:cNvSpPr>
                <a:spLocks noEditPoints="1"/>
              </p:cNvSpPr>
              <p:nvPr/>
            </p:nvSpPr>
            <p:spPr bwMode="auto">
              <a:xfrm>
                <a:off x="670" y="3500"/>
                <a:ext cx="49" cy="92"/>
              </a:xfrm>
              <a:custGeom>
                <a:avLst/>
                <a:gdLst>
                  <a:gd name="T0" fmla="*/ 0 w 80"/>
                  <a:gd name="T1" fmla="*/ 0 h 147"/>
                  <a:gd name="T2" fmla="*/ 0 w 80"/>
                  <a:gd name="T3" fmla="*/ 0 h 147"/>
                  <a:gd name="T4" fmla="*/ 0 w 80"/>
                  <a:gd name="T5" fmla="*/ 128 h 147"/>
                  <a:gd name="T6" fmla="*/ 0 w 80"/>
                  <a:gd name="T7" fmla="*/ 147 h 147"/>
                  <a:gd name="T8" fmla="*/ 80 w 80"/>
                  <a:gd name="T9" fmla="*/ 147 h 147"/>
                  <a:gd name="T10" fmla="*/ 80 w 80"/>
                  <a:gd name="T11" fmla="*/ 128 h 147"/>
                  <a:gd name="T12" fmla="*/ 80 w 80"/>
                  <a:gd name="T13" fmla="*/ 0 h 147"/>
                  <a:gd name="T14" fmla="*/ 0 w 80"/>
                  <a:gd name="T15" fmla="*/ 0 h 147"/>
                  <a:gd name="T16" fmla="*/ 23 w 80"/>
                  <a:gd name="T17" fmla="*/ 128 h 147"/>
                  <a:gd name="T18" fmla="*/ 23 w 80"/>
                  <a:gd name="T19" fmla="*/ 128 h 147"/>
                  <a:gd name="T20" fmla="*/ 23 w 80"/>
                  <a:gd name="T21" fmla="*/ 107 h 147"/>
                  <a:gd name="T22" fmla="*/ 50 w 80"/>
                  <a:gd name="T23" fmla="*/ 107 h 147"/>
                  <a:gd name="T24" fmla="*/ 50 w 80"/>
                  <a:gd name="T25" fmla="*/ 128 h 147"/>
                  <a:gd name="T26" fmla="*/ 50 w 80"/>
                  <a:gd name="T27" fmla="*/ 133 h 147"/>
                  <a:gd name="T28" fmla="*/ 23 w 80"/>
                  <a:gd name="T29" fmla="*/ 133 h 147"/>
                  <a:gd name="T30" fmla="*/ 23 w 80"/>
                  <a:gd name="T31" fmla="*/ 12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7">
                    <a:moveTo>
                      <a:pt x="0" y="0"/>
                    </a:moveTo>
                    <a:lnTo>
                      <a:pt x="0" y="0"/>
                    </a:lnTo>
                    <a:lnTo>
                      <a:pt x="0" y="128"/>
                    </a:lnTo>
                    <a:lnTo>
                      <a:pt x="0" y="147"/>
                    </a:lnTo>
                    <a:lnTo>
                      <a:pt x="80" y="147"/>
                    </a:lnTo>
                    <a:lnTo>
                      <a:pt x="80" y="128"/>
                    </a:lnTo>
                    <a:lnTo>
                      <a:pt x="80" y="0"/>
                    </a:lnTo>
                    <a:lnTo>
                      <a:pt x="0" y="0"/>
                    </a:lnTo>
                    <a:close/>
                    <a:moveTo>
                      <a:pt x="23" y="128"/>
                    </a:moveTo>
                    <a:lnTo>
                      <a:pt x="23" y="128"/>
                    </a:lnTo>
                    <a:lnTo>
                      <a:pt x="23" y="107"/>
                    </a:lnTo>
                    <a:lnTo>
                      <a:pt x="50" y="107"/>
                    </a:lnTo>
                    <a:lnTo>
                      <a:pt x="50" y="128"/>
                    </a:lnTo>
                    <a:lnTo>
                      <a:pt x="50" y="133"/>
                    </a:lnTo>
                    <a:lnTo>
                      <a:pt x="23" y="133"/>
                    </a:lnTo>
                    <a:lnTo>
                      <a:pt x="23" y="1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257">
                <a:extLst>
                  <a:ext uri="{FF2B5EF4-FFF2-40B4-BE49-F238E27FC236}">
                    <a16:creationId xmlns:a16="http://schemas.microsoft.com/office/drawing/2014/main" id="{1CA19366-ABA1-4A06-A06A-140E7AB669FC}"/>
                  </a:ext>
                </a:extLst>
              </p:cNvPr>
              <p:cNvSpPr>
                <a:spLocks noEditPoints="1"/>
              </p:cNvSpPr>
              <p:nvPr/>
            </p:nvSpPr>
            <p:spPr bwMode="auto">
              <a:xfrm>
                <a:off x="813" y="3505"/>
                <a:ext cx="116" cy="83"/>
              </a:xfrm>
              <a:custGeom>
                <a:avLst/>
                <a:gdLst>
                  <a:gd name="T0" fmla="*/ 171 w 187"/>
                  <a:gd name="T1" fmla="*/ 0 h 133"/>
                  <a:gd name="T2" fmla="*/ 171 w 187"/>
                  <a:gd name="T3" fmla="*/ 0 h 133"/>
                  <a:gd name="T4" fmla="*/ 0 w 187"/>
                  <a:gd name="T5" fmla="*/ 0 h 133"/>
                  <a:gd name="T6" fmla="*/ 0 w 187"/>
                  <a:gd name="T7" fmla="*/ 120 h 133"/>
                  <a:gd name="T8" fmla="*/ 0 w 187"/>
                  <a:gd name="T9" fmla="*/ 133 h 133"/>
                  <a:gd name="T10" fmla="*/ 187 w 187"/>
                  <a:gd name="T11" fmla="*/ 133 h 133"/>
                  <a:gd name="T12" fmla="*/ 187 w 187"/>
                  <a:gd name="T13" fmla="*/ 0 h 133"/>
                  <a:gd name="T14" fmla="*/ 171 w 187"/>
                  <a:gd name="T15" fmla="*/ 0 h 133"/>
                  <a:gd name="T16" fmla="*/ 71 w 187"/>
                  <a:gd name="T17" fmla="*/ 120 h 133"/>
                  <a:gd name="T18" fmla="*/ 71 w 187"/>
                  <a:gd name="T19" fmla="*/ 120 h 133"/>
                  <a:gd name="T20" fmla="*/ 71 w 187"/>
                  <a:gd name="T21" fmla="*/ 93 h 133"/>
                  <a:gd name="T22" fmla="*/ 111 w 187"/>
                  <a:gd name="T23" fmla="*/ 93 h 133"/>
                  <a:gd name="T24" fmla="*/ 111 w 187"/>
                  <a:gd name="T25" fmla="*/ 120 h 133"/>
                  <a:gd name="T26" fmla="*/ 111 w 187"/>
                  <a:gd name="T27" fmla="*/ 120 h 133"/>
                  <a:gd name="T28" fmla="*/ 71 w 187"/>
                  <a:gd name="T29" fmla="*/ 120 h 133"/>
                  <a:gd name="T30" fmla="*/ 71 w 187"/>
                  <a:gd name="T31"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33">
                    <a:moveTo>
                      <a:pt x="171" y="0"/>
                    </a:moveTo>
                    <a:lnTo>
                      <a:pt x="171" y="0"/>
                    </a:lnTo>
                    <a:lnTo>
                      <a:pt x="0" y="0"/>
                    </a:lnTo>
                    <a:lnTo>
                      <a:pt x="0" y="120"/>
                    </a:lnTo>
                    <a:lnTo>
                      <a:pt x="0" y="133"/>
                    </a:lnTo>
                    <a:lnTo>
                      <a:pt x="187" y="133"/>
                    </a:lnTo>
                    <a:lnTo>
                      <a:pt x="187" y="0"/>
                    </a:lnTo>
                    <a:lnTo>
                      <a:pt x="171" y="0"/>
                    </a:lnTo>
                    <a:close/>
                    <a:moveTo>
                      <a:pt x="71" y="120"/>
                    </a:moveTo>
                    <a:lnTo>
                      <a:pt x="71" y="120"/>
                    </a:lnTo>
                    <a:lnTo>
                      <a:pt x="71" y="93"/>
                    </a:lnTo>
                    <a:lnTo>
                      <a:pt x="111" y="93"/>
                    </a:lnTo>
                    <a:lnTo>
                      <a:pt x="111" y="120"/>
                    </a:lnTo>
                    <a:lnTo>
                      <a:pt x="111" y="120"/>
                    </a:lnTo>
                    <a:lnTo>
                      <a:pt x="71" y="120"/>
                    </a:lnTo>
                    <a:lnTo>
                      <a:pt x="71" y="1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6" name="Freeform 258">
                <a:extLst>
                  <a:ext uri="{FF2B5EF4-FFF2-40B4-BE49-F238E27FC236}">
                    <a16:creationId xmlns:a16="http://schemas.microsoft.com/office/drawing/2014/main" id="{5877E5EE-B3CC-4FDC-903F-82CE8BE01330}"/>
                  </a:ext>
                </a:extLst>
              </p:cNvPr>
              <p:cNvSpPr>
                <a:spLocks noEditPoints="1"/>
              </p:cNvSpPr>
              <p:nvPr/>
            </p:nvSpPr>
            <p:spPr bwMode="auto">
              <a:xfrm>
                <a:off x="831" y="3358"/>
                <a:ext cx="102" cy="101"/>
              </a:xfrm>
              <a:custGeom>
                <a:avLst/>
                <a:gdLst>
                  <a:gd name="T0" fmla="*/ 41 w 164"/>
                  <a:gd name="T1" fmla="*/ 77 h 163"/>
                  <a:gd name="T2" fmla="*/ 41 w 164"/>
                  <a:gd name="T3" fmla="*/ 77 h 163"/>
                  <a:gd name="T4" fmla="*/ 64 w 164"/>
                  <a:gd name="T5" fmla="*/ 100 h 163"/>
                  <a:gd name="T6" fmla="*/ 123 w 164"/>
                  <a:gd name="T7" fmla="*/ 40 h 163"/>
                  <a:gd name="T8" fmla="*/ 137 w 164"/>
                  <a:gd name="T9" fmla="*/ 55 h 163"/>
                  <a:gd name="T10" fmla="*/ 64 w 164"/>
                  <a:gd name="T11" fmla="*/ 128 h 163"/>
                  <a:gd name="T12" fmla="*/ 27 w 164"/>
                  <a:gd name="T13" fmla="*/ 91 h 163"/>
                  <a:gd name="T14" fmla="*/ 41 w 164"/>
                  <a:gd name="T15" fmla="*/ 77 h 163"/>
                  <a:gd name="T16" fmla="*/ 82 w 164"/>
                  <a:gd name="T17" fmla="*/ 163 h 163"/>
                  <a:gd name="T18" fmla="*/ 82 w 164"/>
                  <a:gd name="T19" fmla="*/ 163 h 163"/>
                  <a:gd name="T20" fmla="*/ 164 w 164"/>
                  <a:gd name="T21" fmla="*/ 81 h 163"/>
                  <a:gd name="T22" fmla="*/ 82 w 164"/>
                  <a:gd name="T23" fmla="*/ 0 h 163"/>
                  <a:gd name="T24" fmla="*/ 0 w 164"/>
                  <a:gd name="T25" fmla="*/ 81 h 163"/>
                  <a:gd name="T26" fmla="*/ 82 w 164"/>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3">
                    <a:moveTo>
                      <a:pt x="41" y="77"/>
                    </a:moveTo>
                    <a:lnTo>
                      <a:pt x="41" y="77"/>
                    </a:lnTo>
                    <a:lnTo>
                      <a:pt x="64" y="100"/>
                    </a:lnTo>
                    <a:lnTo>
                      <a:pt x="123" y="40"/>
                    </a:lnTo>
                    <a:lnTo>
                      <a:pt x="137" y="55"/>
                    </a:lnTo>
                    <a:lnTo>
                      <a:pt x="64" y="128"/>
                    </a:lnTo>
                    <a:lnTo>
                      <a:pt x="27" y="91"/>
                    </a:lnTo>
                    <a:lnTo>
                      <a:pt x="41" y="77"/>
                    </a:lnTo>
                    <a:close/>
                    <a:moveTo>
                      <a:pt x="82" y="163"/>
                    </a:moveTo>
                    <a:lnTo>
                      <a:pt x="82" y="163"/>
                    </a:lnTo>
                    <a:cubicBezTo>
                      <a:pt x="128" y="163"/>
                      <a:pt x="164" y="126"/>
                      <a:pt x="164" y="81"/>
                    </a:cubicBezTo>
                    <a:cubicBezTo>
                      <a:pt x="164" y="36"/>
                      <a:pt x="128" y="0"/>
                      <a:pt x="82" y="0"/>
                    </a:cubicBezTo>
                    <a:cubicBezTo>
                      <a:pt x="37" y="0"/>
                      <a:pt x="0" y="36"/>
                      <a:pt x="0" y="81"/>
                    </a:cubicBezTo>
                    <a:cubicBezTo>
                      <a:pt x="0" y="126"/>
                      <a:pt x="37" y="163"/>
                      <a:pt x="82" y="163"/>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7" name="Freeform 259">
                <a:extLst>
                  <a:ext uri="{FF2B5EF4-FFF2-40B4-BE49-F238E27FC236}">
                    <a16:creationId xmlns:a16="http://schemas.microsoft.com/office/drawing/2014/main" id="{31B4DC70-A888-4C9A-8A15-655D5530F063}"/>
                  </a:ext>
                </a:extLst>
              </p:cNvPr>
              <p:cNvSpPr>
                <a:spLocks/>
              </p:cNvSpPr>
              <p:nvPr/>
            </p:nvSpPr>
            <p:spPr bwMode="auto">
              <a:xfrm>
                <a:off x="669" y="3422"/>
                <a:ext cx="250" cy="199"/>
              </a:xfrm>
              <a:custGeom>
                <a:avLst/>
                <a:gdLst>
                  <a:gd name="T0" fmla="*/ 0 w 403"/>
                  <a:gd name="T1" fmla="*/ 99 h 320"/>
                  <a:gd name="T2" fmla="*/ 0 w 403"/>
                  <a:gd name="T3" fmla="*/ 99 h 320"/>
                  <a:gd name="T4" fmla="*/ 1 w 403"/>
                  <a:gd name="T5" fmla="*/ 99 h 320"/>
                  <a:gd name="T6" fmla="*/ 81 w 403"/>
                  <a:gd name="T7" fmla="*/ 99 h 320"/>
                  <a:gd name="T8" fmla="*/ 108 w 403"/>
                  <a:gd name="T9" fmla="*/ 126 h 320"/>
                  <a:gd name="T10" fmla="*/ 108 w 403"/>
                  <a:gd name="T11" fmla="*/ 254 h 320"/>
                  <a:gd name="T12" fmla="*/ 189 w 403"/>
                  <a:gd name="T13" fmla="*/ 254 h 320"/>
                  <a:gd name="T14" fmla="*/ 189 w 403"/>
                  <a:gd name="T15" fmla="*/ 294 h 320"/>
                  <a:gd name="T16" fmla="*/ 136 w 403"/>
                  <a:gd name="T17" fmla="*/ 294 h 320"/>
                  <a:gd name="T18" fmla="*/ 136 w 403"/>
                  <a:gd name="T19" fmla="*/ 320 h 320"/>
                  <a:gd name="T20" fmla="*/ 269 w 403"/>
                  <a:gd name="T21" fmla="*/ 320 h 320"/>
                  <a:gd name="T22" fmla="*/ 269 w 403"/>
                  <a:gd name="T23" fmla="*/ 294 h 320"/>
                  <a:gd name="T24" fmla="*/ 232 w 403"/>
                  <a:gd name="T25" fmla="*/ 294 h 320"/>
                  <a:gd name="T26" fmla="*/ 228 w 403"/>
                  <a:gd name="T27" fmla="*/ 294 h 320"/>
                  <a:gd name="T28" fmla="*/ 216 w 403"/>
                  <a:gd name="T29" fmla="*/ 288 h 320"/>
                  <a:gd name="T30" fmla="*/ 206 w 403"/>
                  <a:gd name="T31" fmla="*/ 267 h 320"/>
                  <a:gd name="T32" fmla="*/ 206 w 403"/>
                  <a:gd name="T33" fmla="*/ 254 h 320"/>
                  <a:gd name="T34" fmla="*/ 206 w 403"/>
                  <a:gd name="T35" fmla="*/ 134 h 320"/>
                  <a:gd name="T36" fmla="*/ 232 w 403"/>
                  <a:gd name="T37" fmla="*/ 107 h 320"/>
                  <a:gd name="T38" fmla="*/ 403 w 403"/>
                  <a:gd name="T39" fmla="*/ 107 h 320"/>
                  <a:gd name="T40" fmla="*/ 403 w 403"/>
                  <a:gd name="T41" fmla="*/ 71 h 320"/>
                  <a:gd name="T42" fmla="*/ 343 w 403"/>
                  <a:gd name="T43" fmla="*/ 89 h 320"/>
                  <a:gd name="T44" fmla="*/ 235 w 403"/>
                  <a:gd name="T45" fmla="*/ 0 h 320"/>
                  <a:gd name="T46" fmla="*/ 107 w 403"/>
                  <a:gd name="T47" fmla="*/ 0 h 320"/>
                  <a:gd name="T48" fmla="*/ 0 w 403"/>
                  <a:gd name="T49" fmla="*/ 0 h 320"/>
                  <a:gd name="T50" fmla="*/ 0 w 403"/>
                  <a:gd name="T51" fmla="*/ 9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3" h="320">
                    <a:moveTo>
                      <a:pt x="0" y="99"/>
                    </a:moveTo>
                    <a:lnTo>
                      <a:pt x="0" y="99"/>
                    </a:lnTo>
                    <a:cubicBezTo>
                      <a:pt x="1" y="99"/>
                      <a:pt x="1" y="99"/>
                      <a:pt x="1" y="99"/>
                    </a:cubicBezTo>
                    <a:lnTo>
                      <a:pt x="81" y="99"/>
                    </a:lnTo>
                    <a:cubicBezTo>
                      <a:pt x="96" y="99"/>
                      <a:pt x="108" y="111"/>
                      <a:pt x="108" y="126"/>
                    </a:cubicBezTo>
                    <a:lnTo>
                      <a:pt x="108" y="254"/>
                    </a:lnTo>
                    <a:lnTo>
                      <a:pt x="189" y="254"/>
                    </a:lnTo>
                    <a:lnTo>
                      <a:pt x="189" y="294"/>
                    </a:lnTo>
                    <a:lnTo>
                      <a:pt x="136" y="294"/>
                    </a:lnTo>
                    <a:lnTo>
                      <a:pt x="136" y="320"/>
                    </a:lnTo>
                    <a:lnTo>
                      <a:pt x="269" y="320"/>
                    </a:lnTo>
                    <a:lnTo>
                      <a:pt x="269" y="294"/>
                    </a:lnTo>
                    <a:lnTo>
                      <a:pt x="232" y="294"/>
                    </a:lnTo>
                    <a:cubicBezTo>
                      <a:pt x="231" y="294"/>
                      <a:pt x="229" y="294"/>
                      <a:pt x="228" y="294"/>
                    </a:cubicBezTo>
                    <a:cubicBezTo>
                      <a:pt x="223" y="293"/>
                      <a:pt x="219" y="291"/>
                      <a:pt x="216" y="288"/>
                    </a:cubicBezTo>
                    <a:cubicBezTo>
                      <a:pt x="210" y="283"/>
                      <a:pt x="206" y="276"/>
                      <a:pt x="206" y="267"/>
                    </a:cubicBezTo>
                    <a:lnTo>
                      <a:pt x="206" y="254"/>
                    </a:lnTo>
                    <a:lnTo>
                      <a:pt x="206" y="134"/>
                    </a:lnTo>
                    <a:cubicBezTo>
                      <a:pt x="206" y="119"/>
                      <a:pt x="218" y="107"/>
                      <a:pt x="232" y="107"/>
                    </a:cubicBezTo>
                    <a:lnTo>
                      <a:pt x="403" y="107"/>
                    </a:lnTo>
                    <a:lnTo>
                      <a:pt x="403" y="71"/>
                    </a:lnTo>
                    <a:cubicBezTo>
                      <a:pt x="385" y="82"/>
                      <a:pt x="365" y="89"/>
                      <a:pt x="343" y="89"/>
                    </a:cubicBezTo>
                    <a:cubicBezTo>
                      <a:pt x="290" y="89"/>
                      <a:pt x="245" y="51"/>
                      <a:pt x="235" y="0"/>
                    </a:cubicBezTo>
                    <a:lnTo>
                      <a:pt x="107" y="0"/>
                    </a:lnTo>
                    <a:lnTo>
                      <a:pt x="0" y="0"/>
                    </a:ln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24272284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50"/>
                                        <p:tgtEl>
                                          <p:spTgt spid="6"/>
                                        </p:tgtEl>
                                      </p:cBhvr>
                                    </p:animEffect>
                                  </p:childTnLst>
                                </p:cTn>
                              </p:par>
                              <p:par>
                                <p:cTn id="29" presetID="64" presetClass="path" presetSubtype="0" decel="100000" fill="hold" nodeType="withEffect">
                                  <p:stCondLst>
                                    <p:cond delay="0"/>
                                  </p:stCondLst>
                                  <p:childTnLst>
                                    <p:animMotion origin="layout" path="M 0.07864 0.09398 L 4.58333E-6 3.7037E-7 " pathEditMode="relative" rAng="0" ptsTypes="AA">
                                      <p:cBhvr>
                                        <p:cTn id="30" dur="750" fill="hold"/>
                                        <p:tgtEl>
                                          <p:spTgt spid="3"/>
                                        </p:tgtEl>
                                        <p:attrNameLst>
                                          <p:attrName>ppt_x</p:attrName>
                                          <p:attrName>ppt_y</p:attrName>
                                        </p:attrNameLst>
                                      </p:cBhvr>
                                      <p:rCtr x="-4271" y="-4630"/>
                                    </p:animMotion>
                                  </p:childTnLst>
                                </p:cTn>
                              </p:par>
                              <p:par>
                                <p:cTn id="31" presetID="64" presetClass="path" presetSubtype="0" decel="100000" fill="hold" nodeType="withEffect">
                                  <p:stCondLst>
                                    <p:cond delay="0"/>
                                  </p:stCondLst>
                                  <p:childTnLst>
                                    <p:animMotion origin="layout" path="M 0.02461 0.15439 L -1.45833E-6 -2.96296E-6 " pathEditMode="relative" rAng="0" ptsTypes="AA">
                                      <p:cBhvr>
                                        <p:cTn id="32" dur="750" fill="hold"/>
                                        <p:tgtEl>
                                          <p:spTgt spid="5"/>
                                        </p:tgtEl>
                                        <p:attrNameLst>
                                          <p:attrName>ppt_x</p:attrName>
                                          <p:attrName>ppt_y</p:attrName>
                                        </p:attrNameLst>
                                      </p:cBhvr>
                                      <p:rCtr x="-1276" y="-7662"/>
                                    </p:animMotion>
                                  </p:childTnLst>
                                </p:cTn>
                              </p:par>
                              <p:par>
                                <p:cTn id="33" presetID="64" presetClass="path" presetSubtype="0" decel="100000" fill="hold" nodeType="withEffect">
                                  <p:stCondLst>
                                    <p:cond delay="0"/>
                                  </p:stCondLst>
                                  <p:childTnLst>
                                    <p:animMotion origin="layout" path="M 0.17682 0.06667 L 3.33333E-6 1.48148E-6 " pathEditMode="relative" rAng="0" ptsTypes="AA">
                                      <p:cBhvr>
                                        <p:cTn id="34" dur="750" fill="hold"/>
                                        <p:tgtEl>
                                          <p:spTgt spid="2"/>
                                        </p:tgtEl>
                                        <p:attrNameLst>
                                          <p:attrName>ppt_x</p:attrName>
                                          <p:attrName>ppt_y</p:attrName>
                                        </p:attrNameLst>
                                      </p:cBhvr>
                                      <p:rCtr x="-8841" y="-3333"/>
                                    </p:animMotion>
                                  </p:childTnLst>
                                </p:cTn>
                              </p:par>
                              <p:par>
                                <p:cTn id="35" presetID="64" presetClass="path" presetSubtype="0" decel="100000" fill="hold" nodeType="withEffect">
                                  <p:stCondLst>
                                    <p:cond delay="0"/>
                                  </p:stCondLst>
                                  <p:childTnLst>
                                    <p:animMotion origin="layout" path="M 0.10807 0.22986 L 3.125E-6 4.07407E-6 " pathEditMode="relative" rAng="0" ptsTypes="AA">
                                      <p:cBhvr>
                                        <p:cTn id="36" dur="750" fill="hold"/>
                                        <p:tgtEl>
                                          <p:spTgt spid="4"/>
                                        </p:tgtEl>
                                        <p:attrNameLst>
                                          <p:attrName>ppt_x</p:attrName>
                                          <p:attrName>ppt_y</p:attrName>
                                        </p:attrNameLst>
                                      </p:cBhvr>
                                      <p:rCtr x="-5404" y="-11505"/>
                                    </p:animMotion>
                                  </p:childTnLst>
                                </p:cTn>
                              </p:par>
                              <p:par>
                                <p:cTn id="37" presetID="64" presetClass="path" presetSubtype="0" decel="100000" fill="hold" nodeType="withEffect">
                                  <p:stCondLst>
                                    <p:cond delay="0"/>
                                  </p:stCondLst>
                                  <p:childTnLst>
                                    <p:animMotion origin="layout" path="M -0.12109 0.10324 L -2.91667E-6 3.7037E-7 " pathEditMode="relative" rAng="0" ptsTypes="AA">
                                      <p:cBhvr>
                                        <p:cTn id="38" dur="750" fill="hold"/>
                                        <p:tgtEl>
                                          <p:spTgt spid="8"/>
                                        </p:tgtEl>
                                        <p:attrNameLst>
                                          <p:attrName>ppt_x</p:attrName>
                                          <p:attrName>ppt_y</p:attrName>
                                        </p:attrNameLst>
                                      </p:cBhvr>
                                      <p:rCtr x="6016" y="-5139"/>
                                    </p:animMotion>
                                  </p:childTnLst>
                                </p:cTn>
                              </p:par>
                              <p:par>
                                <p:cTn id="39" presetID="64" presetClass="path" presetSubtype="0" decel="100000" fill="hold" nodeType="withEffect">
                                  <p:stCondLst>
                                    <p:cond delay="0"/>
                                  </p:stCondLst>
                                  <p:childTnLst>
                                    <p:animMotion origin="layout" path="M -0.1474 0.04652 L -3.33333E-6 -3.7037E-7 " pathEditMode="relative" rAng="0" ptsTypes="AA">
                                      <p:cBhvr>
                                        <p:cTn id="40" dur="750" fill="hold"/>
                                        <p:tgtEl>
                                          <p:spTgt spid="12"/>
                                        </p:tgtEl>
                                        <p:attrNameLst>
                                          <p:attrName>ppt_x</p:attrName>
                                          <p:attrName>ppt_y</p:attrName>
                                        </p:attrNameLst>
                                      </p:cBhvr>
                                      <p:rCtr x="7461" y="-2454"/>
                                    </p:animMotion>
                                  </p:childTnLst>
                                </p:cTn>
                              </p:par>
                              <p:par>
                                <p:cTn id="41" presetID="64" presetClass="path" presetSubtype="0" decel="100000" fill="hold" nodeType="withEffect">
                                  <p:stCondLst>
                                    <p:cond delay="0"/>
                                  </p:stCondLst>
                                  <p:childTnLst>
                                    <p:animMotion origin="layout" path="M -0.0888 0.18403 L 8.33333E-7 4.85723E-17 " pathEditMode="relative" rAng="0" ptsTypes="AA">
                                      <p:cBhvr>
                                        <p:cTn id="42" dur="750" fill="hold"/>
                                        <p:tgtEl>
                                          <p:spTgt spid="7"/>
                                        </p:tgtEl>
                                        <p:attrNameLst>
                                          <p:attrName>ppt_x</p:attrName>
                                          <p:attrName>ppt_y</p:attrName>
                                        </p:attrNameLst>
                                      </p:cBhvr>
                                      <p:rCtr x="5273" y="-11181"/>
                                    </p:animMotion>
                                  </p:childTnLst>
                                </p:cTn>
                              </p:par>
                              <p:par>
                                <p:cTn id="43" presetID="64" presetClass="path" presetSubtype="0" decel="100000" fill="hold" nodeType="withEffect">
                                  <p:stCondLst>
                                    <p:cond delay="0"/>
                                  </p:stCondLst>
                                  <p:childTnLst>
                                    <p:animMotion origin="layout" path="M -0.0237 0.18357 L -1.45833E-6 -2.96296E-6 " pathEditMode="relative" rAng="0" ptsTypes="AA">
                                      <p:cBhvr>
                                        <p:cTn id="44" dur="750" fill="hold"/>
                                        <p:tgtEl>
                                          <p:spTgt spid="6"/>
                                        </p:tgtEl>
                                        <p:attrNameLst>
                                          <p:attrName>ppt_x</p:attrName>
                                          <p:attrName>ppt_y</p:attrName>
                                        </p:attrNameLst>
                                      </p:cBhvr>
                                      <p:rCtr x="1146" y="-9236"/>
                                    </p:animMotion>
                                  </p:childTnLst>
                                </p:cTn>
                              </p:par>
                              <p:par>
                                <p:cTn id="45" presetID="10" presetClass="entr" presetSubtype="0" fill="hold" grpId="0" nodeType="withEffect">
                                  <p:stCondLst>
                                    <p:cond delay="5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50"/>
                                  </p:stCondLst>
                                  <p:childTnLst>
                                    <p:animMotion origin="layout" path="M 2.91667E-6 1.48148E-6 L 2.91667E-6 0.12754 " pathEditMode="relative" rAng="0" ptsTypes="AA">
                                      <p:cBhvr>
                                        <p:cTn id="49" dur="500" spd="-100000" fill="hold"/>
                                        <p:tgtEl>
                                          <p:spTgt spid="11"/>
                                        </p:tgtEl>
                                        <p:attrNameLst>
                                          <p:attrName>ppt_x</p:attrName>
                                          <p:attrName>ppt_y</p:attrName>
                                        </p:attrNameLst>
                                      </p:cBhvr>
                                      <p:rCtr x="0" y="6366"/>
                                    </p:animMotion>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42" presetClass="path" presetSubtype="0" decel="100000" fill="hold" grpId="1" nodeType="withEffect">
                                  <p:stCondLst>
                                    <p:cond delay="0"/>
                                  </p:stCondLst>
                                  <p:childTnLst>
                                    <p:animMotion origin="layout" path="M -1.25E-6 -7.40741E-7 L -1.25E-6 0.12755 " pathEditMode="relative" rAng="0" ptsTypes="AA">
                                      <p:cBhvr>
                                        <p:cTn id="54" dur="500" spd="-100000" fill="hold"/>
                                        <p:tgtEl>
                                          <p:spTgt spid="9"/>
                                        </p:tgtEl>
                                        <p:attrNameLst>
                                          <p:attrName>ppt_x</p:attrName>
                                          <p:attrName>ppt_y</p:attrName>
                                        </p:attrNameLst>
                                      </p:cBhvr>
                                      <p:rCtr x="0" y="6366"/>
                                    </p:animMotion>
                                  </p:childTnLst>
                                </p:cTn>
                              </p:par>
                              <p:par>
                                <p:cTn id="55" presetID="10" presetClass="entr" presetSubtype="0" fill="hold" nodeType="withEffect">
                                  <p:stCondLst>
                                    <p:cond delay="35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45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nodeType="withEffect">
                                  <p:stCondLst>
                                    <p:cond delay="55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nodeType="withEffect">
                                  <p:stCondLst>
                                    <p:cond delay="65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500"/>
                                        <p:tgtEl>
                                          <p:spTgt spid="43"/>
                                        </p:tgtEl>
                                      </p:cBhvr>
                                    </p:animEffect>
                                  </p:childTnLst>
                                </p:cTn>
                              </p:par>
                              <p:par>
                                <p:cTn id="67" presetID="10" presetClass="entr" presetSubtype="0" fill="hold" nodeType="withEffect">
                                  <p:stCondLst>
                                    <p:cond delay="75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nodeType="withEffect">
                                  <p:stCondLst>
                                    <p:cond delay="85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nodeType="withEffect">
                                  <p:stCondLst>
                                    <p:cond delay="95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42" presetClass="path" presetSubtype="0" decel="100000" fill="hold" grpId="1" nodeType="withEffect">
                                  <p:stCondLst>
                                    <p:cond delay="0"/>
                                  </p:stCondLst>
                                  <p:childTnLst>
                                    <p:animMotion origin="layout" path="M 0 2.22222E-6 L 0 0.12754 " pathEditMode="relative" rAng="0" ptsTypes="AA">
                                      <p:cBhvr>
                                        <p:cTn id="80" dur="500" spd="-100000" fill="hold"/>
                                        <p:tgtEl>
                                          <p:spTgt spid="10"/>
                                        </p:tgtEl>
                                        <p:attrNameLst>
                                          <p:attrName>ppt_x</p:attrName>
                                          <p:attrName>ppt_y</p:attrName>
                                        </p:attrNameLst>
                                      </p:cBhvr>
                                      <p:rCtr x="0" y="6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10" grpId="0"/>
      <p:bldP spid="1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7F308B-EC07-4633-ADC5-6D93C7EA85D6}"/>
              </a:ext>
            </a:extLst>
          </p:cNvPr>
          <p:cNvSpPr/>
          <p:nvPr/>
        </p:nvSpPr>
        <p:spPr>
          <a:xfrm>
            <a:off x="1898286" y="1730514"/>
            <a:ext cx="2355132" cy="707886"/>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2008 | R2</a:t>
            </a:r>
            <a:endParaRPr kumimoji="0" lang="en-US" sz="3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nvGrpSpPr>
          <p:cNvPr id="9" name="Group 8">
            <a:extLst>
              <a:ext uri="{FF2B5EF4-FFF2-40B4-BE49-F238E27FC236}">
                <a16:creationId xmlns:a16="http://schemas.microsoft.com/office/drawing/2014/main" id="{A9C13621-1E97-434B-A902-E393B05074D8}"/>
              </a:ext>
            </a:extLst>
          </p:cNvPr>
          <p:cNvGrpSpPr/>
          <p:nvPr/>
        </p:nvGrpSpPr>
        <p:grpSpPr>
          <a:xfrm>
            <a:off x="2733745" y="721263"/>
            <a:ext cx="628509" cy="629594"/>
            <a:chOff x="9592192" y="1744460"/>
            <a:chExt cx="551498" cy="552450"/>
          </a:xfrm>
        </p:grpSpPr>
        <p:sp>
          <p:nvSpPr>
            <p:cNvPr id="10" name="Freeform: Shape 9">
              <a:extLst>
                <a:ext uri="{FF2B5EF4-FFF2-40B4-BE49-F238E27FC236}">
                  <a16:creationId xmlns:a16="http://schemas.microsoft.com/office/drawing/2014/main" id="{B9AADA69-B641-4E23-B619-726BBA0E0A25}"/>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rgbClr val="0078D4"/>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9F023098-5CFB-4E32-B2C4-0CB0D6EF236E}"/>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5EF81BA0-646C-4850-8539-0D45E90E29AD}"/>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Title 7">
            <a:extLst>
              <a:ext uri="{FF2B5EF4-FFF2-40B4-BE49-F238E27FC236}">
                <a16:creationId xmlns:a16="http://schemas.microsoft.com/office/drawing/2014/main" id="{D3F2A02A-D2A5-4505-9F97-C7875853D612}"/>
              </a:ext>
            </a:extLst>
          </p:cNvPr>
          <p:cNvSpPr>
            <a:spLocks noGrp="1"/>
          </p:cNvSpPr>
          <p:nvPr>
            <p:ph type="title"/>
          </p:nvPr>
        </p:nvSpPr>
        <p:spPr>
          <a:xfrm>
            <a:off x="7009508" y="3207510"/>
            <a:ext cx="4166501" cy="430887"/>
          </a:xfrm>
        </p:spPr>
        <p:txBody>
          <a:bodyPr>
            <a:normAutofit fontScale="90000"/>
          </a:bodyPr>
          <a:lstStyle/>
          <a:p>
            <a:r>
              <a:rPr lang="en-US"/>
              <a:t>Extended security updates</a:t>
            </a:r>
          </a:p>
        </p:txBody>
      </p:sp>
      <p:sp>
        <p:nvSpPr>
          <p:cNvPr id="24" name="Text Placeholder 23">
            <a:extLst>
              <a:ext uri="{FF2B5EF4-FFF2-40B4-BE49-F238E27FC236}">
                <a16:creationId xmlns:a16="http://schemas.microsoft.com/office/drawing/2014/main" id="{22580556-0A31-4F27-AD9A-94B40965C9C9}"/>
              </a:ext>
            </a:extLst>
          </p:cNvPr>
          <p:cNvSpPr>
            <a:spLocks noGrp="1"/>
          </p:cNvSpPr>
          <p:nvPr>
            <p:ph type="body" sz="quarter" idx="10"/>
          </p:nvPr>
        </p:nvSpPr>
        <p:spPr>
          <a:xfrm>
            <a:off x="6043219" y="3980934"/>
            <a:ext cx="5669810" cy="1461939"/>
          </a:xfrm>
        </p:spPr>
        <p:txBody>
          <a:bodyPr/>
          <a:lstStyle/>
          <a:p>
            <a:r>
              <a:rPr lang="en-US" sz="2000" dirty="0">
                <a:solidFill>
                  <a:schemeClr val="accent3"/>
                </a:solidFill>
              </a:rPr>
              <a:t>Free security updates, only on IaaS Azure</a:t>
            </a:r>
          </a:p>
          <a:p>
            <a:r>
              <a:rPr lang="en-US" sz="2000" dirty="0">
                <a:solidFill>
                  <a:schemeClr val="accent3"/>
                </a:solidFill>
              </a:rPr>
              <a:t>3 years of security updates after support ends</a:t>
            </a:r>
          </a:p>
          <a:p>
            <a:r>
              <a:rPr lang="en-US" sz="2000" dirty="0">
                <a:solidFill>
                  <a:schemeClr val="accent3"/>
                </a:solidFill>
              </a:rPr>
              <a:t>75% of the license cost to buy standalone</a:t>
            </a:r>
          </a:p>
          <a:p>
            <a:endParaRPr lang="en-US" sz="2000" dirty="0"/>
          </a:p>
        </p:txBody>
      </p:sp>
      <p:grpSp>
        <p:nvGrpSpPr>
          <p:cNvPr id="60" name="Group 59">
            <a:extLst>
              <a:ext uri="{FF2B5EF4-FFF2-40B4-BE49-F238E27FC236}">
                <a16:creationId xmlns:a16="http://schemas.microsoft.com/office/drawing/2014/main" id="{0A1D1853-1A6E-45C6-A109-8BF056E154D0}"/>
              </a:ext>
            </a:extLst>
          </p:cNvPr>
          <p:cNvGrpSpPr/>
          <p:nvPr/>
        </p:nvGrpSpPr>
        <p:grpSpPr>
          <a:xfrm>
            <a:off x="1288348" y="3003396"/>
            <a:ext cx="639988" cy="851207"/>
            <a:chOff x="1031674" y="930127"/>
            <a:chExt cx="1441832" cy="1917689"/>
          </a:xfrm>
        </p:grpSpPr>
        <p:sp>
          <p:nvSpPr>
            <p:cNvPr id="15" name="Freeform: Shape 14">
              <a:extLst>
                <a:ext uri="{FF2B5EF4-FFF2-40B4-BE49-F238E27FC236}">
                  <a16:creationId xmlns:a16="http://schemas.microsoft.com/office/drawing/2014/main" id="{70EBADEA-DA84-4B12-8E5A-5F43C6376413}"/>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34" name="Oval 33">
              <a:extLst>
                <a:ext uri="{FF2B5EF4-FFF2-40B4-BE49-F238E27FC236}">
                  <a16:creationId xmlns:a16="http://schemas.microsoft.com/office/drawing/2014/main" id="{544EAC28-B91E-4E31-9AE6-6FB1E7245E03}"/>
                </a:ext>
              </a:extLst>
            </p:cNvPr>
            <p:cNvSpPr/>
            <p:nvPr/>
          </p:nvSpPr>
          <p:spPr bwMode="auto">
            <a:xfrm>
              <a:off x="1057756" y="930127"/>
              <a:ext cx="1389667" cy="506476"/>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grpSp>
        <p:nvGrpSpPr>
          <p:cNvPr id="55" name="Group 54">
            <a:extLst>
              <a:ext uri="{FF2B5EF4-FFF2-40B4-BE49-F238E27FC236}">
                <a16:creationId xmlns:a16="http://schemas.microsoft.com/office/drawing/2014/main" id="{E3C9924A-8848-4349-BB58-05EB4C69D9AC}"/>
              </a:ext>
            </a:extLst>
          </p:cNvPr>
          <p:cNvGrpSpPr/>
          <p:nvPr/>
        </p:nvGrpSpPr>
        <p:grpSpPr>
          <a:xfrm>
            <a:off x="2244016" y="2901082"/>
            <a:ext cx="3001200" cy="904047"/>
            <a:chOff x="2873820" y="2478678"/>
            <a:chExt cx="3001200" cy="904047"/>
          </a:xfrm>
        </p:grpSpPr>
        <p:sp>
          <p:nvSpPr>
            <p:cNvPr id="27" name="Rectangle 26">
              <a:extLst>
                <a:ext uri="{FF2B5EF4-FFF2-40B4-BE49-F238E27FC236}">
                  <a16:creationId xmlns:a16="http://schemas.microsoft.com/office/drawing/2014/main" id="{778FE063-8CD5-4581-A064-CFD86313D6EE}"/>
                </a:ext>
              </a:extLst>
            </p:cNvPr>
            <p:cNvSpPr/>
            <p:nvPr/>
          </p:nvSpPr>
          <p:spPr>
            <a:xfrm>
              <a:off x="3424462" y="3068793"/>
              <a:ext cx="2327688" cy="313932"/>
            </a:xfrm>
            <a:prstGeom prst="rect">
              <a:avLst/>
            </a:prstGeom>
            <a:ln>
              <a:noFill/>
            </a:ln>
          </p:spPr>
          <p:txBody>
            <a:bodyPr wrap="none" anchor="ctr" anchorCtr="0">
              <a:spAutoFit/>
            </a:bodyPr>
            <a:lstStyle/>
            <a:p>
              <a:pPr marL="0" marR="0" lvl="0" indent="0" algn="l" defTabSz="931745"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mn-cs"/>
                </a:rPr>
                <a:t>Ends January 14, 2020</a:t>
              </a:r>
            </a:p>
          </p:txBody>
        </p:sp>
        <p:sp>
          <p:nvSpPr>
            <p:cNvPr id="17" name="TextBox 18">
              <a:extLst>
                <a:ext uri="{FF2B5EF4-FFF2-40B4-BE49-F238E27FC236}">
                  <a16:creationId xmlns:a16="http://schemas.microsoft.com/office/drawing/2014/main" id="{3B0A8229-60A6-4D43-AADE-FD724A4C6451}"/>
                </a:ext>
              </a:extLst>
            </p:cNvPr>
            <p:cNvSpPr txBox="1"/>
            <p:nvPr/>
          </p:nvSpPr>
          <p:spPr>
            <a:xfrm>
              <a:off x="2873820" y="2478678"/>
              <a:ext cx="3001200"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Windows Server</a:t>
              </a:r>
            </a:p>
          </p:txBody>
        </p:sp>
        <p:grpSp>
          <p:nvGrpSpPr>
            <p:cNvPr id="25" name="Group 24">
              <a:extLst>
                <a:ext uri="{FF2B5EF4-FFF2-40B4-BE49-F238E27FC236}">
                  <a16:creationId xmlns:a16="http://schemas.microsoft.com/office/drawing/2014/main" id="{3803CAAF-1693-467B-8864-B01A19A8AAAA}"/>
                </a:ext>
              </a:extLst>
            </p:cNvPr>
            <p:cNvGrpSpPr/>
            <p:nvPr/>
          </p:nvGrpSpPr>
          <p:grpSpPr>
            <a:xfrm>
              <a:off x="2928935" y="2962486"/>
              <a:ext cx="419100" cy="406400"/>
              <a:chOff x="2784345" y="1165238"/>
              <a:chExt cx="419100" cy="406400"/>
            </a:xfrm>
          </p:grpSpPr>
          <p:sp>
            <p:nvSpPr>
              <p:cNvPr id="36" name="AutoShape 116">
                <a:extLst>
                  <a:ext uri="{FF2B5EF4-FFF2-40B4-BE49-F238E27FC236}">
                    <a16:creationId xmlns:a16="http://schemas.microsoft.com/office/drawing/2014/main" id="{D9776DA8-5E9D-4000-ADF6-C293E214C380}"/>
                  </a:ext>
                </a:extLst>
              </p:cNvPr>
              <p:cNvSpPr>
                <a:spLocks noChangeAspect="1" noChangeArrowheads="1" noTextEdit="1"/>
              </p:cNvSpPr>
              <p:nvPr/>
            </p:nvSpPr>
            <p:spPr bwMode="auto">
              <a:xfrm>
                <a:off x="2784345" y="1165238"/>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118">
                <a:extLst>
                  <a:ext uri="{FF2B5EF4-FFF2-40B4-BE49-F238E27FC236}">
                    <a16:creationId xmlns:a16="http://schemas.microsoft.com/office/drawing/2014/main" id="{AAFA7612-39B4-4793-802A-01A8DD12E1F5}"/>
                  </a:ext>
                </a:extLst>
              </p:cNvPr>
              <p:cNvSpPr>
                <a:spLocks noEditPoints="1"/>
              </p:cNvSpPr>
              <p:nvPr/>
            </p:nvSpPr>
            <p:spPr bwMode="auto">
              <a:xfrm>
                <a:off x="2784345" y="1173176"/>
                <a:ext cx="419100" cy="393700"/>
              </a:xfrm>
              <a:custGeom>
                <a:avLst/>
                <a:gdLst>
                  <a:gd name="T0" fmla="*/ 320 w 426"/>
                  <a:gd name="T1" fmla="*/ 0 h 400"/>
                  <a:gd name="T2" fmla="*/ 106 w 426"/>
                  <a:gd name="T3" fmla="*/ 27 h 400"/>
                  <a:gd name="T4" fmla="*/ 80 w 426"/>
                  <a:gd name="T5" fmla="*/ 0 h 400"/>
                  <a:gd name="T6" fmla="*/ 0 w 426"/>
                  <a:gd name="T7" fmla="*/ 27 h 400"/>
                  <a:gd name="T8" fmla="*/ 426 w 426"/>
                  <a:gd name="T9" fmla="*/ 400 h 400"/>
                  <a:gd name="T10" fmla="*/ 346 w 426"/>
                  <a:gd name="T11" fmla="*/ 27 h 400"/>
                  <a:gd name="T12" fmla="*/ 320 w 426"/>
                  <a:gd name="T13" fmla="*/ 0 h 400"/>
                  <a:gd name="T14" fmla="*/ 346 w 426"/>
                  <a:gd name="T15" fmla="*/ 80 h 400"/>
                  <a:gd name="T16" fmla="*/ 399 w 426"/>
                  <a:gd name="T17" fmla="*/ 54 h 400"/>
                  <a:gd name="T18" fmla="*/ 26 w 426"/>
                  <a:gd name="T19" fmla="*/ 107 h 400"/>
                  <a:gd name="T20" fmla="*/ 80 w 426"/>
                  <a:gd name="T21" fmla="*/ 54 h 400"/>
                  <a:gd name="T22" fmla="*/ 106 w 426"/>
                  <a:gd name="T23" fmla="*/ 80 h 400"/>
                  <a:gd name="T24" fmla="*/ 320 w 426"/>
                  <a:gd name="T25" fmla="*/ 54 h 400"/>
                  <a:gd name="T26" fmla="*/ 346 w 426"/>
                  <a:gd name="T27" fmla="*/ 80 h 400"/>
                  <a:gd name="T28" fmla="*/ 320 w 426"/>
                  <a:gd name="T29" fmla="*/ 160 h 400"/>
                  <a:gd name="T30" fmla="*/ 346 w 426"/>
                  <a:gd name="T31" fmla="*/ 187 h 400"/>
                  <a:gd name="T32" fmla="*/ 320 w 426"/>
                  <a:gd name="T33" fmla="*/ 160 h 400"/>
                  <a:gd name="T34" fmla="*/ 240 w 426"/>
                  <a:gd name="T35" fmla="*/ 160 h 400"/>
                  <a:gd name="T36" fmla="*/ 266 w 426"/>
                  <a:gd name="T37" fmla="*/ 187 h 400"/>
                  <a:gd name="T38" fmla="*/ 240 w 426"/>
                  <a:gd name="T39" fmla="*/ 160 h 400"/>
                  <a:gd name="T40" fmla="*/ 159 w 426"/>
                  <a:gd name="T41" fmla="*/ 160 h 400"/>
                  <a:gd name="T42" fmla="*/ 186 w 426"/>
                  <a:gd name="T43" fmla="*/ 187 h 400"/>
                  <a:gd name="T44" fmla="*/ 159 w 426"/>
                  <a:gd name="T45" fmla="*/ 160 h 400"/>
                  <a:gd name="T46" fmla="*/ 320 w 426"/>
                  <a:gd name="T47" fmla="*/ 213 h 400"/>
                  <a:gd name="T48" fmla="*/ 346 w 426"/>
                  <a:gd name="T49" fmla="*/ 240 h 400"/>
                  <a:gd name="T50" fmla="*/ 320 w 426"/>
                  <a:gd name="T51" fmla="*/ 213 h 400"/>
                  <a:gd name="T52" fmla="*/ 240 w 426"/>
                  <a:gd name="T53" fmla="*/ 213 h 400"/>
                  <a:gd name="T54" fmla="*/ 266 w 426"/>
                  <a:gd name="T55" fmla="*/ 240 h 400"/>
                  <a:gd name="T56" fmla="*/ 240 w 426"/>
                  <a:gd name="T57" fmla="*/ 213 h 400"/>
                  <a:gd name="T58" fmla="*/ 159 w 426"/>
                  <a:gd name="T59" fmla="*/ 213 h 400"/>
                  <a:gd name="T60" fmla="*/ 186 w 426"/>
                  <a:gd name="T61" fmla="*/ 240 h 400"/>
                  <a:gd name="T62" fmla="*/ 159 w 426"/>
                  <a:gd name="T63" fmla="*/ 213 h 400"/>
                  <a:gd name="T64" fmla="*/ 80 w 426"/>
                  <a:gd name="T65" fmla="*/ 213 h 400"/>
                  <a:gd name="T66" fmla="*/ 106 w 426"/>
                  <a:gd name="T67" fmla="*/ 240 h 400"/>
                  <a:gd name="T68" fmla="*/ 80 w 426"/>
                  <a:gd name="T69" fmla="*/ 213 h 400"/>
                  <a:gd name="T70" fmla="*/ 320 w 426"/>
                  <a:gd name="T71" fmla="*/ 267 h 400"/>
                  <a:gd name="T72" fmla="*/ 346 w 426"/>
                  <a:gd name="T73" fmla="*/ 294 h 400"/>
                  <a:gd name="T74" fmla="*/ 320 w 426"/>
                  <a:gd name="T75" fmla="*/ 267 h 400"/>
                  <a:gd name="T76" fmla="*/ 240 w 426"/>
                  <a:gd name="T77" fmla="*/ 267 h 400"/>
                  <a:gd name="T78" fmla="*/ 266 w 426"/>
                  <a:gd name="T79" fmla="*/ 294 h 400"/>
                  <a:gd name="T80" fmla="*/ 240 w 426"/>
                  <a:gd name="T81" fmla="*/ 267 h 400"/>
                  <a:gd name="T82" fmla="*/ 159 w 426"/>
                  <a:gd name="T83" fmla="*/ 267 h 400"/>
                  <a:gd name="T84" fmla="*/ 186 w 426"/>
                  <a:gd name="T85" fmla="*/ 294 h 400"/>
                  <a:gd name="T86" fmla="*/ 159 w 426"/>
                  <a:gd name="T87" fmla="*/ 267 h 400"/>
                  <a:gd name="T88" fmla="*/ 80 w 426"/>
                  <a:gd name="T89" fmla="*/ 267 h 400"/>
                  <a:gd name="T90" fmla="*/ 106 w 426"/>
                  <a:gd name="T91" fmla="*/ 294 h 400"/>
                  <a:gd name="T92" fmla="*/ 80 w 426"/>
                  <a:gd name="T93" fmla="*/ 267 h 400"/>
                  <a:gd name="T94" fmla="*/ 240 w 426"/>
                  <a:gd name="T95" fmla="*/ 320 h 400"/>
                  <a:gd name="T96" fmla="*/ 266 w 426"/>
                  <a:gd name="T97" fmla="*/ 347 h 400"/>
                  <a:gd name="T98" fmla="*/ 240 w 426"/>
                  <a:gd name="T99" fmla="*/ 320 h 400"/>
                  <a:gd name="T100" fmla="*/ 159 w 426"/>
                  <a:gd name="T101" fmla="*/ 320 h 400"/>
                  <a:gd name="T102" fmla="*/ 186 w 426"/>
                  <a:gd name="T103" fmla="*/ 347 h 400"/>
                  <a:gd name="T104" fmla="*/ 159 w 426"/>
                  <a:gd name="T105" fmla="*/ 320 h 400"/>
                  <a:gd name="T106" fmla="*/ 80 w 426"/>
                  <a:gd name="T107" fmla="*/ 320 h 400"/>
                  <a:gd name="T108" fmla="*/ 106 w 426"/>
                  <a:gd name="T109" fmla="*/ 347 h 400"/>
                  <a:gd name="T110" fmla="*/ 80 w 426"/>
                  <a:gd name="T111"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400">
                    <a:moveTo>
                      <a:pt x="320" y="0"/>
                    </a:moveTo>
                    <a:lnTo>
                      <a:pt x="320" y="0"/>
                    </a:lnTo>
                    <a:lnTo>
                      <a:pt x="320" y="27"/>
                    </a:lnTo>
                    <a:lnTo>
                      <a:pt x="106" y="27"/>
                    </a:lnTo>
                    <a:lnTo>
                      <a:pt x="106" y="0"/>
                    </a:lnTo>
                    <a:lnTo>
                      <a:pt x="80" y="0"/>
                    </a:lnTo>
                    <a:lnTo>
                      <a:pt x="80" y="27"/>
                    </a:lnTo>
                    <a:lnTo>
                      <a:pt x="0" y="27"/>
                    </a:lnTo>
                    <a:lnTo>
                      <a:pt x="0" y="400"/>
                    </a:lnTo>
                    <a:lnTo>
                      <a:pt x="426" y="400"/>
                    </a:lnTo>
                    <a:lnTo>
                      <a:pt x="426" y="27"/>
                    </a:lnTo>
                    <a:lnTo>
                      <a:pt x="346" y="27"/>
                    </a:lnTo>
                    <a:lnTo>
                      <a:pt x="346" y="0"/>
                    </a:lnTo>
                    <a:lnTo>
                      <a:pt x="320" y="0"/>
                    </a:lnTo>
                    <a:close/>
                    <a:moveTo>
                      <a:pt x="346" y="80"/>
                    </a:moveTo>
                    <a:lnTo>
                      <a:pt x="346" y="80"/>
                    </a:lnTo>
                    <a:lnTo>
                      <a:pt x="346" y="54"/>
                    </a:lnTo>
                    <a:lnTo>
                      <a:pt x="399" y="54"/>
                    </a:lnTo>
                    <a:lnTo>
                      <a:pt x="399" y="107"/>
                    </a:lnTo>
                    <a:lnTo>
                      <a:pt x="26" y="107"/>
                    </a:lnTo>
                    <a:lnTo>
                      <a:pt x="26" y="54"/>
                    </a:lnTo>
                    <a:lnTo>
                      <a:pt x="80" y="54"/>
                    </a:lnTo>
                    <a:lnTo>
                      <a:pt x="80" y="80"/>
                    </a:lnTo>
                    <a:lnTo>
                      <a:pt x="106" y="80"/>
                    </a:lnTo>
                    <a:lnTo>
                      <a:pt x="106" y="54"/>
                    </a:lnTo>
                    <a:lnTo>
                      <a:pt x="320" y="54"/>
                    </a:lnTo>
                    <a:lnTo>
                      <a:pt x="320" y="80"/>
                    </a:lnTo>
                    <a:lnTo>
                      <a:pt x="346" y="80"/>
                    </a:lnTo>
                    <a:close/>
                    <a:moveTo>
                      <a:pt x="320" y="160"/>
                    </a:moveTo>
                    <a:lnTo>
                      <a:pt x="320" y="160"/>
                    </a:lnTo>
                    <a:lnTo>
                      <a:pt x="346" y="160"/>
                    </a:lnTo>
                    <a:lnTo>
                      <a:pt x="346" y="187"/>
                    </a:lnTo>
                    <a:lnTo>
                      <a:pt x="320" y="187"/>
                    </a:lnTo>
                    <a:lnTo>
                      <a:pt x="320" y="160"/>
                    </a:lnTo>
                    <a:close/>
                    <a:moveTo>
                      <a:pt x="240" y="160"/>
                    </a:moveTo>
                    <a:lnTo>
                      <a:pt x="240" y="160"/>
                    </a:lnTo>
                    <a:lnTo>
                      <a:pt x="266" y="160"/>
                    </a:lnTo>
                    <a:lnTo>
                      <a:pt x="266" y="187"/>
                    </a:lnTo>
                    <a:lnTo>
                      <a:pt x="240" y="187"/>
                    </a:lnTo>
                    <a:lnTo>
                      <a:pt x="240" y="160"/>
                    </a:lnTo>
                    <a:close/>
                    <a:moveTo>
                      <a:pt x="159" y="160"/>
                    </a:moveTo>
                    <a:lnTo>
                      <a:pt x="159" y="160"/>
                    </a:lnTo>
                    <a:lnTo>
                      <a:pt x="186" y="160"/>
                    </a:lnTo>
                    <a:lnTo>
                      <a:pt x="186" y="187"/>
                    </a:lnTo>
                    <a:lnTo>
                      <a:pt x="159" y="187"/>
                    </a:lnTo>
                    <a:lnTo>
                      <a:pt x="159" y="160"/>
                    </a:lnTo>
                    <a:close/>
                    <a:moveTo>
                      <a:pt x="320" y="213"/>
                    </a:moveTo>
                    <a:lnTo>
                      <a:pt x="320" y="213"/>
                    </a:lnTo>
                    <a:lnTo>
                      <a:pt x="346" y="213"/>
                    </a:lnTo>
                    <a:lnTo>
                      <a:pt x="346" y="240"/>
                    </a:lnTo>
                    <a:lnTo>
                      <a:pt x="320" y="240"/>
                    </a:lnTo>
                    <a:lnTo>
                      <a:pt x="320" y="213"/>
                    </a:lnTo>
                    <a:close/>
                    <a:moveTo>
                      <a:pt x="240" y="213"/>
                    </a:moveTo>
                    <a:lnTo>
                      <a:pt x="240" y="213"/>
                    </a:lnTo>
                    <a:lnTo>
                      <a:pt x="266" y="213"/>
                    </a:lnTo>
                    <a:lnTo>
                      <a:pt x="266" y="240"/>
                    </a:lnTo>
                    <a:lnTo>
                      <a:pt x="240" y="240"/>
                    </a:lnTo>
                    <a:lnTo>
                      <a:pt x="240" y="213"/>
                    </a:lnTo>
                    <a:close/>
                    <a:moveTo>
                      <a:pt x="159" y="213"/>
                    </a:moveTo>
                    <a:lnTo>
                      <a:pt x="159" y="213"/>
                    </a:lnTo>
                    <a:lnTo>
                      <a:pt x="186" y="213"/>
                    </a:lnTo>
                    <a:lnTo>
                      <a:pt x="186" y="240"/>
                    </a:lnTo>
                    <a:lnTo>
                      <a:pt x="159" y="240"/>
                    </a:lnTo>
                    <a:lnTo>
                      <a:pt x="159" y="213"/>
                    </a:lnTo>
                    <a:close/>
                    <a:moveTo>
                      <a:pt x="80" y="213"/>
                    </a:moveTo>
                    <a:lnTo>
                      <a:pt x="80" y="213"/>
                    </a:lnTo>
                    <a:lnTo>
                      <a:pt x="106" y="213"/>
                    </a:lnTo>
                    <a:lnTo>
                      <a:pt x="106" y="240"/>
                    </a:lnTo>
                    <a:lnTo>
                      <a:pt x="80" y="240"/>
                    </a:lnTo>
                    <a:lnTo>
                      <a:pt x="80" y="213"/>
                    </a:lnTo>
                    <a:close/>
                    <a:moveTo>
                      <a:pt x="320" y="267"/>
                    </a:moveTo>
                    <a:lnTo>
                      <a:pt x="320" y="267"/>
                    </a:lnTo>
                    <a:lnTo>
                      <a:pt x="346" y="267"/>
                    </a:lnTo>
                    <a:lnTo>
                      <a:pt x="346" y="294"/>
                    </a:lnTo>
                    <a:lnTo>
                      <a:pt x="320" y="294"/>
                    </a:lnTo>
                    <a:lnTo>
                      <a:pt x="320" y="267"/>
                    </a:lnTo>
                    <a:close/>
                    <a:moveTo>
                      <a:pt x="240" y="267"/>
                    </a:moveTo>
                    <a:lnTo>
                      <a:pt x="240" y="267"/>
                    </a:lnTo>
                    <a:lnTo>
                      <a:pt x="266" y="267"/>
                    </a:lnTo>
                    <a:lnTo>
                      <a:pt x="266" y="294"/>
                    </a:lnTo>
                    <a:lnTo>
                      <a:pt x="240" y="294"/>
                    </a:lnTo>
                    <a:lnTo>
                      <a:pt x="240" y="267"/>
                    </a:lnTo>
                    <a:close/>
                    <a:moveTo>
                      <a:pt x="159" y="267"/>
                    </a:moveTo>
                    <a:lnTo>
                      <a:pt x="159" y="267"/>
                    </a:lnTo>
                    <a:lnTo>
                      <a:pt x="186" y="267"/>
                    </a:lnTo>
                    <a:lnTo>
                      <a:pt x="186" y="294"/>
                    </a:lnTo>
                    <a:lnTo>
                      <a:pt x="159" y="294"/>
                    </a:lnTo>
                    <a:lnTo>
                      <a:pt x="159" y="267"/>
                    </a:lnTo>
                    <a:close/>
                    <a:moveTo>
                      <a:pt x="80" y="267"/>
                    </a:moveTo>
                    <a:lnTo>
                      <a:pt x="80" y="267"/>
                    </a:lnTo>
                    <a:lnTo>
                      <a:pt x="106" y="267"/>
                    </a:lnTo>
                    <a:lnTo>
                      <a:pt x="106" y="294"/>
                    </a:lnTo>
                    <a:lnTo>
                      <a:pt x="80" y="294"/>
                    </a:lnTo>
                    <a:lnTo>
                      <a:pt x="80" y="267"/>
                    </a:lnTo>
                    <a:close/>
                    <a:moveTo>
                      <a:pt x="240" y="320"/>
                    </a:moveTo>
                    <a:lnTo>
                      <a:pt x="240" y="320"/>
                    </a:lnTo>
                    <a:lnTo>
                      <a:pt x="266" y="320"/>
                    </a:lnTo>
                    <a:lnTo>
                      <a:pt x="266" y="347"/>
                    </a:lnTo>
                    <a:lnTo>
                      <a:pt x="240" y="347"/>
                    </a:lnTo>
                    <a:lnTo>
                      <a:pt x="240" y="320"/>
                    </a:lnTo>
                    <a:close/>
                    <a:moveTo>
                      <a:pt x="159" y="320"/>
                    </a:moveTo>
                    <a:lnTo>
                      <a:pt x="159" y="320"/>
                    </a:lnTo>
                    <a:lnTo>
                      <a:pt x="186" y="320"/>
                    </a:lnTo>
                    <a:lnTo>
                      <a:pt x="186" y="347"/>
                    </a:lnTo>
                    <a:lnTo>
                      <a:pt x="159" y="347"/>
                    </a:lnTo>
                    <a:lnTo>
                      <a:pt x="159" y="320"/>
                    </a:lnTo>
                    <a:close/>
                    <a:moveTo>
                      <a:pt x="80" y="320"/>
                    </a:moveTo>
                    <a:lnTo>
                      <a:pt x="80" y="320"/>
                    </a:lnTo>
                    <a:lnTo>
                      <a:pt x="106" y="320"/>
                    </a:lnTo>
                    <a:lnTo>
                      <a:pt x="106" y="347"/>
                    </a:lnTo>
                    <a:lnTo>
                      <a:pt x="80" y="347"/>
                    </a:lnTo>
                    <a:lnTo>
                      <a:pt x="80" y="32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119">
                <a:extLst>
                  <a:ext uri="{FF2B5EF4-FFF2-40B4-BE49-F238E27FC236}">
                    <a16:creationId xmlns:a16="http://schemas.microsoft.com/office/drawing/2014/main" id="{421913CA-492B-4B0C-B60D-BE301AA76475}"/>
                  </a:ext>
                </a:extLst>
              </p:cNvPr>
              <p:cNvSpPr>
                <a:spLocks/>
              </p:cNvSpPr>
              <p:nvPr/>
            </p:nvSpPr>
            <p:spPr bwMode="auto">
              <a:xfrm>
                <a:off x="2860772"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120">
                <a:extLst>
                  <a:ext uri="{FF2B5EF4-FFF2-40B4-BE49-F238E27FC236}">
                    <a16:creationId xmlns:a16="http://schemas.microsoft.com/office/drawing/2014/main" id="{E34863B3-75A1-41A4-8DAD-DC28C5BE8F1E}"/>
                  </a:ext>
                </a:extLst>
              </p:cNvPr>
              <p:cNvSpPr>
                <a:spLocks/>
              </p:cNvSpPr>
              <p:nvPr/>
            </p:nvSpPr>
            <p:spPr bwMode="auto">
              <a:xfrm>
                <a:off x="2940147" y="1489088"/>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121">
                <a:extLst>
                  <a:ext uri="{FF2B5EF4-FFF2-40B4-BE49-F238E27FC236}">
                    <a16:creationId xmlns:a16="http://schemas.microsoft.com/office/drawing/2014/main" id="{95B10C4E-5976-44BF-8807-B02EC7BE9038}"/>
                  </a:ext>
                </a:extLst>
              </p:cNvPr>
              <p:cNvSpPr>
                <a:spLocks/>
              </p:cNvSpPr>
              <p:nvPr/>
            </p:nvSpPr>
            <p:spPr bwMode="auto">
              <a:xfrm>
                <a:off x="3017934"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122">
                <a:extLst>
                  <a:ext uri="{FF2B5EF4-FFF2-40B4-BE49-F238E27FC236}">
                    <a16:creationId xmlns:a16="http://schemas.microsoft.com/office/drawing/2014/main" id="{A77D82E0-11F4-46D6-A0DA-257415EA117F}"/>
                  </a:ext>
                </a:extLst>
              </p:cNvPr>
              <p:cNvSpPr>
                <a:spLocks/>
              </p:cNvSpPr>
              <p:nvPr/>
            </p:nvSpPr>
            <p:spPr bwMode="auto">
              <a:xfrm>
                <a:off x="2940147" y="1436701"/>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123">
                <a:extLst>
                  <a:ext uri="{FF2B5EF4-FFF2-40B4-BE49-F238E27FC236}">
                    <a16:creationId xmlns:a16="http://schemas.microsoft.com/office/drawing/2014/main" id="{EDCF7E0E-5C9F-496A-9C4E-D115DE57DFE1}"/>
                  </a:ext>
                </a:extLst>
              </p:cNvPr>
              <p:cNvSpPr>
                <a:spLocks/>
              </p:cNvSpPr>
              <p:nvPr/>
            </p:nvSpPr>
            <p:spPr bwMode="auto">
              <a:xfrm>
                <a:off x="2940147" y="1384313"/>
                <a:ext cx="25400" cy="25400"/>
              </a:xfrm>
              <a:custGeom>
                <a:avLst/>
                <a:gdLst>
                  <a:gd name="T0" fmla="*/ 0 w 27"/>
                  <a:gd name="T1" fmla="*/ 26 h 26"/>
                  <a:gd name="T2" fmla="*/ 0 w 27"/>
                  <a:gd name="T3" fmla="*/ 26 h 26"/>
                  <a:gd name="T4" fmla="*/ 27 w 27"/>
                  <a:gd name="T5" fmla="*/ 26 h 26"/>
                  <a:gd name="T6" fmla="*/ 27 w 27"/>
                  <a:gd name="T7" fmla="*/ 0 h 26"/>
                  <a:gd name="T8" fmla="*/ 0 w 27"/>
                  <a:gd name="T9" fmla="*/ 0 h 26"/>
                  <a:gd name="T10" fmla="*/ 0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0" y="26"/>
                    </a:moveTo>
                    <a:lnTo>
                      <a:pt x="0" y="26"/>
                    </a:lnTo>
                    <a:lnTo>
                      <a:pt x="27" y="26"/>
                    </a:lnTo>
                    <a:lnTo>
                      <a:pt x="27" y="0"/>
                    </a:lnTo>
                    <a:lnTo>
                      <a:pt x="0" y="0"/>
                    </a:lnTo>
                    <a:lnTo>
                      <a:pt x="0" y="26"/>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124">
                <a:extLst>
                  <a:ext uri="{FF2B5EF4-FFF2-40B4-BE49-F238E27FC236}">
                    <a16:creationId xmlns:a16="http://schemas.microsoft.com/office/drawing/2014/main" id="{8127AEAA-822A-4FD0-A73A-182114D5FC95}"/>
                  </a:ext>
                </a:extLst>
              </p:cNvPr>
              <p:cNvSpPr>
                <a:spLocks/>
              </p:cNvSpPr>
              <p:nvPr/>
            </p:nvSpPr>
            <p:spPr bwMode="auto">
              <a:xfrm>
                <a:off x="2940147" y="1330338"/>
                <a:ext cx="25400"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125">
                <a:extLst>
                  <a:ext uri="{FF2B5EF4-FFF2-40B4-BE49-F238E27FC236}">
                    <a16:creationId xmlns:a16="http://schemas.microsoft.com/office/drawing/2014/main" id="{20AB928B-31AA-4BD7-838E-5BAB2C950D15}"/>
                  </a:ext>
                </a:extLst>
              </p:cNvPr>
              <p:cNvSpPr>
                <a:spLocks/>
              </p:cNvSpPr>
              <p:nvPr/>
            </p:nvSpPr>
            <p:spPr bwMode="auto">
              <a:xfrm>
                <a:off x="3097309" y="1330338"/>
                <a:ext cx="26988"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6" name="Group 55">
            <a:extLst>
              <a:ext uri="{FF2B5EF4-FFF2-40B4-BE49-F238E27FC236}">
                <a16:creationId xmlns:a16="http://schemas.microsoft.com/office/drawing/2014/main" id="{6E3A172D-87E8-4DA7-AE47-AC798B41391C}"/>
              </a:ext>
            </a:extLst>
          </p:cNvPr>
          <p:cNvGrpSpPr/>
          <p:nvPr/>
        </p:nvGrpSpPr>
        <p:grpSpPr>
          <a:xfrm>
            <a:off x="2244016" y="4261121"/>
            <a:ext cx="2532275" cy="884992"/>
            <a:chOff x="2873820" y="4211500"/>
            <a:chExt cx="2532275" cy="884992"/>
          </a:xfrm>
        </p:grpSpPr>
        <p:sp>
          <p:nvSpPr>
            <p:cNvPr id="22" name="TextBox 18">
              <a:extLst>
                <a:ext uri="{FF2B5EF4-FFF2-40B4-BE49-F238E27FC236}">
                  <a16:creationId xmlns:a16="http://schemas.microsoft.com/office/drawing/2014/main" id="{AF824892-394E-4719-B188-39C8DA32D0E3}"/>
                </a:ext>
              </a:extLst>
            </p:cNvPr>
            <p:cNvSpPr txBox="1"/>
            <p:nvPr/>
          </p:nvSpPr>
          <p:spPr>
            <a:xfrm flipH="1">
              <a:off x="2873820" y="4211500"/>
              <a:ext cx="2268617"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SQL Server</a:t>
              </a:r>
            </a:p>
          </p:txBody>
        </p:sp>
        <p:sp>
          <p:nvSpPr>
            <p:cNvPr id="30" name="Rectangle 29">
              <a:extLst>
                <a:ext uri="{FF2B5EF4-FFF2-40B4-BE49-F238E27FC236}">
                  <a16:creationId xmlns:a16="http://schemas.microsoft.com/office/drawing/2014/main" id="{1CF7E53F-C29A-4615-9EAD-E972C570D51D}"/>
                </a:ext>
              </a:extLst>
            </p:cNvPr>
            <p:cNvSpPr/>
            <p:nvPr/>
          </p:nvSpPr>
          <p:spPr>
            <a:xfrm>
              <a:off x="3424462" y="4782560"/>
              <a:ext cx="1981633" cy="313932"/>
            </a:xfrm>
            <a:prstGeom prst="rect">
              <a:avLst/>
            </a:prstGeom>
            <a:ln>
              <a:noFill/>
            </a:ln>
          </p:spPr>
          <p:txBody>
            <a:bodyPr wrap="none" anchor="ctr" anchorCtr="0">
              <a:spAutoFit/>
            </a:bodyPr>
            <a:lstStyle/>
            <a:p>
              <a:pPr marL="0" marR="0" lvl="0" indent="0" algn="l" defTabSz="931745"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Ended July 9, 2019</a:t>
              </a:r>
            </a:p>
          </p:txBody>
        </p:sp>
        <p:grpSp>
          <p:nvGrpSpPr>
            <p:cNvPr id="45" name="Group 44">
              <a:extLst>
                <a:ext uri="{FF2B5EF4-FFF2-40B4-BE49-F238E27FC236}">
                  <a16:creationId xmlns:a16="http://schemas.microsoft.com/office/drawing/2014/main" id="{6BAC64AE-84A0-4E98-B5FC-C160C0A703C4}"/>
                </a:ext>
              </a:extLst>
            </p:cNvPr>
            <p:cNvGrpSpPr/>
            <p:nvPr/>
          </p:nvGrpSpPr>
          <p:grpSpPr>
            <a:xfrm>
              <a:off x="2942793" y="4687370"/>
              <a:ext cx="419100" cy="406400"/>
              <a:chOff x="2784345" y="1165238"/>
              <a:chExt cx="419100" cy="406400"/>
            </a:xfrm>
          </p:grpSpPr>
          <p:sp>
            <p:nvSpPr>
              <p:cNvPr id="46" name="AutoShape 116">
                <a:extLst>
                  <a:ext uri="{FF2B5EF4-FFF2-40B4-BE49-F238E27FC236}">
                    <a16:creationId xmlns:a16="http://schemas.microsoft.com/office/drawing/2014/main" id="{80A47281-2C3E-4033-845F-E2518A711E0A}"/>
                  </a:ext>
                </a:extLst>
              </p:cNvPr>
              <p:cNvSpPr>
                <a:spLocks noChangeAspect="1" noChangeArrowheads="1" noTextEdit="1"/>
              </p:cNvSpPr>
              <p:nvPr/>
            </p:nvSpPr>
            <p:spPr bwMode="auto">
              <a:xfrm>
                <a:off x="2784345" y="1165238"/>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118">
                <a:extLst>
                  <a:ext uri="{FF2B5EF4-FFF2-40B4-BE49-F238E27FC236}">
                    <a16:creationId xmlns:a16="http://schemas.microsoft.com/office/drawing/2014/main" id="{CC3837D1-D125-4968-BE13-A0A85F0F9D7F}"/>
                  </a:ext>
                </a:extLst>
              </p:cNvPr>
              <p:cNvSpPr>
                <a:spLocks noEditPoints="1"/>
              </p:cNvSpPr>
              <p:nvPr/>
            </p:nvSpPr>
            <p:spPr bwMode="auto">
              <a:xfrm>
                <a:off x="2784345" y="1173176"/>
                <a:ext cx="419100" cy="393700"/>
              </a:xfrm>
              <a:custGeom>
                <a:avLst/>
                <a:gdLst>
                  <a:gd name="T0" fmla="*/ 320 w 426"/>
                  <a:gd name="T1" fmla="*/ 0 h 400"/>
                  <a:gd name="T2" fmla="*/ 106 w 426"/>
                  <a:gd name="T3" fmla="*/ 27 h 400"/>
                  <a:gd name="T4" fmla="*/ 80 w 426"/>
                  <a:gd name="T5" fmla="*/ 0 h 400"/>
                  <a:gd name="T6" fmla="*/ 0 w 426"/>
                  <a:gd name="T7" fmla="*/ 27 h 400"/>
                  <a:gd name="T8" fmla="*/ 426 w 426"/>
                  <a:gd name="T9" fmla="*/ 400 h 400"/>
                  <a:gd name="T10" fmla="*/ 346 w 426"/>
                  <a:gd name="T11" fmla="*/ 27 h 400"/>
                  <a:gd name="T12" fmla="*/ 320 w 426"/>
                  <a:gd name="T13" fmla="*/ 0 h 400"/>
                  <a:gd name="T14" fmla="*/ 346 w 426"/>
                  <a:gd name="T15" fmla="*/ 80 h 400"/>
                  <a:gd name="T16" fmla="*/ 399 w 426"/>
                  <a:gd name="T17" fmla="*/ 54 h 400"/>
                  <a:gd name="T18" fmla="*/ 26 w 426"/>
                  <a:gd name="T19" fmla="*/ 107 h 400"/>
                  <a:gd name="T20" fmla="*/ 80 w 426"/>
                  <a:gd name="T21" fmla="*/ 54 h 400"/>
                  <a:gd name="T22" fmla="*/ 106 w 426"/>
                  <a:gd name="T23" fmla="*/ 80 h 400"/>
                  <a:gd name="T24" fmla="*/ 320 w 426"/>
                  <a:gd name="T25" fmla="*/ 54 h 400"/>
                  <a:gd name="T26" fmla="*/ 346 w 426"/>
                  <a:gd name="T27" fmla="*/ 80 h 400"/>
                  <a:gd name="T28" fmla="*/ 320 w 426"/>
                  <a:gd name="T29" fmla="*/ 160 h 400"/>
                  <a:gd name="T30" fmla="*/ 346 w 426"/>
                  <a:gd name="T31" fmla="*/ 187 h 400"/>
                  <a:gd name="T32" fmla="*/ 320 w 426"/>
                  <a:gd name="T33" fmla="*/ 160 h 400"/>
                  <a:gd name="T34" fmla="*/ 240 w 426"/>
                  <a:gd name="T35" fmla="*/ 160 h 400"/>
                  <a:gd name="T36" fmla="*/ 266 w 426"/>
                  <a:gd name="T37" fmla="*/ 187 h 400"/>
                  <a:gd name="T38" fmla="*/ 240 w 426"/>
                  <a:gd name="T39" fmla="*/ 160 h 400"/>
                  <a:gd name="T40" fmla="*/ 159 w 426"/>
                  <a:gd name="T41" fmla="*/ 160 h 400"/>
                  <a:gd name="T42" fmla="*/ 186 w 426"/>
                  <a:gd name="T43" fmla="*/ 187 h 400"/>
                  <a:gd name="T44" fmla="*/ 159 w 426"/>
                  <a:gd name="T45" fmla="*/ 160 h 400"/>
                  <a:gd name="T46" fmla="*/ 320 w 426"/>
                  <a:gd name="T47" fmla="*/ 213 h 400"/>
                  <a:gd name="T48" fmla="*/ 346 w 426"/>
                  <a:gd name="T49" fmla="*/ 240 h 400"/>
                  <a:gd name="T50" fmla="*/ 320 w 426"/>
                  <a:gd name="T51" fmla="*/ 213 h 400"/>
                  <a:gd name="T52" fmla="*/ 240 w 426"/>
                  <a:gd name="T53" fmla="*/ 213 h 400"/>
                  <a:gd name="T54" fmla="*/ 266 w 426"/>
                  <a:gd name="T55" fmla="*/ 240 h 400"/>
                  <a:gd name="T56" fmla="*/ 240 w 426"/>
                  <a:gd name="T57" fmla="*/ 213 h 400"/>
                  <a:gd name="T58" fmla="*/ 159 w 426"/>
                  <a:gd name="T59" fmla="*/ 213 h 400"/>
                  <a:gd name="T60" fmla="*/ 186 w 426"/>
                  <a:gd name="T61" fmla="*/ 240 h 400"/>
                  <a:gd name="T62" fmla="*/ 159 w 426"/>
                  <a:gd name="T63" fmla="*/ 213 h 400"/>
                  <a:gd name="T64" fmla="*/ 80 w 426"/>
                  <a:gd name="T65" fmla="*/ 213 h 400"/>
                  <a:gd name="T66" fmla="*/ 106 w 426"/>
                  <a:gd name="T67" fmla="*/ 240 h 400"/>
                  <a:gd name="T68" fmla="*/ 80 w 426"/>
                  <a:gd name="T69" fmla="*/ 213 h 400"/>
                  <a:gd name="T70" fmla="*/ 320 w 426"/>
                  <a:gd name="T71" fmla="*/ 267 h 400"/>
                  <a:gd name="T72" fmla="*/ 346 w 426"/>
                  <a:gd name="T73" fmla="*/ 294 h 400"/>
                  <a:gd name="T74" fmla="*/ 320 w 426"/>
                  <a:gd name="T75" fmla="*/ 267 h 400"/>
                  <a:gd name="T76" fmla="*/ 240 w 426"/>
                  <a:gd name="T77" fmla="*/ 267 h 400"/>
                  <a:gd name="T78" fmla="*/ 266 w 426"/>
                  <a:gd name="T79" fmla="*/ 294 h 400"/>
                  <a:gd name="T80" fmla="*/ 240 w 426"/>
                  <a:gd name="T81" fmla="*/ 267 h 400"/>
                  <a:gd name="T82" fmla="*/ 159 w 426"/>
                  <a:gd name="T83" fmla="*/ 267 h 400"/>
                  <a:gd name="T84" fmla="*/ 186 w 426"/>
                  <a:gd name="T85" fmla="*/ 294 h 400"/>
                  <a:gd name="T86" fmla="*/ 159 w 426"/>
                  <a:gd name="T87" fmla="*/ 267 h 400"/>
                  <a:gd name="T88" fmla="*/ 80 w 426"/>
                  <a:gd name="T89" fmla="*/ 267 h 400"/>
                  <a:gd name="T90" fmla="*/ 106 w 426"/>
                  <a:gd name="T91" fmla="*/ 294 h 400"/>
                  <a:gd name="T92" fmla="*/ 80 w 426"/>
                  <a:gd name="T93" fmla="*/ 267 h 400"/>
                  <a:gd name="T94" fmla="*/ 240 w 426"/>
                  <a:gd name="T95" fmla="*/ 320 h 400"/>
                  <a:gd name="T96" fmla="*/ 266 w 426"/>
                  <a:gd name="T97" fmla="*/ 347 h 400"/>
                  <a:gd name="T98" fmla="*/ 240 w 426"/>
                  <a:gd name="T99" fmla="*/ 320 h 400"/>
                  <a:gd name="T100" fmla="*/ 159 w 426"/>
                  <a:gd name="T101" fmla="*/ 320 h 400"/>
                  <a:gd name="T102" fmla="*/ 186 w 426"/>
                  <a:gd name="T103" fmla="*/ 347 h 400"/>
                  <a:gd name="T104" fmla="*/ 159 w 426"/>
                  <a:gd name="T105" fmla="*/ 320 h 400"/>
                  <a:gd name="T106" fmla="*/ 80 w 426"/>
                  <a:gd name="T107" fmla="*/ 320 h 400"/>
                  <a:gd name="T108" fmla="*/ 106 w 426"/>
                  <a:gd name="T109" fmla="*/ 347 h 400"/>
                  <a:gd name="T110" fmla="*/ 80 w 426"/>
                  <a:gd name="T111"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400">
                    <a:moveTo>
                      <a:pt x="320" y="0"/>
                    </a:moveTo>
                    <a:lnTo>
                      <a:pt x="320" y="0"/>
                    </a:lnTo>
                    <a:lnTo>
                      <a:pt x="320" y="27"/>
                    </a:lnTo>
                    <a:lnTo>
                      <a:pt x="106" y="27"/>
                    </a:lnTo>
                    <a:lnTo>
                      <a:pt x="106" y="0"/>
                    </a:lnTo>
                    <a:lnTo>
                      <a:pt x="80" y="0"/>
                    </a:lnTo>
                    <a:lnTo>
                      <a:pt x="80" y="27"/>
                    </a:lnTo>
                    <a:lnTo>
                      <a:pt x="0" y="27"/>
                    </a:lnTo>
                    <a:lnTo>
                      <a:pt x="0" y="400"/>
                    </a:lnTo>
                    <a:lnTo>
                      <a:pt x="426" y="400"/>
                    </a:lnTo>
                    <a:lnTo>
                      <a:pt x="426" y="27"/>
                    </a:lnTo>
                    <a:lnTo>
                      <a:pt x="346" y="27"/>
                    </a:lnTo>
                    <a:lnTo>
                      <a:pt x="346" y="0"/>
                    </a:lnTo>
                    <a:lnTo>
                      <a:pt x="320" y="0"/>
                    </a:lnTo>
                    <a:close/>
                    <a:moveTo>
                      <a:pt x="346" y="80"/>
                    </a:moveTo>
                    <a:lnTo>
                      <a:pt x="346" y="80"/>
                    </a:lnTo>
                    <a:lnTo>
                      <a:pt x="346" y="54"/>
                    </a:lnTo>
                    <a:lnTo>
                      <a:pt x="399" y="54"/>
                    </a:lnTo>
                    <a:lnTo>
                      <a:pt x="399" y="107"/>
                    </a:lnTo>
                    <a:lnTo>
                      <a:pt x="26" y="107"/>
                    </a:lnTo>
                    <a:lnTo>
                      <a:pt x="26" y="54"/>
                    </a:lnTo>
                    <a:lnTo>
                      <a:pt x="80" y="54"/>
                    </a:lnTo>
                    <a:lnTo>
                      <a:pt x="80" y="80"/>
                    </a:lnTo>
                    <a:lnTo>
                      <a:pt x="106" y="80"/>
                    </a:lnTo>
                    <a:lnTo>
                      <a:pt x="106" y="54"/>
                    </a:lnTo>
                    <a:lnTo>
                      <a:pt x="320" y="54"/>
                    </a:lnTo>
                    <a:lnTo>
                      <a:pt x="320" y="80"/>
                    </a:lnTo>
                    <a:lnTo>
                      <a:pt x="346" y="80"/>
                    </a:lnTo>
                    <a:close/>
                    <a:moveTo>
                      <a:pt x="320" y="160"/>
                    </a:moveTo>
                    <a:lnTo>
                      <a:pt x="320" y="160"/>
                    </a:lnTo>
                    <a:lnTo>
                      <a:pt x="346" y="160"/>
                    </a:lnTo>
                    <a:lnTo>
                      <a:pt x="346" y="187"/>
                    </a:lnTo>
                    <a:lnTo>
                      <a:pt x="320" y="187"/>
                    </a:lnTo>
                    <a:lnTo>
                      <a:pt x="320" y="160"/>
                    </a:lnTo>
                    <a:close/>
                    <a:moveTo>
                      <a:pt x="240" y="160"/>
                    </a:moveTo>
                    <a:lnTo>
                      <a:pt x="240" y="160"/>
                    </a:lnTo>
                    <a:lnTo>
                      <a:pt x="266" y="160"/>
                    </a:lnTo>
                    <a:lnTo>
                      <a:pt x="266" y="187"/>
                    </a:lnTo>
                    <a:lnTo>
                      <a:pt x="240" y="187"/>
                    </a:lnTo>
                    <a:lnTo>
                      <a:pt x="240" y="160"/>
                    </a:lnTo>
                    <a:close/>
                    <a:moveTo>
                      <a:pt x="159" y="160"/>
                    </a:moveTo>
                    <a:lnTo>
                      <a:pt x="159" y="160"/>
                    </a:lnTo>
                    <a:lnTo>
                      <a:pt x="186" y="160"/>
                    </a:lnTo>
                    <a:lnTo>
                      <a:pt x="186" y="187"/>
                    </a:lnTo>
                    <a:lnTo>
                      <a:pt x="159" y="187"/>
                    </a:lnTo>
                    <a:lnTo>
                      <a:pt x="159" y="160"/>
                    </a:lnTo>
                    <a:close/>
                    <a:moveTo>
                      <a:pt x="320" y="213"/>
                    </a:moveTo>
                    <a:lnTo>
                      <a:pt x="320" y="213"/>
                    </a:lnTo>
                    <a:lnTo>
                      <a:pt x="346" y="213"/>
                    </a:lnTo>
                    <a:lnTo>
                      <a:pt x="346" y="240"/>
                    </a:lnTo>
                    <a:lnTo>
                      <a:pt x="320" y="240"/>
                    </a:lnTo>
                    <a:lnTo>
                      <a:pt x="320" y="213"/>
                    </a:lnTo>
                    <a:close/>
                    <a:moveTo>
                      <a:pt x="240" y="213"/>
                    </a:moveTo>
                    <a:lnTo>
                      <a:pt x="240" y="213"/>
                    </a:lnTo>
                    <a:lnTo>
                      <a:pt x="266" y="213"/>
                    </a:lnTo>
                    <a:lnTo>
                      <a:pt x="266" y="240"/>
                    </a:lnTo>
                    <a:lnTo>
                      <a:pt x="240" y="240"/>
                    </a:lnTo>
                    <a:lnTo>
                      <a:pt x="240" y="213"/>
                    </a:lnTo>
                    <a:close/>
                    <a:moveTo>
                      <a:pt x="159" y="213"/>
                    </a:moveTo>
                    <a:lnTo>
                      <a:pt x="159" y="213"/>
                    </a:lnTo>
                    <a:lnTo>
                      <a:pt x="186" y="213"/>
                    </a:lnTo>
                    <a:lnTo>
                      <a:pt x="186" y="240"/>
                    </a:lnTo>
                    <a:lnTo>
                      <a:pt x="159" y="240"/>
                    </a:lnTo>
                    <a:lnTo>
                      <a:pt x="159" y="213"/>
                    </a:lnTo>
                    <a:close/>
                    <a:moveTo>
                      <a:pt x="80" y="213"/>
                    </a:moveTo>
                    <a:lnTo>
                      <a:pt x="80" y="213"/>
                    </a:lnTo>
                    <a:lnTo>
                      <a:pt x="106" y="213"/>
                    </a:lnTo>
                    <a:lnTo>
                      <a:pt x="106" y="240"/>
                    </a:lnTo>
                    <a:lnTo>
                      <a:pt x="80" y="240"/>
                    </a:lnTo>
                    <a:lnTo>
                      <a:pt x="80" y="213"/>
                    </a:lnTo>
                    <a:close/>
                    <a:moveTo>
                      <a:pt x="320" y="267"/>
                    </a:moveTo>
                    <a:lnTo>
                      <a:pt x="320" y="267"/>
                    </a:lnTo>
                    <a:lnTo>
                      <a:pt x="346" y="267"/>
                    </a:lnTo>
                    <a:lnTo>
                      <a:pt x="346" y="294"/>
                    </a:lnTo>
                    <a:lnTo>
                      <a:pt x="320" y="294"/>
                    </a:lnTo>
                    <a:lnTo>
                      <a:pt x="320" y="267"/>
                    </a:lnTo>
                    <a:close/>
                    <a:moveTo>
                      <a:pt x="240" y="267"/>
                    </a:moveTo>
                    <a:lnTo>
                      <a:pt x="240" y="267"/>
                    </a:lnTo>
                    <a:lnTo>
                      <a:pt x="266" y="267"/>
                    </a:lnTo>
                    <a:lnTo>
                      <a:pt x="266" y="294"/>
                    </a:lnTo>
                    <a:lnTo>
                      <a:pt x="240" y="294"/>
                    </a:lnTo>
                    <a:lnTo>
                      <a:pt x="240" y="267"/>
                    </a:lnTo>
                    <a:close/>
                    <a:moveTo>
                      <a:pt x="159" y="267"/>
                    </a:moveTo>
                    <a:lnTo>
                      <a:pt x="159" y="267"/>
                    </a:lnTo>
                    <a:lnTo>
                      <a:pt x="186" y="267"/>
                    </a:lnTo>
                    <a:lnTo>
                      <a:pt x="186" y="294"/>
                    </a:lnTo>
                    <a:lnTo>
                      <a:pt x="159" y="294"/>
                    </a:lnTo>
                    <a:lnTo>
                      <a:pt x="159" y="267"/>
                    </a:lnTo>
                    <a:close/>
                    <a:moveTo>
                      <a:pt x="80" y="267"/>
                    </a:moveTo>
                    <a:lnTo>
                      <a:pt x="80" y="267"/>
                    </a:lnTo>
                    <a:lnTo>
                      <a:pt x="106" y="267"/>
                    </a:lnTo>
                    <a:lnTo>
                      <a:pt x="106" y="294"/>
                    </a:lnTo>
                    <a:lnTo>
                      <a:pt x="80" y="294"/>
                    </a:lnTo>
                    <a:lnTo>
                      <a:pt x="80" y="267"/>
                    </a:lnTo>
                    <a:close/>
                    <a:moveTo>
                      <a:pt x="240" y="320"/>
                    </a:moveTo>
                    <a:lnTo>
                      <a:pt x="240" y="320"/>
                    </a:lnTo>
                    <a:lnTo>
                      <a:pt x="266" y="320"/>
                    </a:lnTo>
                    <a:lnTo>
                      <a:pt x="266" y="347"/>
                    </a:lnTo>
                    <a:lnTo>
                      <a:pt x="240" y="347"/>
                    </a:lnTo>
                    <a:lnTo>
                      <a:pt x="240" y="320"/>
                    </a:lnTo>
                    <a:close/>
                    <a:moveTo>
                      <a:pt x="159" y="320"/>
                    </a:moveTo>
                    <a:lnTo>
                      <a:pt x="159" y="320"/>
                    </a:lnTo>
                    <a:lnTo>
                      <a:pt x="186" y="320"/>
                    </a:lnTo>
                    <a:lnTo>
                      <a:pt x="186" y="347"/>
                    </a:lnTo>
                    <a:lnTo>
                      <a:pt x="159" y="347"/>
                    </a:lnTo>
                    <a:lnTo>
                      <a:pt x="159" y="320"/>
                    </a:lnTo>
                    <a:close/>
                    <a:moveTo>
                      <a:pt x="80" y="320"/>
                    </a:moveTo>
                    <a:lnTo>
                      <a:pt x="80" y="320"/>
                    </a:lnTo>
                    <a:lnTo>
                      <a:pt x="106" y="320"/>
                    </a:lnTo>
                    <a:lnTo>
                      <a:pt x="106" y="347"/>
                    </a:lnTo>
                    <a:lnTo>
                      <a:pt x="80" y="347"/>
                    </a:lnTo>
                    <a:lnTo>
                      <a:pt x="80" y="32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119">
                <a:extLst>
                  <a:ext uri="{FF2B5EF4-FFF2-40B4-BE49-F238E27FC236}">
                    <a16:creationId xmlns:a16="http://schemas.microsoft.com/office/drawing/2014/main" id="{B8D38FDC-D82C-4D00-A03D-FA98C68B670F}"/>
                  </a:ext>
                </a:extLst>
              </p:cNvPr>
              <p:cNvSpPr>
                <a:spLocks/>
              </p:cNvSpPr>
              <p:nvPr/>
            </p:nvSpPr>
            <p:spPr bwMode="auto">
              <a:xfrm>
                <a:off x="2860772"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120">
                <a:extLst>
                  <a:ext uri="{FF2B5EF4-FFF2-40B4-BE49-F238E27FC236}">
                    <a16:creationId xmlns:a16="http://schemas.microsoft.com/office/drawing/2014/main" id="{28785B79-EA5F-4110-B779-24346EA55416}"/>
                  </a:ext>
                </a:extLst>
              </p:cNvPr>
              <p:cNvSpPr>
                <a:spLocks/>
              </p:cNvSpPr>
              <p:nvPr/>
            </p:nvSpPr>
            <p:spPr bwMode="auto">
              <a:xfrm>
                <a:off x="2940147" y="1489088"/>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121">
                <a:extLst>
                  <a:ext uri="{FF2B5EF4-FFF2-40B4-BE49-F238E27FC236}">
                    <a16:creationId xmlns:a16="http://schemas.microsoft.com/office/drawing/2014/main" id="{B120ED9A-EE88-44C8-AB62-BF2D19B041E4}"/>
                  </a:ext>
                </a:extLst>
              </p:cNvPr>
              <p:cNvSpPr>
                <a:spLocks/>
              </p:cNvSpPr>
              <p:nvPr/>
            </p:nvSpPr>
            <p:spPr bwMode="auto">
              <a:xfrm>
                <a:off x="3017934"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122">
                <a:extLst>
                  <a:ext uri="{FF2B5EF4-FFF2-40B4-BE49-F238E27FC236}">
                    <a16:creationId xmlns:a16="http://schemas.microsoft.com/office/drawing/2014/main" id="{8C512698-253E-4F6E-93A2-E0432A795627}"/>
                  </a:ext>
                </a:extLst>
              </p:cNvPr>
              <p:cNvSpPr>
                <a:spLocks/>
              </p:cNvSpPr>
              <p:nvPr/>
            </p:nvSpPr>
            <p:spPr bwMode="auto">
              <a:xfrm>
                <a:off x="2940147" y="1436701"/>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123">
                <a:extLst>
                  <a:ext uri="{FF2B5EF4-FFF2-40B4-BE49-F238E27FC236}">
                    <a16:creationId xmlns:a16="http://schemas.microsoft.com/office/drawing/2014/main" id="{BA125371-7ED3-4094-8873-DA559601A44C}"/>
                  </a:ext>
                </a:extLst>
              </p:cNvPr>
              <p:cNvSpPr>
                <a:spLocks/>
              </p:cNvSpPr>
              <p:nvPr/>
            </p:nvSpPr>
            <p:spPr bwMode="auto">
              <a:xfrm>
                <a:off x="2940147" y="1384313"/>
                <a:ext cx="25400" cy="25400"/>
              </a:xfrm>
              <a:custGeom>
                <a:avLst/>
                <a:gdLst>
                  <a:gd name="T0" fmla="*/ 0 w 27"/>
                  <a:gd name="T1" fmla="*/ 26 h 26"/>
                  <a:gd name="T2" fmla="*/ 0 w 27"/>
                  <a:gd name="T3" fmla="*/ 26 h 26"/>
                  <a:gd name="T4" fmla="*/ 27 w 27"/>
                  <a:gd name="T5" fmla="*/ 26 h 26"/>
                  <a:gd name="T6" fmla="*/ 27 w 27"/>
                  <a:gd name="T7" fmla="*/ 0 h 26"/>
                  <a:gd name="T8" fmla="*/ 0 w 27"/>
                  <a:gd name="T9" fmla="*/ 0 h 26"/>
                  <a:gd name="T10" fmla="*/ 0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0" y="26"/>
                    </a:moveTo>
                    <a:lnTo>
                      <a:pt x="0" y="26"/>
                    </a:lnTo>
                    <a:lnTo>
                      <a:pt x="27" y="26"/>
                    </a:lnTo>
                    <a:lnTo>
                      <a:pt x="27" y="0"/>
                    </a:lnTo>
                    <a:lnTo>
                      <a:pt x="0" y="0"/>
                    </a:lnTo>
                    <a:lnTo>
                      <a:pt x="0" y="26"/>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124">
                <a:extLst>
                  <a:ext uri="{FF2B5EF4-FFF2-40B4-BE49-F238E27FC236}">
                    <a16:creationId xmlns:a16="http://schemas.microsoft.com/office/drawing/2014/main" id="{0CA036B0-8406-47BD-94CC-D43D623B2B62}"/>
                  </a:ext>
                </a:extLst>
              </p:cNvPr>
              <p:cNvSpPr>
                <a:spLocks/>
              </p:cNvSpPr>
              <p:nvPr/>
            </p:nvSpPr>
            <p:spPr bwMode="auto">
              <a:xfrm>
                <a:off x="2940147" y="1330338"/>
                <a:ext cx="25400"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Freeform 125">
                <a:extLst>
                  <a:ext uri="{FF2B5EF4-FFF2-40B4-BE49-F238E27FC236}">
                    <a16:creationId xmlns:a16="http://schemas.microsoft.com/office/drawing/2014/main" id="{145DCF83-5FF1-4A74-8B1B-8A04170CF2DF}"/>
                  </a:ext>
                </a:extLst>
              </p:cNvPr>
              <p:cNvSpPr>
                <a:spLocks/>
              </p:cNvSpPr>
              <p:nvPr/>
            </p:nvSpPr>
            <p:spPr bwMode="auto">
              <a:xfrm>
                <a:off x="3097309" y="1330338"/>
                <a:ext cx="26988"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57" name="Rectangle 56">
            <a:extLst>
              <a:ext uri="{FF2B5EF4-FFF2-40B4-BE49-F238E27FC236}">
                <a16:creationId xmlns:a16="http://schemas.microsoft.com/office/drawing/2014/main" id="{A7E4FBA2-9EAB-45B0-A08E-B0944088358D}"/>
              </a:ext>
            </a:extLst>
          </p:cNvPr>
          <p:cNvSpPr/>
          <p:nvPr/>
        </p:nvSpPr>
        <p:spPr bwMode="auto">
          <a:xfrm>
            <a:off x="6043219" y="3131201"/>
            <a:ext cx="913369" cy="5775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Free</a:t>
            </a:r>
          </a:p>
        </p:txBody>
      </p:sp>
      <p:grpSp>
        <p:nvGrpSpPr>
          <p:cNvPr id="64" name="Group 63">
            <a:extLst>
              <a:ext uri="{FF2B5EF4-FFF2-40B4-BE49-F238E27FC236}">
                <a16:creationId xmlns:a16="http://schemas.microsoft.com/office/drawing/2014/main" id="{74C4B01D-3D14-4EF3-90C3-A490638395A0}"/>
              </a:ext>
            </a:extLst>
          </p:cNvPr>
          <p:cNvGrpSpPr/>
          <p:nvPr/>
        </p:nvGrpSpPr>
        <p:grpSpPr>
          <a:xfrm>
            <a:off x="1299925" y="4189634"/>
            <a:ext cx="623289" cy="956479"/>
            <a:chOff x="10637157" y="527022"/>
            <a:chExt cx="349704" cy="536644"/>
          </a:xfrm>
        </p:grpSpPr>
        <p:sp>
          <p:nvSpPr>
            <p:cNvPr id="65" name="Rectangle 64">
              <a:extLst>
                <a:ext uri="{FF2B5EF4-FFF2-40B4-BE49-F238E27FC236}">
                  <a16:creationId xmlns:a16="http://schemas.microsoft.com/office/drawing/2014/main" id="{0D33CBE9-15B4-4B00-A8A2-D40552A3524C}"/>
                </a:ext>
              </a:extLst>
            </p:cNvPr>
            <p:cNvSpPr/>
            <p:nvPr/>
          </p:nvSpPr>
          <p:spPr bwMode="auto">
            <a:xfrm>
              <a:off x="10637157" y="527022"/>
              <a:ext cx="349704" cy="536644"/>
            </a:xfrm>
            <a:prstGeom prst="rect">
              <a:avLst/>
            </a:prstGeom>
            <a:solidFill>
              <a:schemeClr val="accent6"/>
            </a:solidFill>
            <a:ln w="28575">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13">
              <a:extLst>
                <a:ext uri="{FF2B5EF4-FFF2-40B4-BE49-F238E27FC236}">
                  <a16:creationId xmlns:a16="http://schemas.microsoft.com/office/drawing/2014/main" id="{E9A4F0A3-76CE-41A7-B28B-7E1DAD99190C}"/>
                </a:ext>
              </a:extLst>
            </p:cNvPr>
            <p:cNvSpPr>
              <a:spLocks/>
            </p:cNvSpPr>
            <p:nvPr/>
          </p:nvSpPr>
          <p:spPr bwMode="auto">
            <a:xfrm>
              <a:off x="10690904" y="562263"/>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7" name="Freeform 13">
              <a:extLst>
                <a:ext uri="{FF2B5EF4-FFF2-40B4-BE49-F238E27FC236}">
                  <a16:creationId xmlns:a16="http://schemas.microsoft.com/office/drawing/2014/main" id="{28359CEE-86A7-4077-9635-4E03FF1305D7}"/>
                </a:ext>
              </a:extLst>
            </p:cNvPr>
            <p:cNvSpPr>
              <a:spLocks/>
            </p:cNvSpPr>
            <p:nvPr/>
          </p:nvSpPr>
          <p:spPr bwMode="auto">
            <a:xfrm>
              <a:off x="10690904" y="776382"/>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13">
              <a:extLst>
                <a:ext uri="{FF2B5EF4-FFF2-40B4-BE49-F238E27FC236}">
                  <a16:creationId xmlns:a16="http://schemas.microsoft.com/office/drawing/2014/main" id="{3BF4703C-3A75-4D8A-84E2-B9F5137C703E}"/>
                </a:ext>
              </a:extLst>
            </p:cNvPr>
            <p:cNvSpPr>
              <a:spLocks/>
            </p:cNvSpPr>
            <p:nvPr/>
          </p:nvSpPr>
          <p:spPr bwMode="auto">
            <a:xfrm>
              <a:off x="10690904" y="864665"/>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13">
              <a:extLst>
                <a:ext uri="{FF2B5EF4-FFF2-40B4-BE49-F238E27FC236}">
                  <a16:creationId xmlns:a16="http://schemas.microsoft.com/office/drawing/2014/main" id="{50581BF8-6644-41CA-BEEB-8D0B8F5A0038}"/>
                </a:ext>
              </a:extLst>
            </p:cNvPr>
            <p:cNvSpPr>
              <a:spLocks/>
            </p:cNvSpPr>
            <p:nvPr/>
          </p:nvSpPr>
          <p:spPr bwMode="auto">
            <a:xfrm>
              <a:off x="10690904" y="938694"/>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54440668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46F5-5827-4336-9380-720B98FAA080}"/>
              </a:ext>
            </a:extLst>
          </p:cNvPr>
          <p:cNvSpPr>
            <a:spLocks noGrp="1"/>
          </p:cNvSpPr>
          <p:nvPr>
            <p:ph type="title"/>
          </p:nvPr>
        </p:nvSpPr>
        <p:spPr/>
        <p:txBody>
          <a:bodyPr/>
          <a:lstStyle/>
          <a:p>
            <a:r>
              <a:rPr lang="en-US"/>
              <a:t>Azure capabilities across apps, data, and infrastructure</a:t>
            </a:r>
          </a:p>
        </p:txBody>
      </p:sp>
      <p:sp>
        <p:nvSpPr>
          <p:cNvPr id="7" name="Rectangle 6">
            <a:extLst>
              <a:ext uri="{FF2B5EF4-FFF2-40B4-BE49-F238E27FC236}">
                <a16:creationId xmlns:a16="http://schemas.microsoft.com/office/drawing/2014/main" id="{6D8F1174-2C86-4569-9337-8D3EF10C81C4}"/>
              </a:ext>
            </a:extLst>
          </p:cNvPr>
          <p:cNvSpPr/>
          <p:nvPr/>
        </p:nvSpPr>
        <p:spPr>
          <a:xfrm>
            <a:off x="1587575" y="2020764"/>
            <a:ext cx="793294"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Migrate</a:t>
            </a:r>
          </a:p>
        </p:txBody>
      </p:sp>
      <p:sp>
        <p:nvSpPr>
          <p:cNvPr id="14" name="Rectangle 13">
            <a:extLst>
              <a:ext uri="{FF2B5EF4-FFF2-40B4-BE49-F238E27FC236}">
                <a16:creationId xmlns:a16="http://schemas.microsoft.com/office/drawing/2014/main" id="{9AA5767D-E9CB-44CA-BD25-47186377A5AF}"/>
              </a:ext>
            </a:extLst>
          </p:cNvPr>
          <p:cNvSpPr/>
          <p:nvPr/>
        </p:nvSpPr>
        <p:spPr>
          <a:xfrm>
            <a:off x="5628628" y="2027948"/>
            <a:ext cx="1754135" cy="747897"/>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Java and Tomcat</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support in Azure </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app service </a:t>
            </a:r>
          </a:p>
        </p:txBody>
      </p:sp>
      <p:grpSp>
        <p:nvGrpSpPr>
          <p:cNvPr id="24" name="Group 23">
            <a:extLst>
              <a:ext uri="{FF2B5EF4-FFF2-40B4-BE49-F238E27FC236}">
                <a16:creationId xmlns:a16="http://schemas.microsoft.com/office/drawing/2014/main" id="{C8D0BAC5-E4E2-48A3-82BE-24A0B9D6158B}"/>
              </a:ext>
            </a:extLst>
          </p:cNvPr>
          <p:cNvGrpSpPr/>
          <p:nvPr/>
        </p:nvGrpSpPr>
        <p:grpSpPr>
          <a:xfrm>
            <a:off x="4581159" y="1857197"/>
            <a:ext cx="722861" cy="841234"/>
            <a:chOff x="6184462" y="2365639"/>
            <a:chExt cx="1292492" cy="1504149"/>
          </a:xfrm>
        </p:grpSpPr>
        <p:pic>
          <p:nvPicPr>
            <p:cNvPr id="25" name="Picture 24">
              <a:extLst>
                <a:ext uri="{FF2B5EF4-FFF2-40B4-BE49-F238E27FC236}">
                  <a16:creationId xmlns:a16="http://schemas.microsoft.com/office/drawing/2014/main" id="{5EE6EF97-B7DF-4C21-87AF-3E3CFD816293}"/>
                </a:ext>
              </a:extLst>
            </p:cNvPr>
            <p:cNvPicPr>
              <a:picLocks noChangeAspect="1"/>
            </p:cNvPicPr>
            <p:nvPr/>
          </p:nvPicPr>
          <p:blipFill>
            <a:blip r:embed="rId3"/>
            <a:stretch>
              <a:fillRect/>
            </a:stretch>
          </p:blipFill>
          <p:spPr>
            <a:xfrm>
              <a:off x="6184462" y="2365639"/>
              <a:ext cx="1292492" cy="722917"/>
            </a:xfrm>
            <a:prstGeom prst="rect">
              <a:avLst/>
            </a:prstGeom>
          </p:spPr>
        </p:pic>
        <p:pic>
          <p:nvPicPr>
            <p:cNvPr id="26" name="Picture 25">
              <a:extLst>
                <a:ext uri="{FF2B5EF4-FFF2-40B4-BE49-F238E27FC236}">
                  <a16:creationId xmlns:a16="http://schemas.microsoft.com/office/drawing/2014/main" id="{0B70AD5F-2869-491B-9742-CB3DE32F7D24}"/>
                </a:ext>
              </a:extLst>
            </p:cNvPr>
            <p:cNvPicPr>
              <a:picLocks noChangeAspect="1"/>
            </p:cNvPicPr>
            <p:nvPr/>
          </p:nvPicPr>
          <p:blipFill>
            <a:blip r:embed="rId4">
              <a:duotone>
                <a:schemeClr val="accent3">
                  <a:shade val="45000"/>
                  <a:satMod val="135000"/>
                </a:schemeClr>
                <a:prstClr val="white"/>
              </a:duotone>
            </a:blip>
            <a:stretch>
              <a:fillRect/>
            </a:stretch>
          </p:blipFill>
          <p:spPr>
            <a:xfrm>
              <a:off x="6441567" y="3225495"/>
              <a:ext cx="964951" cy="644293"/>
            </a:xfrm>
            <a:prstGeom prst="rect">
              <a:avLst/>
            </a:prstGeom>
          </p:spPr>
        </p:pic>
      </p:grpSp>
      <p:sp>
        <p:nvSpPr>
          <p:cNvPr id="20" name="Rectangle 19">
            <a:extLst>
              <a:ext uri="{FF2B5EF4-FFF2-40B4-BE49-F238E27FC236}">
                <a16:creationId xmlns:a16="http://schemas.microsoft.com/office/drawing/2014/main" id="{044347D5-8564-4AB6-AA78-642EB68DFE69}"/>
              </a:ext>
            </a:extLst>
          </p:cNvPr>
          <p:cNvSpPr/>
          <p:nvPr/>
        </p:nvSpPr>
        <p:spPr>
          <a:xfrm>
            <a:off x="9536810" y="2104003"/>
            <a:ext cx="2009589" cy="747897"/>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Database for</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PostgreSQL, MySQL</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endPar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FAB58AB3-5D25-47C5-88EF-CBC18FB470F2}"/>
              </a:ext>
            </a:extLst>
          </p:cNvPr>
          <p:cNvSpPr/>
          <p:nvPr/>
        </p:nvSpPr>
        <p:spPr>
          <a:xfrm>
            <a:off x="1587575" y="3432616"/>
            <a:ext cx="1082027"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Site </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Recovery </a:t>
            </a:r>
          </a:p>
        </p:txBody>
      </p:sp>
      <p:sp>
        <p:nvSpPr>
          <p:cNvPr id="15" name="Rectangle 14">
            <a:extLst>
              <a:ext uri="{FF2B5EF4-FFF2-40B4-BE49-F238E27FC236}">
                <a16:creationId xmlns:a16="http://schemas.microsoft.com/office/drawing/2014/main" id="{42E09239-DB05-47AC-BE6C-A11F56488B04}"/>
              </a:ext>
            </a:extLst>
          </p:cNvPr>
          <p:cNvSpPr/>
          <p:nvPr/>
        </p:nvSpPr>
        <p:spPr>
          <a:xfrm>
            <a:off x="5628628" y="3515855"/>
            <a:ext cx="1472519"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Kubernetes on</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app service</a:t>
            </a:r>
          </a:p>
        </p:txBody>
      </p:sp>
      <p:pic>
        <p:nvPicPr>
          <p:cNvPr id="34" name="Graphic 33">
            <a:extLst>
              <a:ext uri="{FF2B5EF4-FFF2-40B4-BE49-F238E27FC236}">
                <a16:creationId xmlns:a16="http://schemas.microsoft.com/office/drawing/2014/main" id="{C950448C-3F2B-4A45-8727-D9530682C83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85368" y="3460455"/>
            <a:ext cx="714443" cy="645718"/>
          </a:xfrm>
          <a:prstGeom prst="rect">
            <a:avLst/>
          </a:prstGeom>
        </p:spPr>
      </p:pic>
      <p:sp>
        <p:nvSpPr>
          <p:cNvPr id="21" name="Rectangle 20">
            <a:extLst>
              <a:ext uri="{FF2B5EF4-FFF2-40B4-BE49-F238E27FC236}">
                <a16:creationId xmlns:a16="http://schemas.microsoft.com/office/drawing/2014/main" id="{24B7B2D0-8A2E-4A0C-9EE4-504F1910DF2B}"/>
              </a:ext>
            </a:extLst>
          </p:cNvPr>
          <p:cNvSpPr/>
          <p:nvPr/>
        </p:nvSpPr>
        <p:spPr>
          <a:xfrm>
            <a:off x="9517445" y="3515855"/>
            <a:ext cx="2029786"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SQL database</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managed instance</a:t>
            </a:r>
          </a:p>
        </p:txBody>
      </p:sp>
      <p:sp>
        <p:nvSpPr>
          <p:cNvPr id="9" name="Rectangle 8">
            <a:extLst>
              <a:ext uri="{FF2B5EF4-FFF2-40B4-BE49-F238E27FC236}">
                <a16:creationId xmlns:a16="http://schemas.microsoft.com/office/drawing/2014/main" id="{00C21FAF-FBF8-4A16-A471-568BE3D704A5}"/>
              </a:ext>
            </a:extLst>
          </p:cNvPr>
          <p:cNvSpPr/>
          <p:nvPr/>
        </p:nvSpPr>
        <p:spPr>
          <a:xfrm>
            <a:off x="1587575" y="4794473"/>
            <a:ext cx="1847878"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Database </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Migration Service </a:t>
            </a:r>
          </a:p>
        </p:txBody>
      </p:sp>
      <p:sp>
        <p:nvSpPr>
          <p:cNvPr id="16" name="Rectangle 15">
            <a:extLst>
              <a:ext uri="{FF2B5EF4-FFF2-40B4-BE49-F238E27FC236}">
                <a16:creationId xmlns:a16="http://schemas.microsoft.com/office/drawing/2014/main" id="{5A83F9E9-969D-4448-97D9-B23E3ACE461C}"/>
              </a:ext>
            </a:extLst>
          </p:cNvPr>
          <p:cNvSpPr/>
          <p:nvPr/>
        </p:nvSpPr>
        <p:spPr>
          <a:xfrm>
            <a:off x="5582305" y="4877712"/>
            <a:ext cx="1949060"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Red Hat Enterprise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Linux support </a:t>
            </a:r>
          </a:p>
        </p:txBody>
      </p:sp>
      <p:sp>
        <p:nvSpPr>
          <p:cNvPr id="22" name="Rectangle 21">
            <a:extLst>
              <a:ext uri="{FF2B5EF4-FFF2-40B4-BE49-F238E27FC236}">
                <a16:creationId xmlns:a16="http://schemas.microsoft.com/office/drawing/2014/main" id="{CCBEF688-F5DF-4F7A-81EB-A71FACECDA0F}"/>
              </a:ext>
            </a:extLst>
          </p:cNvPr>
          <p:cNvSpPr/>
          <p:nvPr/>
        </p:nvSpPr>
        <p:spPr>
          <a:xfrm>
            <a:off x="9517445" y="4877712"/>
            <a:ext cx="2162451"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Cassandra/MongoDB</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on Azure Cosmos DB</a:t>
            </a:r>
          </a:p>
        </p:txBody>
      </p:sp>
      <p:grpSp>
        <p:nvGrpSpPr>
          <p:cNvPr id="69" name="Group 68">
            <a:extLst>
              <a:ext uri="{FF2B5EF4-FFF2-40B4-BE49-F238E27FC236}">
                <a16:creationId xmlns:a16="http://schemas.microsoft.com/office/drawing/2014/main" id="{289E8321-A972-4FFF-90DF-77CD8213D590}"/>
              </a:ext>
            </a:extLst>
          </p:cNvPr>
          <p:cNvGrpSpPr/>
          <p:nvPr/>
        </p:nvGrpSpPr>
        <p:grpSpPr>
          <a:xfrm>
            <a:off x="8606296" y="4816734"/>
            <a:ext cx="587980" cy="611128"/>
            <a:chOff x="8723375" y="4876604"/>
            <a:chExt cx="457890" cy="475916"/>
          </a:xfrm>
        </p:grpSpPr>
        <p:pic>
          <p:nvPicPr>
            <p:cNvPr id="43" name="Picture 2" descr="Image result for mongodb logo">
              <a:extLst>
                <a:ext uri="{FF2B5EF4-FFF2-40B4-BE49-F238E27FC236}">
                  <a16:creationId xmlns:a16="http://schemas.microsoft.com/office/drawing/2014/main" id="{CA0ED640-84DA-4FE0-A9DC-DD2DF233A0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6503" y="5224670"/>
              <a:ext cx="444762" cy="12785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46CF9FC7-3791-4DF1-942C-D75ACA7FB207}"/>
                </a:ext>
              </a:extLst>
            </p:cNvPr>
            <p:cNvPicPr>
              <a:picLocks noChangeAspect="1"/>
            </p:cNvPicPr>
            <p:nvPr/>
          </p:nvPicPr>
          <p:blipFill>
            <a:blip r:embed="rId8"/>
            <a:stretch>
              <a:fillRect/>
            </a:stretch>
          </p:blipFill>
          <p:spPr>
            <a:xfrm>
              <a:off x="8723375" y="4876604"/>
              <a:ext cx="444762" cy="298337"/>
            </a:xfrm>
            <a:prstGeom prst="rect">
              <a:avLst/>
            </a:prstGeom>
          </p:spPr>
        </p:pic>
      </p:grpSp>
      <p:pic>
        <p:nvPicPr>
          <p:cNvPr id="50" name="Graphic 49">
            <a:extLst>
              <a:ext uri="{FF2B5EF4-FFF2-40B4-BE49-F238E27FC236}">
                <a16:creationId xmlns:a16="http://schemas.microsoft.com/office/drawing/2014/main" id="{7C61B32A-BD8E-405A-AF28-06514D57EEE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6660" y="3426176"/>
            <a:ext cx="566663" cy="474414"/>
          </a:xfrm>
          <a:prstGeom prst="rect">
            <a:avLst/>
          </a:prstGeom>
        </p:spPr>
      </p:pic>
      <p:pic>
        <p:nvPicPr>
          <p:cNvPr id="73" name="Picture 8" descr="Image result for red hat logo">
            <a:extLst>
              <a:ext uri="{FF2B5EF4-FFF2-40B4-BE49-F238E27FC236}">
                <a16:creationId xmlns:a16="http://schemas.microsoft.com/office/drawing/2014/main" id="{EA50FA2D-B9F0-46B8-9A58-AA70DDA8307C}"/>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96562" y="4980877"/>
            <a:ext cx="892055" cy="329969"/>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38B196AC-5065-4FB5-8291-12AFD5D7E0D2}"/>
              </a:ext>
            </a:extLst>
          </p:cNvPr>
          <p:cNvGrpSpPr/>
          <p:nvPr/>
        </p:nvGrpSpPr>
        <p:grpSpPr>
          <a:xfrm>
            <a:off x="8596224" y="3441645"/>
            <a:ext cx="608124" cy="538225"/>
            <a:chOff x="-3061803" y="4339487"/>
            <a:chExt cx="2824708" cy="2500031"/>
          </a:xfrm>
        </p:grpSpPr>
        <p:sp>
          <p:nvSpPr>
            <p:cNvPr id="47" name="Freeform: Shape 46">
              <a:extLst>
                <a:ext uri="{FF2B5EF4-FFF2-40B4-BE49-F238E27FC236}">
                  <a16:creationId xmlns:a16="http://schemas.microsoft.com/office/drawing/2014/main" id="{A3B6617C-986B-43A0-9B27-81AF77F570BE}"/>
                </a:ext>
              </a:extLst>
            </p:cNvPr>
            <p:cNvSpPr/>
            <p:nvPr/>
          </p:nvSpPr>
          <p:spPr>
            <a:xfrm>
              <a:off x="-3061803" y="4666324"/>
              <a:ext cx="1580271" cy="1783886"/>
            </a:xfrm>
            <a:custGeom>
              <a:avLst/>
              <a:gdLst>
                <a:gd name="connsiteX0" fmla="*/ 1022750 w 1580271"/>
                <a:gd name="connsiteY0" fmla="*/ 776055 h 1783886"/>
                <a:gd name="connsiteX1" fmla="*/ 1022750 w 1580271"/>
                <a:gd name="connsiteY1" fmla="*/ 1096184 h 1783886"/>
                <a:gd name="connsiteX2" fmla="*/ 1213398 w 1580271"/>
                <a:gd name="connsiteY2" fmla="*/ 1096184 h 1783886"/>
                <a:gd name="connsiteX3" fmla="*/ 1213398 w 1580271"/>
                <a:gd name="connsiteY3" fmla="*/ 1037695 h 1783886"/>
                <a:gd name="connsiteX4" fmla="*/ 1094857 w 1580271"/>
                <a:gd name="connsiteY4" fmla="*/ 1037695 h 1783886"/>
                <a:gd name="connsiteX5" fmla="*/ 1094857 w 1580271"/>
                <a:gd name="connsiteY5" fmla="*/ 776055 h 1783886"/>
                <a:gd name="connsiteX6" fmla="*/ 801219 w 1580271"/>
                <a:gd name="connsiteY6" fmla="*/ 770697 h 1783886"/>
                <a:gd name="connsiteX7" fmla="*/ 684687 w 1580271"/>
                <a:gd name="connsiteY7" fmla="*/ 817578 h 1783886"/>
                <a:gd name="connsiteX8" fmla="*/ 640708 w 1580271"/>
                <a:gd name="connsiteY8" fmla="*/ 940361 h 1783886"/>
                <a:gd name="connsiteX9" fmla="*/ 684017 w 1580271"/>
                <a:gd name="connsiteY9" fmla="*/ 1057117 h 1783886"/>
                <a:gd name="connsiteX10" fmla="*/ 796084 w 1580271"/>
                <a:gd name="connsiteY10" fmla="*/ 1101765 h 1783886"/>
                <a:gd name="connsiteX11" fmla="*/ 842295 w 1580271"/>
                <a:gd name="connsiteY11" fmla="*/ 1096184 h 1783886"/>
                <a:gd name="connsiteX12" fmla="*/ 884711 w 1580271"/>
                <a:gd name="connsiteY12" fmla="*/ 1139270 h 1783886"/>
                <a:gd name="connsiteX13" fmla="*/ 985617 w 1580271"/>
                <a:gd name="connsiteY13" fmla="*/ 1139270 h 1783886"/>
                <a:gd name="connsiteX14" fmla="*/ 904580 w 1580271"/>
                <a:gd name="connsiteY14" fmla="*/ 1061358 h 1783886"/>
                <a:gd name="connsiteX15" fmla="*/ 907482 w 1580271"/>
                <a:gd name="connsiteY15" fmla="*/ 1058568 h 1783886"/>
                <a:gd name="connsiteX16" fmla="*/ 910384 w 1580271"/>
                <a:gd name="connsiteY16" fmla="*/ 1055554 h 1783886"/>
                <a:gd name="connsiteX17" fmla="*/ 954363 w 1580271"/>
                <a:gd name="connsiteY17" fmla="*/ 933887 h 1783886"/>
                <a:gd name="connsiteX18" fmla="*/ 911947 w 1580271"/>
                <a:gd name="connsiteY18" fmla="*/ 815569 h 1783886"/>
                <a:gd name="connsiteX19" fmla="*/ 801219 w 1580271"/>
                <a:gd name="connsiteY19" fmla="*/ 770697 h 1783886"/>
                <a:gd name="connsiteX20" fmla="*/ 494187 w 1580271"/>
                <a:gd name="connsiteY20" fmla="*/ 770697 h 1783886"/>
                <a:gd name="connsiteX21" fmla="*/ 445966 w 1580271"/>
                <a:gd name="connsiteY21" fmla="*/ 776167 h 1783886"/>
                <a:gd name="connsiteX22" fmla="*/ 405894 w 1580271"/>
                <a:gd name="connsiteY22" fmla="*/ 793245 h 1783886"/>
                <a:gd name="connsiteX23" fmla="*/ 378547 w 1580271"/>
                <a:gd name="connsiteY23" fmla="*/ 822824 h 1783886"/>
                <a:gd name="connsiteX24" fmla="*/ 368501 w 1580271"/>
                <a:gd name="connsiteY24" fmla="*/ 865798 h 1783886"/>
                <a:gd name="connsiteX25" fmla="*/ 386919 w 1580271"/>
                <a:gd name="connsiteY25" fmla="*/ 920269 h 1783886"/>
                <a:gd name="connsiteX26" fmla="*/ 442841 w 1580271"/>
                <a:gd name="connsiteY26" fmla="*/ 958444 h 1783886"/>
                <a:gd name="connsiteX27" fmla="*/ 470300 w 1580271"/>
                <a:gd name="connsiteY27" fmla="*/ 970276 h 1783886"/>
                <a:gd name="connsiteX28" fmla="*/ 492289 w 1580271"/>
                <a:gd name="connsiteY28" fmla="*/ 982331 h 1783886"/>
                <a:gd name="connsiteX29" fmla="*/ 506911 w 1580271"/>
                <a:gd name="connsiteY29" fmla="*/ 995948 h 1783886"/>
                <a:gd name="connsiteX30" fmla="*/ 512269 w 1580271"/>
                <a:gd name="connsiteY30" fmla="*/ 1012692 h 1783886"/>
                <a:gd name="connsiteX31" fmla="*/ 508920 w 1580271"/>
                <a:gd name="connsiteY31" fmla="*/ 1025528 h 1783886"/>
                <a:gd name="connsiteX32" fmla="*/ 498763 w 1580271"/>
                <a:gd name="connsiteY32" fmla="*/ 1035797 h 1783886"/>
                <a:gd name="connsiteX33" fmla="*/ 481797 w 1580271"/>
                <a:gd name="connsiteY33" fmla="*/ 1042606 h 1783886"/>
                <a:gd name="connsiteX34" fmla="*/ 458021 w 1580271"/>
                <a:gd name="connsiteY34" fmla="*/ 1045062 h 1783886"/>
                <a:gd name="connsiteX35" fmla="*/ 412033 w 1580271"/>
                <a:gd name="connsiteY35" fmla="*/ 1036913 h 1783886"/>
                <a:gd name="connsiteX36" fmla="*/ 369841 w 1580271"/>
                <a:gd name="connsiteY36" fmla="*/ 1012468 h 1783886"/>
                <a:gd name="connsiteX37" fmla="*/ 369841 w 1580271"/>
                <a:gd name="connsiteY37" fmla="*/ 1083906 h 1783886"/>
                <a:gd name="connsiteX38" fmla="*/ 411029 w 1580271"/>
                <a:gd name="connsiteY38" fmla="*/ 1097300 h 1783886"/>
                <a:gd name="connsiteX39" fmla="*/ 461147 w 1580271"/>
                <a:gd name="connsiteY39" fmla="*/ 1101765 h 1783886"/>
                <a:gd name="connsiteX40" fmla="*/ 509925 w 1580271"/>
                <a:gd name="connsiteY40" fmla="*/ 1096854 h 1783886"/>
                <a:gd name="connsiteX41" fmla="*/ 550444 w 1580271"/>
                <a:gd name="connsiteY41" fmla="*/ 1080669 h 1783886"/>
                <a:gd name="connsiteX42" fmla="*/ 578014 w 1580271"/>
                <a:gd name="connsiteY42" fmla="*/ 1051201 h 1783886"/>
                <a:gd name="connsiteX43" fmla="*/ 588171 w 1580271"/>
                <a:gd name="connsiteY43" fmla="*/ 1006218 h 1783886"/>
                <a:gd name="connsiteX44" fmla="*/ 582367 w 1580271"/>
                <a:gd name="connsiteY44" fmla="*/ 972173 h 1783886"/>
                <a:gd name="connsiteX45" fmla="*/ 565624 w 1580271"/>
                <a:gd name="connsiteY45" fmla="*/ 946165 h 1783886"/>
                <a:gd name="connsiteX46" fmla="*/ 539393 w 1580271"/>
                <a:gd name="connsiteY46" fmla="*/ 925739 h 1783886"/>
                <a:gd name="connsiteX47" fmla="*/ 504902 w 1580271"/>
                <a:gd name="connsiteY47" fmla="*/ 908661 h 1783886"/>
                <a:gd name="connsiteX48" fmla="*/ 479676 w 1580271"/>
                <a:gd name="connsiteY48" fmla="*/ 897387 h 1783886"/>
                <a:gd name="connsiteX49" fmla="*/ 460700 w 1580271"/>
                <a:gd name="connsiteY49" fmla="*/ 886225 h 1783886"/>
                <a:gd name="connsiteX50" fmla="*/ 448645 w 1580271"/>
                <a:gd name="connsiteY50" fmla="*/ 874170 h 1783886"/>
                <a:gd name="connsiteX51" fmla="*/ 444404 w 1580271"/>
                <a:gd name="connsiteY51" fmla="*/ 859771 h 1783886"/>
                <a:gd name="connsiteX52" fmla="*/ 448199 w 1580271"/>
                <a:gd name="connsiteY52" fmla="*/ 846488 h 1783886"/>
                <a:gd name="connsiteX53" fmla="*/ 458914 w 1580271"/>
                <a:gd name="connsiteY53" fmla="*/ 836330 h 1783886"/>
                <a:gd name="connsiteX54" fmla="*/ 475881 w 1580271"/>
                <a:gd name="connsiteY54" fmla="*/ 829745 h 1783886"/>
                <a:gd name="connsiteX55" fmla="*/ 498205 w 1580271"/>
                <a:gd name="connsiteY55" fmla="*/ 827401 h 1783886"/>
                <a:gd name="connsiteX56" fmla="*/ 517069 w 1580271"/>
                <a:gd name="connsiteY56" fmla="*/ 828740 h 1783886"/>
                <a:gd name="connsiteX57" fmla="*/ 537049 w 1580271"/>
                <a:gd name="connsiteY57" fmla="*/ 832870 h 1783886"/>
                <a:gd name="connsiteX58" fmla="*/ 556583 w 1580271"/>
                <a:gd name="connsiteY58" fmla="*/ 839902 h 1783886"/>
                <a:gd name="connsiteX59" fmla="*/ 574107 w 1580271"/>
                <a:gd name="connsiteY59" fmla="*/ 849725 h 1783886"/>
                <a:gd name="connsiteX60" fmla="*/ 574107 w 1580271"/>
                <a:gd name="connsiteY60" fmla="*/ 782975 h 1783886"/>
                <a:gd name="connsiteX61" fmla="*/ 538500 w 1580271"/>
                <a:gd name="connsiteY61" fmla="*/ 773711 h 1783886"/>
                <a:gd name="connsiteX62" fmla="*/ 494187 w 1580271"/>
                <a:gd name="connsiteY62" fmla="*/ 770697 h 1783886"/>
                <a:gd name="connsiteX63" fmla="*/ 0 w 1580271"/>
                <a:gd name="connsiteY63" fmla="*/ 0 h 1783886"/>
                <a:gd name="connsiteX64" fmla="*/ 790136 w 1580271"/>
                <a:gd name="connsiteY64" fmla="*/ 321508 h 1783886"/>
                <a:gd name="connsiteX65" fmla="*/ 1580271 w 1580271"/>
                <a:gd name="connsiteY65" fmla="*/ 0 h 1783886"/>
                <a:gd name="connsiteX66" fmla="*/ 1580271 w 1580271"/>
                <a:gd name="connsiteY66" fmla="*/ 1060562 h 1783886"/>
                <a:gd name="connsiteX67" fmla="*/ 1528056 w 1580271"/>
                <a:gd name="connsiteY67" fmla="*/ 1117754 h 1783886"/>
                <a:gd name="connsiteX68" fmla="*/ 1442450 w 1580271"/>
                <a:gd name="connsiteY68" fmla="*/ 1285002 h 1783886"/>
                <a:gd name="connsiteX69" fmla="*/ 875852 w 1580271"/>
                <a:gd name="connsiteY69" fmla="*/ 1714835 h 1783886"/>
                <a:gd name="connsiteX70" fmla="*/ 883670 w 1580271"/>
                <a:gd name="connsiteY70" fmla="*/ 1780044 h 1783886"/>
                <a:gd name="connsiteX71" fmla="*/ 790136 w 1580271"/>
                <a:gd name="connsiteY71" fmla="*/ 1783886 h 1783886"/>
                <a:gd name="connsiteX72" fmla="*/ 0 w 1580271"/>
                <a:gd name="connsiteY72" fmla="*/ 1462378 h 17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580271" h="1783886">
                  <a:moveTo>
                    <a:pt x="1022750" y="776055"/>
                  </a:moveTo>
                  <a:lnTo>
                    <a:pt x="1022750" y="1096184"/>
                  </a:lnTo>
                  <a:lnTo>
                    <a:pt x="1213398" y="1096184"/>
                  </a:lnTo>
                  <a:lnTo>
                    <a:pt x="1213398" y="1037695"/>
                  </a:lnTo>
                  <a:lnTo>
                    <a:pt x="1094857" y="1037695"/>
                  </a:lnTo>
                  <a:lnTo>
                    <a:pt x="1094857" y="776055"/>
                  </a:lnTo>
                  <a:close/>
                  <a:moveTo>
                    <a:pt x="801219" y="770697"/>
                  </a:moveTo>
                  <a:cubicBezTo>
                    <a:pt x="752701" y="770697"/>
                    <a:pt x="713857" y="786324"/>
                    <a:pt x="684687" y="817578"/>
                  </a:cubicBezTo>
                  <a:cubicBezTo>
                    <a:pt x="655367" y="848981"/>
                    <a:pt x="640708" y="889908"/>
                    <a:pt x="640708" y="940361"/>
                  </a:cubicBezTo>
                  <a:cubicBezTo>
                    <a:pt x="640708" y="988135"/>
                    <a:pt x="655144" y="1027054"/>
                    <a:pt x="684017" y="1057117"/>
                  </a:cubicBezTo>
                  <a:cubicBezTo>
                    <a:pt x="712889" y="1086882"/>
                    <a:pt x="750245" y="1101765"/>
                    <a:pt x="796084" y="1101765"/>
                  </a:cubicBezTo>
                  <a:cubicBezTo>
                    <a:pt x="812902" y="1101765"/>
                    <a:pt x="828306" y="1099905"/>
                    <a:pt x="842295" y="1096184"/>
                  </a:cubicBezTo>
                  <a:lnTo>
                    <a:pt x="884711" y="1139270"/>
                  </a:lnTo>
                  <a:lnTo>
                    <a:pt x="985617" y="1139270"/>
                  </a:lnTo>
                  <a:lnTo>
                    <a:pt x="904580" y="1061358"/>
                  </a:lnTo>
                  <a:cubicBezTo>
                    <a:pt x="905622" y="1060465"/>
                    <a:pt x="906589" y="1059535"/>
                    <a:pt x="907482" y="1058568"/>
                  </a:cubicBezTo>
                  <a:cubicBezTo>
                    <a:pt x="908375" y="1057601"/>
                    <a:pt x="909343" y="1056596"/>
                    <a:pt x="910384" y="1055554"/>
                  </a:cubicBezTo>
                  <a:cubicBezTo>
                    <a:pt x="939703" y="1024598"/>
                    <a:pt x="954363" y="984042"/>
                    <a:pt x="954363" y="933887"/>
                  </a:cubicBezTo>
                  <a:cubicBezTo>
                    <a:pt x="954363" y="884774"/>
                    <a:pt x="940224" y="845334"/>
                    <a:pt x="911947" y="815569"/>
                  </a:cubicBezTo>
                  <a:cubicBezTo>
                    <a:pt x="883819" y="785654"/>
                    <a:pt x="846909" y="770697"/>
                    <a:pt x="801219" y="770697"/>
                  </a:cubicBezTo>
                  <a:close/>
                  <a:moveTo>
                    <a:pt x="494187" y="770697"/>
                  </a:moveTo>
                  <a:cubicBezTo>
                    <a:pt x="477220" y="770697"/>
                    <a:pt x="461147" y="772520"/>
                    <a:pt x="445966" y="776167"/>
                  </a:cubicBezTo>
                  <a:cubicBezTo>
                    <a:pt x="430786" y="779813"/>
                    <a:pt x="417428" y="785506"/>
                    <a:pt x="405894" y="793245"/>
                  </a:cubicBezTo>
                  <a:cubicBezTo>
                    <a:pt x="394360" y="800984"/>
                    <a:pt x="385244" y="810844"/>
                    <a:pt x="378547" y="822824"/>
                  </a:cubicBezTo>
                  <a:cubicBezTo>
                    <a:pt x="371850" y="834805"/>
                    <a:pt x="368501" y="849130"/>
                    <a:pt x="368501" y="865798"/>
                  </a:cubicBezTo>
                  <a:cubicBezTo>
                    <a:pt x="368501" y="887081"/>
                    <a:pt x="374640" y="905238"/>
                    <a:pt x="386919" y="920269"/>
                  </a:cubicBezTo>
                  <a:cubicBezTo>
                    <a:pt x="399197" y="935301"/>
                    <a:pt x="417838" y="948026"/>
                    <a:pt x="442841" y="958444"/>
                  </a:cubicBezTo>
                  <a:cubicBezTo>
                    <a:pt x="452663" y="962462"/>
                    <a:pt x="461816" y="966406"/>
                    <a:pt x="470300" y="970276"/>
                  </a:cubicBezTo>
                  <a:cubicBezTo>
                    <a:pt x="478783" y="974145"/>
                    <a:pt x="486113" y="978164"/>
                    <a:pt x="492289" y="982331"/>
                  </a:cubicBezTo>
                  <a:cubicBezTo>
                    <a:pt x="498465" y="986498"/>
                    <a:pt x="503339" y="991037"/>
                    <a:pt x="506911" y="995948"/>
                  </a:cubicBezTo>
                  <a:cubicBezTo>
                    <a:pt x="510483" y="1000860"/>
                    <a:pt x="512269" y="1006441"/>
                    <a:pt x="512269" y="1012692"/>
                  </a:cubicBezTo>
                  <a:cubicBezTo>
                    <a:pt x="512269" y="1017305"/>
                    <a:pt x="511153" y="1021584"/>
                    <a:pt x="508920" y="1025528"/>
                  </a:cubicBezTo>
                  <a:cubicBezTo>
                    <a:pt x="506688" y="1029472"/>
                    <a:pt x="503302" y="1032895"/>
                    <a:pt x="498763" y="1035797"/>
                  </a:cubicBezTo>
                  <a:cubicBezTo>
                    <a:pt x="494224" y="1038699"/>
                    <a:pt x="488568" y="1040969"/>
                    <a:pt x="481797" y="1042606"/>
                  </a:cubicBezTo>
                  <a:cubicBezTo>
                    <a:pt x="475025" y="1044243"/>
                    <a:pt x="467100" y="1045062"/>
                    <a:pt x="458021" y="1045062"/>
                  </a:cubicBezTo>
                  <a:cubicBezTo>
                    <a:pt x="442543" y="1045062"/>
                    <a:pt x="427214" y="1042346"/>
                    <a:pt x="412033" y="1036913"/>
                  </a:cubicBezTo>
                  <a:cubicBezTo>
                    <a:pt x="396853" y="1031481"/>
                    <a:pt x="382789" y="1023333"/>
                    <a:pt x="369841" y="1012468"/>
                  </a:cubicBezTo>
                  <a:lnTo>
                    <a:pt x="369841" y="1083906"/>
                  </a:lnTo>
                  <a:cubicBezTo>
                    <a:pt x="381449" y="1089859"/>
                    <a:pt x="395179" y="1094324"/>
                    <a:pt x="411029" y="1097300"/>
                  </a:cubicBezTo>
                  <a:cubicBezTo>
                    <a:pt x="426879" y="1100277"/>
                    <a:pt x="443585" y="1101765"/>
                    <a:pt x="461147" y="1101765"/>
                  </a:cubicBezTo>
                  <a:cubicBezTo>
                    <a:pt x="478262" y="1101765"/>
                    <a:pt x="494521" y="1100128"/>
                    <a:pt x="509925" y="1096854"/>
                  </a:cubicBezTo>
                  <a:cubicBezTo>
                    <a:pt x="525329" y="1093580"/>
                    <a:pt x="538835" y="1088185"/>
                    <a:pt x="550444" y="1080669"/>
                  </a:cubicBezTo>
                  <a:cubicBezTo>
                    <a:pt x="562052" y="1073153"/>
                    <a:pt x="571242" y="1063330"/>
                    <a:pt x="578014" y="1051201"/>
                  </a:cubicBezTo>
                  <a:cubicBezTo>
                    <a:pt x="584786" y="1039071"/>
                    <a:pt x="588171" y="1024077"/>
                    <a:pt x="588171" y="1006218"/>
                  </a:cubicBezTo>
                  <a:cubicBezTo>
                    <a:pt x="588171" y="993270"/>
                    <a:pt x="586237" y="981921"/>
                    <a:pt x="582367" y="972173"/>
                  </a:cubicBezTo>
                  <a:cubicBezTo>
                    <a:pt x="578498" y="962425"/>
                    <a:pt x="572917" y="953756"/>
                    <a:pt x="565624" y="946165"/>
                  </a:cubicBezTo>
                  <a:cubicBezTo>
                    <a:pt x="558331" y="938575"/>
                    <a:pt x="549588" y="931766"/>
                    <a:pt x="539393" y="925739"/>
                  </a:cubicBezTo>
                  <a:cubicBezTo>
                    <a:pt x="529198" y="919711"/>
                    <a:pt x="517701" y="914019"/>
                    <a:pt x="504902" y="908661"/>
                  </a:cubicBezTo>
                  <a:cubicBezTo>
                    <a:pt x="495526" y="904791"/>
                    <a:pt x="487117" y="901033"/>
                    <a:pt x="479676" y="897387"/>
                  </a:cubicBezTo>
                  <a:cubicBezTo>
                    <a:pt x="472234" y="893741"/>
                    <a:pt x="465909" y="890020"/>
                    <a:pt x="460700" y="886225"/>
                  </a:cubicBezTo>
                  <a:cubicBezTo>
                    <a:pt x="455491" y="882430"/>
                    <a:pt x="451473" y="878411"/>
                    <a:pt x="448645" y="874170"/>
                  </a:cubicBezTo>
                  <a:cubicBezTo>
                    <a:pt x="445817" y="869928"/>
                    <a:pt x="444404" y="865129"/>
                    <a:pt x="444404" y="859771"/>
                  </a:cubicBezTo>
                  <a:cubicBezTo>
                    <a:pt x="444404" y="854859"/>
                    <a:pt x="445669" y="850432"/>
                    <a:pt x="448199" y="846488"/>
                  </a:cubicBezTo>
                  <a:cubicBezTo>
                    <a:pt x="450729" y="842544"/>
                    <a:pt x="454301" y="839158"/>
                    <a:pt x="458914" y="836330"/>
                  </a:cubicBezTo>
                  <a:cubicBezTo>
                    <a:pt x="463528" y="833503"/>
                    <a:pt x="469183" y="831307"/>
                    <a:pt x="475881" y="829745"/>
                  </a:cubicBezTo>
                  <a:cubicBezTo>
                    <a:pt x="482578" y="828182"/>
                    <a:pt x="490019" y="827401"/>
                    <a:pt x="498205" y="827401"/>
                  </a:cubicBezTo>
                  <a:cubicBezTo>
                    <a:pt x="504158" y="827401"/>
                    <a:pt x="510446" y="827847"/>
                    <a:pt x="517069" y="828740"/>
                  </a:cubicBezTo>
                  <a:cubicBezTo>
                    <a:pt x="523692" y="829633"/>
                    <a:pt x="530352" y="831010"/>
                    <a:pt x="537049" y="832870"/>
                  </a:cubicBezTo>
                  <a:cubicBezTo>
                    <a:pt x="543746" y="834730"/>
                    <a:pt x="550258" y="837074"/>
                    <a:pt x="556583" y="839902"/>
                  </a:cubicBezTo>
                  <a:cubicBezTo>
                    <a:pt x="562908" y="842730"/>
                    <a:pt x="568749" y="846004"/>
                    <a:pt x="574107" y="849725"/>
                  </a:cubicBezTo>
                  <a:lnTo>
                    <a:pt x="574107" y="782975"/>
                  </a:lnTo>
                  <a:cubicBezTo>
                    <a:pt x="563243" y="778808"/>
                    <a:pt x="551374" y="775720"/>
                    <a:pt x="538500" y="773711"/>
                  </a:cubicBezTo>
                  <a:cubicBezTo>
                    <a:pt x="525626" y="771702"/>
                    <a:pt x="510855" y="770697"/>
                    <a:pt x="494187" y="770697"/>
                  </a:cubicBezTo>
                  <a:close/>
                  <a:moveTo>
                    <a:pt x="0" y="0"/>
                  </a:moveTo>
                  <a:cubicBezTo>
                    <a:pt x="0" y="177318"/>
                    <a:pt x="353661" y="321508"/>
                    <a:pt x="790136" y="321508"/>
                  </a:cubicBezTo>
                  <a:cubicBezTo>
                    <a:pt x="1226610" y="321508"/>
                    <a:pt x="1579298" y="177318"/>
                    <a:pt x="1580271" y="0"/>
                  </a:cubicBezTo>
                  <a:lnTo>
                    <a:pt x="1580271" y="1060562"/>
                  </a:lnTo>
                  <a:lnTo>
                    <a:pt x="1528056" y="1117754"/>
                  </a:lnTo>
                  <a:cubicBezTo>
                    <a:pt x="1487769" y="1170150"/>
                    <a:pt x="1458199" y="1227242"/>
                    <a:pt x="1442450" y="1285002"/>
                  </a:cubicBezTo>
                  <a:cubicBezTo>
                    <a:pt x="1071636" y="1167124"/>
                    <a:pt x="870689" y="1500894"/>
                    <a:pt x="875852" y="1714835"/>
                  </a:cubicBezTo>
                  <a:lnTo>
                    <a:pt x="883670" y="1780044"/>
                  </a:lnTo>
                  <a:lnTo>
                    <a:pt x="790136" y="1783886"/>
                  </a:lnTo>
                  <a:cubicBezTo>
                    <a:pt x="353661" y="1783886"/>
                    <a:pt x="0" y="1639695"/>
                    <a:pt x="0" y="1462378"/>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264B6200-623E-4D23-BEDF-A2C659693C68}"/>
                </a:ext>
              </a:extLst>
            </p:cNvPr>
            <p:cNvSpPr/>
            <p:nvPr/>
          </p:nvSpPr>
          <p:spPr>
            <a:xfrm>
              <a:off x="-2345193" y="5499083"/>
              <a:ext cx="161851" cy="206723"/>
            </a:xfrm>
            <a:custGeom>
              <a:avLst/>
              <a:gdLst/>
              <a:ahLst/>
              <a:cxnLst/>
              <a:rect l="l" t="t" r="r" b="b"/>
              <a:pathLst>
                <a:path w="161851" h="206723">
                  <a:moveTo>
                    <a:pt x="82600" y="0"/>
                  </a:moveTo>
                  <a:cubicBezTo>
                    <a:pt x="107305" y="0"/>
                    <a:pt x="126653" y="9228"/>
                    <a:pt x="140643" y="27682"/>
                  </a:cubicBezTo>
                  <a:cubicBezTo>
                    <a:pt x="154781" y="46286"/>
                    <a:pt x="161851" y="72108"/>
                    <a:pt x="161851" y="105148"/>
                  </a:cubicBezTo>
                  <a:cubicBezTo>
                    <a:pt x="161851" y="136848"/>
                    <a:pt x="154558" y="161777"/>
                    <a:pt x="139973" y="179934"/>
                  </a:cubicBezTo>
                  <a:cubicBezTo>
                    <a:pt x="125388" y="197793"/>
                    <a:pt x="105668" y="206723"/>
                    <a:pt x="80814" y="206723"/>
                  </a:cubicBezTo>
                  <a:cubicBezTo>
                    <a:pt x="56704" y="206723"/>
                    <a:pt x="37207" y="197495"/>
                    <a:pt x="22324" y="179041"/>
                  </a:cubicBezTo>
                  <a:cubicBezTo>
                    <a:pt x="7442" y="160586"/>
                    <a:pt x="0" y="135508"/>
                    <a:pt x="0" y="103808"/>
                  </a:cubicBezTo>
                  <a:cubicBezTo>
                    <a:pt x="0" y="72554"/>
                    <a:pt x="7442" y="47477"/>
                    <a:pt x="22324" y="28575"/>
                  </a:cubicBezTo>
                  <a:cubicBezTo>
                    <a:pt x="37356" y="9525"/>
                    <a:pt x="57448" y="0"/>
                    <a:pt x="82600" y="0"/>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Oval 48">
              <a:extLst>
                <a:ext uri="{FF2B5EF4-FFF2-40B4-BE49-F238E27FC236}">
                  <a16:creationId xmlns:a16="http://schemas.microsoft.com/office/drawing/2014/main" id="{3E9D71F8-A2A7-488B-9ED9-461D55941982}"/>
                </a:ext>
              </a:extLst>
            </p:cNvPr>
            <p:cNvSpPr/>
            <p:nvPr/>
          </p:nvSpPr>
          <p:spPr bwMode="auto">
            <a:xfrm>
              <a:off x="-3040383" y="4339487"/>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sp>
          <p:nvSpPr>
            <p:cNvPr id="59" name="Freeform 146">
              <a:extLst>
                <a:ext uri="{FF2B5EF4-FFF2-40B4-BE49-F238E27FC236}">
                  <a16:creationId xmlns:a16="http://schemas.microsoft.com/office/drawing/2014/main" id="{6798EF06-5683-47B6-ABD1-F488944B85AC}"/>
                </a:ext>
              </a:extLst>
            </p:cNvPr>
            <p:cNvSpPr>
              <a:spLocks noChangeAspect="1"/>
            </p:cNvSpPr>
            <p:nvPr/>
          </p:nvSpPr>
          <p:spPr bwMode="auto">
            <a:xfrm>
              <a:off x="-2100440" y="5659447"/>
              <a:ext cx="1863345" cy="11800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3"/>
            </a:solidFill>
            <a:ln w="762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A9334C93-60F3-49FA-BA4F-FC0F5839EA90}"/>
              </a:ext>
            </a:extLst>
          </p:cNvPr>
          <p:cNvGrpSpPr/>
          <p:nvPr/>
        </p:nvGrpSpPr>
        <p:grpSpPr>
          <a:xfrm>
            <a:off x="8654571" y="1948980"/>
            <a:ext cx="491430" cy="653621"/>
            <a:chOff x="9026015" y="1725279"/>
            <a:chExt cx="300417" cy="399566"/>
          </a:xfrm>
        </p:grpSpPr>
        <p:grpSp>
          <p:nvGrpSpPr>
            <p:cNvPr id="60" name="Group 59">
              <a:extLst>
                <a:ext uri="{FF2B5EF4-FFF2-40B4-BE49-F238E27FC236}">
                  <a16:creationId xmlns:a16="http://schemas.microsoft.com/office/drawing/2014/main" id="{D8D23CF4-1C53-472D-9054-F7B8D5928FCF}"/>
                </a:ext>
              </a:extLst>
            </p:cNvPr>
            <p:cNvGrpSpPr/>
            <p:nvPr/>
          </p:nvGrpSpPr>
          <p:grpSpPr>
            <a:xfrm>
              <a:off x="9026015" y="1725279"/>
              <a:ext cx="300417" cy="399566"/>
              <a:chOff x="-3221510" y="1066363"/>
              <a:chExt cx="1588065" cy="2112184"/>
            </a:xfrm>
          </p:grpSpPr>
          <p:sp>
            <p:nvSpPr>
              <p:cNvPr id="61" name="Freeform: Shape 60">
                <a:extLst>
                  <a:ext uri="{FF2B5EF4-FFF2-40B4-BE49-F238E27FC236}">
                    <a16:creationId xmlns:a16="http://schemas.microsoft.com/office/drawing/2014/main" id="{4EB16060-ED0F-40A9-A380-8843462244AB}"/>
                  </a:ext>
                </a:extLst>
              </p:cNvPr>
              <p:cNvSpPr/>
              <p:nvPr/>
            </p:nvSpPr>
            <p:spPr>
              <a:xfrm>
                <a:off x="-3221510" y="1385893"/>
                <a:ext cx="1588065" cy="1792654"/>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1A1A1A"/>
                  </a:solidFill>
                  <a:effectLst/>
                  <a:uLnTx/>
                  <a:uFillTx/>
                  <a:latin typeface="Segoe UI"/>
                  <a:ea typeface="+mn-ea"/>
                  <a:cs typeface="+mn-cs"/>
                </a:endParaRPr>
              </a:p>
            </p:txBody>
          </p:sp>
          <p:sp>
            <p:nvSpPr>
              <p:cNvPr id="62" name="Oval 61">
                <a:extLst>
                  <a:ext uri="{FF2B5EF4-FFF2-40B4-BE49-F238E27FC236}">
                    <a16:creationId xmlns:a16="http://schemas.microsoft.com/office/drawing/2014/main" id="{B47FEB96-85BC-460D-9F43-6EC55CAC8696}"/>
                  </a:ext>
                </a:extLst>
              </p:cNvPr>
              <p:cNvSpPr/>
              <p:nvPr/>
            </p:nvSpPr>
            <p:spPr bwMode="auto">
              <a:xfrm>
                <a:off x="-3192783" y="1066363"/>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3" name="TextBox 2">
              <a:extLst>
                <a:ext uri="{FF2B5EF4-FFF2-40B4-BE49-F238E27FC236}">
                  <a16:creationId xmlns:a16="http://schemas.microsoft.com/office/drawing/2014/main" id="{581CED5E-942C-4DCA-BDB0-D2AD69B3AB14}"/>
                </a:ext>
              </a:extLst>
            </p:cNvPr>
            <p:cNvSpPr txBox="1"/>
            <p:nvPr/>
          </p:nvSpPr>
          <p:spPr>
            <a:xfrm>
              <a:off x="9089661" y="1886035"/>
              <a:ext cx="163649" cy="13170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My</a:t>
              </a:r>
            </a:p>
          </p:txBody>
        </p:sp>
      </p:grpSp>
      <p:pic>
        <p:nvPicPr>
          <p:cNvPr id="37" name="Picture 2" descr="Image result for azure migrate logo">
            <a:hlinkClick r:id="rId12"/>
            <a:extLst>
              <a:ext uri="{FF2B5EF4-FFF2-40B4-BE49-F238E27FC236}">
                <a16:creationId xmlns:a16="http://schemas.microsoft.com/office/drawing/2014/main" id="{60A993B8-581C-4925-AD45-716FD1F67B2D}"/>
              </a:ext>
            </a:extLst>
          </p:cNvPr>
          <p:cNvPicPr>
            <a:picLocks noChangeAspect="1" noChangeArrowheads="1"/>
          </p:cNvPicPr>
          <p:nvPr/>
        </p:nvPicPr>
        <p:blipFill>
          <a:blip r:embed="rId1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53167" y="1999578"/>
            <a:ext cx="892055" cy="472497"/>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EB78DF59-3248-433B-A113-80D895FCCCA9}"/>
              </a:ext>
            </a:extLst>
          </p:cNvPr>
          <p:cNvGrpSpPr/>
          <p:nvPr/>
        </p:nvGrpSpPr>
        <p:grpSpPr>
          <a:xfrm>
            <a:off x="553167" y="4678695"/>
            <a:ext cx="771219" cy="660332"/>
            <a:chOff x="8140457" y="1989821"/>
            <a:chExt cx="1989455" cy="1661645"/>
          </a:xfrm>
        </p:grpSpPr>
        <p:sp>
          <p:nvSpPr>
            <p:cNvPr id="39" name="Freeform 163">
              <a:extLst>
                <a:ext uri="{FF2B5EF4-FFF2-40B4-BE49-F238E27FC236}">
                  <a16:creationId xmlns:a16="http://schemas.microsoft.com/office/drawing/2014/main" id="{E0F35806-1563-4FD7-A4BA-037C4CF95A3A}"/>
                </a:ext>
              </a:extLst>
            </p:cNvPr>
            <p:cNvSpPr>
              <a:spLocks/>
            </p:cNvSpPr>
            <p:nvPr/>
          </p:nvSpPr>
          <p:spPr bwMode="auto">
            <a:xfrm flipH="1">
              <a:off x="8140457" y="1989821"/>
              <a:ext cx="1989455" cy="109727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6">
              <a:extLst>
                <a:ext uri="{FF2B5EF4-FFF2-40B4-BE49-F238E27FC236}">
                  <a16:creationId xmlns:a16="http://schemas.microsoft.com/office/drawing/2014/main" id="{EB44941B-804E-4369-95D8-CA6C648320DC}"/>
                </a:ext>
              </a:extLst>
            </p:cNvPr>
            <p:cNvSpPr/>
            <p:nvPr/>
          </p:nvSpPr>
          <p:spPr bwMode="auto">
            <a:xfrm>
              <a:off x="8803553" y="2855475"/>
              <a:ext cx="913782" cy="795991"/>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accent5">
                <a:lumMod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53" name="Up Arrow 7">
              <a:extLst>
                <a:ext uri="{FF2B5EF4-FFF2-40B4-BE49-F238E27FC236}">
                  <a16:creationId xmlns:a16="http://schemas.microsoft.com/office/drawing/2014/main" id="{6B0DE314-DAF8-4D75-971B-BDDAC3C93168}"/>
                </a:ext>
              </a:extLst>
            </p:cNvPr>
            <p:cNvSpPr/>
            <p:nvPr/>
          </p:nvSpPr>
          <p:spPr bwMode="auto">
            <a:xfrm>
              <a:off x="9107651" y="2267965"/>
              <a:ext cx="300476" cy="598723"/>
            </a:xfrm>
            <a:prstGeom prst="upArrow">
              <a:avLst/>
            </a:prstGeom>
            <a:solidFill>
              <a:schemeClr val="accent3"/>
            </a:solidFill>
            <a:ln w="38100" cap="rnd">
              <a:solidFill>
                <a:schemeClr val="accent6"/>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4" name="Freeform 8">
              <a:extLst>
                <a:ext uri="{FF2B5EF4-FFF2-40B4-BE49-F238E27FC236}">
                  <a16:creationId xmlns:a16="http://schemas.microsoft.com/office/drawing/2014/main" id="{463825DA-431D-4A21-A77C-837598C22149}"/>
                </a:ext>
              </a:extLst>
            </p:cNvPr>
            <p:cNvSpPr/>
            <p:nvPr/>
          </p:nvSpPr>
          <p:spPr bwMode="auto">
            <a:xfrm>
              <a:off x="8803553" y="2734147"/>
              <a:ext cx="908678" cy="276948"/>
            </a:xfrm>
            <a:custGeom>
              <a:avLst/>
              <a:gdLst>
                <a:gd name="connsiteX0" fmla="*/ 265874 w 635000"/>
                <a:gd name="connsiteY0" fmla="*/ 0 h 199865"/>
                <a:gd name="connsiteX1" fmla="*/ 265874 w 635000"/>
                <a:gd name="connsiteY1" fmla="*/ 95648 h 199865"/>
                <a:gd name="connsiteX2" fmla="*/ 370863 w 635000"/>
                <a:gd name="connsiteY2" fmla="*/ 95648 h 199865"/>
                <a:gd name="connsiteX3" fmla="*/ 370863 w 635000"/>
                <a:gd name="connsiteY3" fmla="*/ 113 h 199865"/>
                <a:gd name="connsiteX4" fmla="*/ 441085 w 635000"/>
                <a:gd name="connsiteY4" fmla="*/ 4649 h 199865"/>
                <a:gd name="connsiteX5" fmla="*/ 635000 w 635000"/>
                <a:gd name="connsiteY5" fmla="*/ 98265 h 199865"/>
                <a:gd name="connsiteX6" fmla="*/ 317500 w 635000"/>
                <a:gd name="connsiteY6" fmla="*/ 199865 h 199865"/>
                <a:gd name="connsiteX7" fmla="*/ 0 w 635000"/>
                <a:gd name="connsiteY7" fmla="*/ 98265 h 199865"/>
                <a:gd name="connsiteX8" fmla="*/ 193915 w 635000"/>
                <a:gd name="connsiteY8" fmla="*/ 4649 h 199865"/>
                <a:gd name="connsiteX9" fmla="*/ 265874 w 635000"/>
                <a:gd name="connsiteY9" fmla="*/ 0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9" fmla="*/ 357314 w 635000"/>
                <a:gd name="connsiteY9" fmla="*/ 187088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0" fmla="*/ 370863 w 635000"/>
                <a:gd name="connsiteY0" fmla="*/ 95648 h 199865"/>
                <a:gd name="connsiteX1" fmla="*/ 370863 w 635000"/>
                <a:gd name="connsiteY1" fmla="*/ 113 h 199865"/>
                <a:gd name="connsiteX2" fmla="*/ 441085 w 635000"/>
                <a:gd name="connsiteY2" fmla="*/ 4649 h 199865"/>
                <a:gd name="connsiteX3" fmla="*/ 635000 w 635000"/>
                <a:gd name="connsiteY3" fmla="*/ 98265 h 199865"/>
                <a:gd name="connsiteX4" fmla="*/ 317500 w 635000"/>
                <a:gd name="connsiteY4" fmla="*/ 199865 h 199865"/>
                <a:gd name="connsiteX5" fmla="*/ 0 w 635000"/>
                <a:gd name="connsiteY5" fmla="*/ 98265 h 199865"/>
                <a:gd name="connsiteX6" fmla="*/ 193915 w 635000"/>
                <a:gd name="connsiteY6" fmla="*/ 4649 h 199865"/>
                <a:gd name="connsiteX7" fmla="*/ 265874 w 635000"/>
                <a:gd name="connsiteY7" fmla="*/ 0 h 199865"/>
                <a:gd name="connsiteX0" fmla="*/ 370863 w 635000"/>
                <a:gd name="connsiteY0" fmla="*/ 113 h 199865"/>
                <a:gd name="connsiteX1" fmla="*/ 441085 w 635000"/>
                <a:gd name="connsiteY1" fmla="*/ 4649 h 199865"/>
                <a:gd name="connsiteX2" fmla="*/ 635000 w 635000"/>
                <a:gd name="connsiteY2" fmla="*/ 98265 h 199865"/>
                <a:gd name="connsiteX3" fmla="*/ 317500 w 635000"/>
                <a:gd name="connsiteY3" fmla="*/ 199865 h 199865"/>
                <a:gd name="connsiteX4" fmla="*/ 0 w 635000"/>
                <a:gd name="connsiteY4" fmla="*/ 98265 h 199865"/>
                <a:gd name="connsiteX5" fmla="*/ 193915 w 635000"/>
                <a:gd name="connsiteY5" fmla="*/ 4649 h 199865"/>
                <a:gd name="connsiteX6" fmla="*/ 265874 w 635000"/>
                <a:gd name="connsiteY6" fmla="*/ 0 h 19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199865">
                  <a:moveTo>
                    <a:pt x="370863" y="113"/>
                  </a:moveTo>
                  <a:lnTo>
                    <a:pt x="441085" y="4649"/>
                  </a:lnTo>
                  <a:cubicBezTo>
                    <a:pt x="555041" y="20073"/>
                    <a:pt x="635000" y="56181"/>
                    <a:pt x="635000" y="98265"/>
                  </a:cubicBezTo>
                  <a:cubicBezTo>
                    <a:pt x="635000" y="154377"/>
                    <a:pt x="492850" y="199865"/>
                    <a:pt x="317500" y="199865"/>
                  </a:cubicBezTo>
                  <a:cubicBezTo>
                    <a:pt x="142150" y="199865"/>
                    <a:pt x="0" y="154377"/>
                    <a:pt x="0" y="98265"/>
                  </a:cubicBezTo>
                  <a:cubicBezTo>
                    <a:pt x="0" y="56181"/>
                    <a:pt x="79959" y="20073"/>
                    <a:pt x="193915" y="4649"/>
                  </a:cubicBezTo>
                  <a:lnTo>
                    <a:pt x="265874" y="0"/>
                  </a:lnTo>
                </a:path>
              </a:pathLst>
            </a:custGeom>
            <a:solidFill>
              <a:schemeClr val="accent3"/>
            </a:solidFill>
            <a:ln w="38100" cap="rnd">
              <a:solidFill>
                <a:schemeClr val="accent6"/>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55971678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629DB-1924-485B-B2DD-7D2007DA2BD0}"/>
              </a:ext>
            </a:extLst>
          </p:cNvPr>
          <p:cNvSpPr>
            <a:spLocks noGrp="1"/>
          </p:cNvSpPr>
          <p:nvPr>
            <p:ph type="title"/>
          </p:nvPr>
        </p:nvSpPr>
        <p:spPr>
          <a:xfrm>
            <a:off x="586740" y="419100"/>
            <a:ext cx="11018520" cy="553998"/>
          </a:xfrm>
        </p:spPr>
        <p:txBody>
          <a:bodyPr>
            <a:normAutofit fontScale="90000"/>
          </a:bodyPr>
          <a:lstStyle/>
          <a:p>
            <a:pPr algn="l"/>
            <a:r>
              <a:rPr lang="en-US"/>
              <a:t>Azure migration tools adoption over the last year</a:t>
            </a:r>
          </a:p>
        </p:txBody>
      </p:sp>
      <p:sp>
        <p:nvSpPr>
          <p:cNvPr id="4" name="Title 1">
            <a:extLst>
              <a:ext uri="{FF2B5EF4-FFF2-40B4-BE49-F238E27FC236}">
                <a16:creationId xmlns:a16="http://schemas.microsoft.com/office/drawing/2014/main" id="{3E32F720-20E5-4984-BF56-F51DABB26CA9}"/>
              </a:ext>
            </a:extLst>
          </p:cNvPr>
          <p:cNvSpPr txBox="1">
            <a:spLocks/>
          </p:cNvSpPr>
          <p:nvPr/>
        </p:nvSpPr>
        <p:spPr>
          <a:xfrm>
            <a:off x="1205930" y="3827232"/>
            <a:ext cx="2142253" cy="5816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Discovered by </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Azure Migrate</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a:t>
            </a:r>
          </a:p>
        </p:txBody>
      </p:sp>
      <p:sp>
        <p:nvSpPr>
          <p:cNvPr id="5" name="TextBox 4">
            <a:extLst>
              <a:ext uri="{FF2B5EF4-FFF2-40B4-BE49-F238E27FC236}">
                <a16:creationId xmlns:a16="http://schemas.microsoft.com/office/drawing/2014/main" id="{C4EE9E86-28A2-4A3D-A845-63E1A6F8FF14}"/>
              </a:ext>
            </a:extLst>
          </p:cNvPr>
          <p:cNvSpPr txBox="1"/>
          <p:nvPr/>
        </p:nvSpPr>
        <p:spPr>
          <a:xfrm>
            <a:off x="1173068" y="2516836"/>
            <a:ext cx="2207977" cy="1107996"/>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60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450</a:t>
            </a:r>
            <a:r>
              <a:rPr kumimoji="0" lang="en-US" sz="6000" b="0" i="0" u="none" strike="noStrike" kern="1200" cap="none" spc="-36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K+</a:t>
            </a:r>
            <a:br>
              <a:rPr kumimoji="0" lang="en-US" sz="44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br>
            <a:r>
              <a:rPr kumimoji="0" lang="en-US" sz="20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VMs</a:t>
            </a:r>
          </a:p>
        </p:txBody>
      </p:sp>
      <p:sp>
        <p:nvSpPr>
          <p:cNvPr id="8" name="Title 1">
            <a:extLst>
              <a:ext uri="{FF2B5EF4-FFF2-40B4-BE49-F238E27FC236}">
                <a16:creationId xmlns:a16="http://schemas.microsoft.com/office/drawing/2014/main" id="{F75194E0-1924-48AD-9105-F1C72F8E71B9}"/>
              </a:ext>
            </a:extLst>
          </p:cNvPr>
          <p:cNvSpPr txBox="1">
            <a:spLocks/>
          </p:cNvSpPr>
          <p:nvPr/>
        </p:nvSpPr>
        <p:spPr>
          <a:xfrm>
            <a:off x="8835886" y="3827232"/>
            <a:ext cx="2766834" cy="3877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Migrated by Azure </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Database Migration Service</a:t>
            </a:r>
          </a:p>
        </p:txBody>
      </p:sp>
      <p:sp>
        <p:nvSpPr>
          <p:cNvPr id="9" name="TextBox 8">
            <a:extLst>
              <a:ext uri="{FF2B5EF4-FFF2-40B4-BE49-F238E27FC236}">
                <a16:creationId xmlns:a16="http://schemas.microsoft.com/office/drawing/2014/main" id="{88741223-BC11-4591-A979-20DCE8345CD0}"/>
              </a:ext>
            </a:extLst>
          </p:cNvPr>
          <p:cNvSpPr txBox="1"/>
          <p:nvPr/>
        </p:nvSpPr>
        <p:spPr>
          <a:xfrm>
            <a:off x="9327066" y="2516836"/>
            <a:ext cx="1756892" cy="1107996"/>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60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41K+</a:t>
            </a:r>
            <a:br>
              <a:rPr kumimoji="0" lang="en-US" sz="44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br>
            <a:r>
              <a:rPr kumimoji="0" lang="en-US" sz="20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databases</a:t>
            </a:r>
            <a:endParaRPr kumimoji="0" lang="en-US" sz="32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 name="Title 1">
            <a:extLst>
              <a:ext uri="{FF2B5EF4-FFF2-40B4-BE49-F238E27FC236}">
                <a16:creationId xmlns:a16="http://schemas.microsoft.com/office/drawing/2014/main" id="{CBF7325C-9A0E-4AF4-86D9-CB92EF13ED19}"/>
              </a:ext>
            </a:extLst>
          </p:cNvPr>
          <p:cNvSpPr txBox="1">
            <a:spLocks/>
          </p:cNvSpPr>
          <p:nvPr/>
        </p:nvSpPr>
        <p:spPr>
          <a:xfrm>
            <a:off x="4971349" y="3827232"/>
            <a:ext cx="2693504" cy="3877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Assessed by</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Azure Migrate </a:t>
            </a:r>
          </a:p>
        </p:txBody>
      </p:sp>
      <p:sp>
        <p:nvSpPr>
          <p:cNvPr id="13" name="TextBox 12">
            <a:extLst>
              <a:ext uri="{FF2B5EF4-FFF2-40B4-BE49-F238E27FC236}">
                <a16:creationId xmlns:a16="http://schemas.microsoft.com/office/drawing/2014/main" id="{1FFB5372-A686-43DE-AA4C-0423A86FE78E}"/>
              </a:ext>
            </a:extLst>
          </p:cNvPr>
          <p:cNvSpPr txBox="1"/>
          <p:nvPr/>
        </p:nvSpPr>
        <p:spPr>
          <a:xfrm>
            <a:off x="4971349" y="2516836"/>
            <a:ext cx="2693504" cy="1107996"/>
          </a:xfrm>
          <a:prstGeom prst="rect">
            <a:avLst/>
          </a:prstGeom>
          <a:noFill/>
        </p:spPr>
        <p:txBody>
          <a:bodyPr wrap="squar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60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325K+</a:t>
            </a:r>
            <a:br>
              <a:rPr kumimoji="0" lang="en-US" sz="60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br>
            <a:r>
              <a:rPr kumimoji="0" lang="en-US" sz="20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VMs</a:t>
            </a:r>
          </a:p>
        </p:txBody>
      </p:sp>
      <p:cxnSp>
        <p:nvCxnSpPr>
          <p:cNvPr id="41" name="Straight Connector 40">
            <a:extLst>
              <a:ext uri="{FF2B5EF4-FFF2-40B4-BE49-F238E27FC236}">
                <a16:creationId xmlns:a16="http://schemas.microsoft.com/office/drawing/2014/main" id="{76BE6813-29E5-4D90-B717-30A189E83162}"/>
              </a:ext>
            </a:extLst>
          </p:cNvPr>
          <p:cNvCxnSpPr/>
          <p:nvPr/>
        </p:nvCxnSpPr>
        <p:spPr>
          <a:xfrm>
            <a:off x="1362656" y="3708994"/>
            <a:ext cx="1828800" cy="0"/>
          </a:xfrm>
          <a:prstGeom prst="line">
            <a:avLst/>
          </a:prstGeom>
          <a:noFill/>
          <a:ln w="19050" cap="flat" cmpd="sng" algn="ctr">
            <a:solidFill>
              <a:schemeClr val="accent3"/>
            </a:solidFill>
            <a:prstDash val="solid"/>
            <a:headEnd type="none"/>
            <a:tailEnd type="none"/>
          </a:ln>
          <a:effectLst/>
        </p:spPr>
      </p:cxnSp>
      <p:cxnSp>
        <p:nvCxnSpPr>
          <p:cNvPr id="42" name="Straight Connector 41">
            <a:extLst>
              <a:ext uri="{FF2B5EF4-FFF2-40B4-BE49-F238E27FC236}">
                <a16:creationId xmlns:a16="http://schemas.microsoft.com/office/drawing/2014/main" id="{087E1A1C-EA61-435C-82B5-8702709633DE}"/>
              </a:ext>
            </a:extLst>
          </p:cNvPr>
          <p:cNvCxnSpPr/>
          <p:nvPr/>
        </p:nvCxnSpPr>
        <p:spPr>
          <a:xfrm>
            <a:off x="5181600" y="3708994"/>
            <a:ext cx="1828800" cy="0"/>
          </a:xfrm>
          <a:prstGeom prst="line">
            <a:avLst/>
          </a:prstGeom>
          <a:noFill/>
          <a:ln w="19050" cap="flat" cmpd="sng" algn="ctr">
            <a:solidFill>
              <a:schemeClr val="accent3"/>
            </a:solidFill>
            <a:prstDash val="solid"/>
            <a:headEnd type="none"/>
            <a:tailEnd type="none"/>
          </a:ln>
          <a:effectLst/>
        </p:spPr>
      </p:cxnSp>
      <p:cxnSp>
        <p:nvCxnSpPr>
          <p:cNvPr id="43" name="Straight Connector 42">
            <a:extLst>
              <a:ext uri="{FF2B5EF4-FFF2-40B4-BE49-F238E27FC236}">
                <a16:creationId xmlns:a16="http://schemas.microsoft.com/office/drawing/2014/main" id="{78207FCE-4B2A-428A-901D-77CB08BEDEFC}"/>
              </a:ext>
            </a:extLst>
          </p:cNvPr>
          <p:cNvCxnSpPr/>
          <p:nvPr/>
        </p:nvCxnSpPr>
        <p:spPr>
          <a:xfrm>
            <a:off x="9291111" y="3708994"/>
            <a:ext cx="1828800" cy="0"/>
          </a:xfrm>
          <a:prstGeom prst="line">
            <a:avLst/>
          </a:prstGeom>
          <a:noFill/>
          <a:ln w="19050" cap="flat" cmpd="sng" algn="ctr">
            <a:solidFill>
              <a:schemeClr val="accent3"/>
            </a:solidFill>
            <a:prstDash val="solid"/>
            <a:headEnd type="none"/>
            <a:tailEnd type="none"/>
          </a:ln>
          <a:effectLst/>
        </p:spPr>
      </p:cxnSp>
    </p:spTree>
    <p:extLst>
      <p:ext uri="{BB962C8B-B14F-4D97-AF65-F5344CB8AC3E}">
        <p14:creationId xmlns:p14="http://schemas.microsoft.com/office/powerpoint/2010/main" val="135906937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a:xfrm>
            <a:off x="289767" y="446784"/>
            <a:ext cx="11018520" cy="553998"/>
          </a:xfrm>
        </p:spPr>
        <p:txBody>
          <a:bodyPr>
            <a:normAutofit fontScale="90000"/>
          </a:bodyPr>
          <a:lstStyle/>
          <a:p>
            <a:r>
              <a:rPr lang="en-US"/>
              <a:t>Choice of tools for every stage and every requirement</a:t>
            </a:r>
          </a:p>
        </p:txBody>
      </p:sp>
      <p:sp>
        <p:nvSpPr>
          <p:cNvPr id="85" name="TextBox 84">
            <a:extLst>
              <a:ext uri="{FF2B5EF4-FFF2-40B4-BE49-F238E27FC236}">
                <a16:creationId xmlns:a16="http://schemas.microsoft.com/office/drawing/2014/main" id="{032E5EA9-93D9-4C57-A770-A7ADBF3EB6BA}"/>
              </a:ext>
            </a:extLst>
          </p:cNvPr>
          <p:cNvSpPr txBox="1"/>
          <p:nvPr/>
        </p:nvSpPr>
        <p:spPr>
          <a:xfrm>
            <a:off x="348900" y="1206908"/>
            <a:ext cx="10608804" cy="492443"/>
          </a:xfrm>
          <a:prstGeom prst="rect">
            <a:avLst/>
          </a:prstGeom>
          <a:noFill/>
        </p:spPr>
        <p:txBody>
          <a:bodyPr wrap="square" lIns="0" tIns="91440" rIns="91440" bIns="9144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3274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20" normalizeH="0" baseline="0" noProof="0" dirty="0">
                <a:ln w="3175">
                  <a:noFill/>
                </a:ln>
                <a:solidFill>
                  <a:srgbClr val="D83B01"/>
                </a:solidFill>
                <a:effectLst/>
                <a:uLnTx/>
                <a:uFillTx/>
                <a:latin typeface="Segoe UI Semibold"/>
                <a:ea typeface="+mn-ea"/>
                <a:cs typeface="Segoe UI" pitchFamily="34" charset="0"/>
              </a:rPr>
              <a:t>Goal is successful Azure migration: Pick the right tool for the job</a:t>
            </a:r>
          </a:p>
        </p:txBody>
      </p:sp>
      <p:sp>
        <p:nvSpPr>
          <p:cNvPr id="117" name="TextBox 116">
            <a:extLst>
              <a:ext uri="{FF2B5EF4-FFF2-40B4-BE49-F238E27FC236}">
                <a16:creationId xmlns:a16="http://schemas.microsoft.com/office/drawing/2014/main" id="{7E54834A-522E-4915-A13E-147834CD97F3}"/>
              </a:ext>
            </a:extLst>
          </p:cNvPr>
          <p:cNvSpPr txBox="1"/>
          <p:nvPr/>
        </p:nvSpPr>
        <p:spPr>
          <a:xfrm>
            <a:off x="969018" y="1892953"/>
            <a:ext cx="1656323" cy="548640"/>
          </a:xfrm>
          <a:prstGeom prst="rect">
            <a:avLst/>
          </a:prstGeom>
          <a:noFill/>
        </p:spPr>
        <p:txBody>
          <a:bodyPr wrap="square" lIns="179259" tIns="143407" rIns="179259" bIns="143407" rtlCol="0" anchor="ctr">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Assess</a:t>
            </a:r>
          </a:p>
        </p:txBody>
      </p:sp>
      <p:cxnSp>
        <p:nvCxnSpPr>
          <p:cNvPr id="120" name="Straight Connector 119">
            <a:extLst>
              <a:ext uri="{FF2B5EF4-FFF2-40B4-BE49-F238E27FC236}">
                <a16:creationId xmlns:a16="http://schemas.microsoft.com/office/drawing/2014/main" id="{92BCEDC1-3995-4D8E-99CB-48048D993C55}"/>
              </a:ext>
            </a:extLst>
          </p:cNvPr>
          <p:cNvCxnSpPr>
            <a:cxnSpLocks/>
          </p:cNvCxnSpPr>
          <p:nvPr/>
        </p:nvCxnSpPr>
        <p:spPr>
          <a:xfrm>
            <a:off x="485973" y="2520359"/>
            <a:ext cx="1712697" cy="0"/>
          </a:xfrm>
          <a:prstGeom prst="line">
            <a:avLst/>
          </a:prstGeom>
          <a:noFill/>
          <a:ln w="12700" cap="flat" cmpd="sng" algn="ctr">
            <a:solidFill>
              <a:schemeClr val="accent5"/>
            </a:solidFill>
            <a:prstDash val="solid"/>
            <a:headEnd type="none"/>
            <a:tailEnd type="none"/>
          </a:ln>
          <a:effectLst/>
        </p:spPr>
      </p:cxnSp>
      <p:sp>
        <p:nvSpPr>
          <p:cNvPr id="61" name="Rectangle 60">
            <a:extLst>
              <a:ext uri="{FF2B5EF4-FFF2-40B4-BE49-F238E27FC236}">
                <a16:creationId xmlns:a16="http://schemas.microsoft.com/office/drawing/2014/main" id="{20AF6C35-07C0-4FD2-AB13-431E5E3EAC82}"/>
              </a:ext>
            </a:extLst>
          </p:cNvPr>
          <p:cNvSpPr/>
          <p:nvPr/>
        </p:nvSpPr>
        <p:spPr bwMode="auto">
          <a:xfrm>
            <a:off x="9676733" y="1892953"/>
            <a:ext cx="2051489"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Secure &amp; Manage</a:t>
            </a:r>
          </a:p>
        </p:txBody>
      </p:sp>
      <p:cxnSp>
        <p:nvCxnSpPr>
          <p:cNvPr id="78" name="Straight Connector 77">
            <a:extLst>
              <a:ext uri="{FF2B5EF4-FFF2-40B4-BE49-F238E27FC236}">
                <a16:creationId xmlns:a16="http://schemas.microsoft.com/office/drawing/2014/main" id="{5139492D-80FB-4AC9-8F16-7E0494C5151A}"/>
              </a:ext>
            </a:extLst>
          </p:cNvPr>
          <p:cNvCxnSpPr>
            <a:cxnSpLocks/>
          </p:cNvCxnSpPr>
          <p:nvPr/>
        </p:nvCxnSpPr>
        <p:spPr>
          <a:xfrm>
            <a:off x="9051029" y="2520359"/>
            <a:ext cx="1808799" cy="0"/>
          </a:xfrm>
          <a:prstGeom prst="line">
            <a:avLst/>
          </a:prstGeom>
          <a:noFill/>
          <a:ln w="12700" cap="flat" cmpd="sng" algn="ctr">
            <a:solidFill>
              <a:schemeClr val="accent5"/>
            </a:solidFill>
            <a:prstDash val="solid"/>
            <a:headEnd type="none"/>
            <a:tailEnd type="none"/>
          </a:ln>
          <a:effectLst/>
        </p:spPr>
      </p:cxnSp>
      <p:sp>
        <p:nvSpPr>
          <p:cNvPr id="100" name="Rectangle 99">
            <a:extLst>
              <a:ext uri="{FF2B5EF4-FFF2-40B4-BE49-F238E27FC236}">
                <a16:creationId xmlns:a16="http://schemas.microsoft.com/office/drawing/2014/main" id="{34348E7D-C2D0-47BC-A8E2-EABB0E1ED04B}"/>
              </a:ext>
            </a:extLst>
          </p:cNvPr>
          <p:cNvSpPr/>
          <p:nvPr/>
        </p:nvSpPr>
        <p:spPr>
          <a:xfrm>
            <a:off x="485973" y="3016008"/>
            <a:ext cx="2744564"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Data Migration Assistant (DMA)</a:t>
            </a:r>
          </a:p>
        </p:txBody>
      </p:sp>
      <p:sp>
        <p:nvSpPr>
          <p:cNvPr id="102" name="Rectangle 101">
            <a:extLst>
              <a:ext uri="{FF2B5EF4-FFF2-40B4-BE49-F238E27FC236}">
                <a16:creationId xmlns:a16="http://schemas.microsoft.com/office/drawing/2014/main" id="{E3A831F2-FB7C-4E76-8C25-3BB9CE628BAC}"/>
              </a:ext>
            </a:extLst>
          </p:cNvPr>
          <p:cNvSpPr/>
          <p:nvPr/>
        </p:nvSpPr>
        <p:spPr>
          <a:xfrm>
            <a:off x="485973" y="2610323"/>
            <a:ext cx="2380928"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Migrate</a:t>
            </a:r>
          </a:p>
        </p:txBody>
      </p:sp>
      <p:sp>
        <p:nvSpPr>
          <p:cNvPr id="50" name="Rectangle 49">
            <a:extLst>
              <a:ext uri="{FF2B5EF4-FFF2-40B4-BE49-F238E27FC236}">
                <a16:creationId xmlns:a16="http://schemas.microsoft.com/office/drawing/2014/main" id="{73CB86B9-F777-4587-9C18-EAD6B6F390A8}"/>
              </a:ext>
            </a:extLst>
          </p:cNvPr>
          <p:cNvSpPr/>
          <p:nvPr/>
        </p:nvSpPr>
        <p:spPr>
          <a:xfrm>
            <a:off x="485973" y="3395427"/>
            <a:ext cx="3082005"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SQL Server Migration Assistant (SSMA)</a:t>
            </a:r>
          </a:p>
        </p:txBody>
      </p:sp>
      <p:sp>
        <p:nvSpPr>
          <p:cNvPr id="80" name="TextBox 79">
            <a:extLst>
              <a:ext uri="{FF2B5EF4-FFF2-40B4-BE49-F238E27FC236}">
                <a16:creationId xmlns:a16="http://schemas.microsoft.com/office/drawing/2014/main" id="{07DEFF64-E7FF-4255-ABCE-50C055349CAA}"/>
              </a:ext>
            </a:extLst>
          </p:cNvPr>
          <p:cNvSpPr txBox="1"/>
          <p:nvPr/>
        </p:nvSpPr>
        <p:spPr>
          <a:xfrm>
            <a:off x="8970159" y="2638659"/>
            <a:ext cx="2930126" cy="646331"/>
          </a:xfrm>
          <a:prstGeom prst="rect">
            <a:avLst/>
          </a:prstGeom>
          <a:noFill/>
        </p:spPr>
        <p:txBody>
          <a:bodyPr wrap="square" rtlCol="0">
            <a:spAutoFit/>
          </a:bodyPr>
          <a:lstStyle>
            <a:defPPr>
              <a:defRPr lang="en-US"/>
            </a:defPPr>
            <a:lvl1pPr lvl="0" algn="ctr" defTabSz="914016">
              <a:defRPr sz="1600">
                <a:solidFill>
                  <a:srgbClr val="1A1A1A"/>
                </a:solidFill>
                <a:latin typeface="Segoe UI Semibold" panose="020B0702040204020203" pitchFamily="34" charset="0"/>
                <a:cs typeface="Segoe UI Semibold" panose="020B0702040204020203" pitchFamily="34" charset="0"/>
              </a:defRPr>
            </a:lvl1pPr>
          </a:lstStyle>
          <a:p>
            <a:pPr marL="53975" marR="0" lvl="0" indent="-53975"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Security &amp; Management</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(e.g., Blueprint, Security Center, </a:t>
            </a:r>
            <a:b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b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Backup, Monitor)</a:t>
            </a:r>
          </a:p>
        </p:txBody>
      </p:sp>
      <p:sp>
        <p:nvSpPr>
          <p:cNvPr id="118" name="TextBox 117">
            <a:extLst>
              <a:ext uri="{FF2B5EF4-FFF2-40B4-BE49-F238E27FC236}">
                <a16:creationId xmlns:a16="http://schemas.microsoft.com/office/drawing/2014/main" id="{497CCBF8-A3A2-4B00-9E0B-C0BB0C25F04E}"/>
              </a:ext>
            </a:extLst>
          </p:cNvPr>
          <p:cNvSpPr txBox="1"/>
          <p:nvPr/>
        </p:nvSpPr>
        <p:spPr>
          <a:xfrm>
            <a:off x="3791140"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Migrate</a:t>
            </a:r>
          </a:p>
        </p:txBody>
      </p:sp>
      <p:cxnSp>
        <p:nvCxnSpPr>
          <p:cNvPr id="121" name="Straight Connector 120">
            <a:extLst>
              <a:ext uri="{FF2B5EF4-FFF2-40B4-BE49-F238E27FC236}">
                <a16:creationId xmlns:a16="http://schemas.microsoft.com/office/drawing/2014/main" id="{AA57EC7A-A298-4405-8547-127CA942306C}"/>
              </a:ext>
            </a:extLst>
          </p:cNvPr>
          <p:cNvCxnSpPr>
            <a:cxnSpLocks/>
          </p:cNvCxnSpPr>
          <p:nvPr/>
        </p:nvCxnSpPr>
        <p:spPr>
          <a:xfrm>
            <a:off x="3401390" y="2520359"/>
            <a:ext cx="1707549" cy="0"/>
          </a:xfrm>
          <a:prstGeom prst="line">
            <a:avLst/>
          </a:prstGeom>
          <a:noFill/>
          <a:ln w="12700" cap="flat" cmpd="sng" algn="ctr">
            <a:solidFill>
              <a:schemeClr val="accent5"/>
            </a:solidFill>
            <a:prstDash val="solid"/>
            <a:headEnd type="none"/>
            <a:tailEnd type="none"/>
          </a:ln>
          <a:effectLst/>
        </p:spPr>
      </p:cxnSp>
      <p:sp>
        <p:nvSpPr>
          <p:cNvPr id="94" name="TextBox 93">
            <a:extLst>
              <a:ext uri="{FF2B5EF4-FFF2-40B4-BE49-F238E27FC236}">
                <a16:creationId xmlns:a16="http://schemas.microsoft.com/office/drawing/2014/main" id="{6CF0D7C2-5519-4B92-9385-37A37F75F960}"/>
              </a:ext>
            </a:extLst>
          </p:cNvPr>
          <p:cNvSpPr txBox="1"/>
          <p:nvPr/>
        </p:nvSpPr>
        <p:spPr>
          <a:xfrm>
            <a:off x="3329369" y="3016008"/>
            <a:ext cx="2601817" cy="276999"/>
          </a:xfrm>
          <a:prstGeom prst="rect">
            <a:avLst/>
          </a:prstGeom>
        </p:spPr>
        <p:txBody>
          <a:bodyPr wrap="square">
            <a:spAutoFit/>
          </a:bodyPr>
          <a:lstStyle>
            <a:defPPr>
              <a:defRPr lang="en-US"/>
            </a:defPPr>
            <a:lvl1pPr marR="0" lvl="0" indent="0" algn="ctr" defTabSz="914016" fontAlgn="auto">
              <a:lnSpc>
                <a:spcPct val="100000"/>
              </a:lnSpc>
              <a:spcBef>
                <a:spcPts val="0"/>
              </a:spcBef>
              <a:spcAft>
                <a:spcPts val="0"/>
              </a:spcAft>
              <a:buClrTx/>
              <a:buSzTx/>
              <a:buFontTx/>
              <a:buNone/>
              <a:tabLst/>
              <a:defRPr sz="1600">
                <a:solidFill>
                  <a:srgbClr val="1A1A1A"/>
                </a:solidFill>
                <a:latin typeface="Segoe UI Semibold" panose="020B0702040204020203" pitchFamily="34" charset="0"/>
                <a:cs typeface="Segoe UI Semibold" panose="020B0702040204020203" pitchFamily="34"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Database Migration Service</a:t>
            </a:r>
          </a:p>
        </p:txBody>
      </p:sp>
      <p:sp>
        <p:nvSpPr>
          <p:cNvPr id="103" name="Rectangle 102">
            <a:extLst>
              <a:ext uri="{FF2B5EF4-FFF2-40B4-BE49-F238E27FC236}">
                <a16:creationId xmlns:a16="http://schemas.microsoft.com/office/drawing/2014/main" id="{A9E3B57E-D978-45D8-A421-56A11682DD96}"/>
              </a:ext>
            </a:extLst>
          </p:cNvPr>
          <p:cNvSpPr/>
          <p:nvPr/>
        </p:nvSpPr>
        <p:spPr>
          <a:xfrm>
            <a:off x="3329368" y="2605283"/>
            <a:ext cx="2169643"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Site Recovery (ASR)</a:t>
            </a:r>
          </a:p>
        </p:txBody>
      </p:sp>
      <p:sp>
        <p:nvSpPr>
          <p:cNvPr id="110" name="TextBox 109">
            <a:extLst>
              <a:ext uri="{FF2B5EF4-FFF2-40B4-BE49-F238E27FC236}">
                <a16:creationId xmlns:a16="http://schemas.microsoft.com/office/drawing/2014/main" id="{12EA37F1-275D-4BE3-97D8-B44BE30F1EFB}"/>
              </a:ext>
            </a:extLst>
          </p:cNvPr>
          <p:cNvSpPr txBox="1"/>
          <p:nvPr/>
        </p:nvSpPr>
        <p:spPr>
          <a:xfrm>
            <a:off x="3329369" y="3395427"/>
            <a:ext cx="2718298" cy="276999"/>
          </a:xfrm>
          <a:prstGeom prst="rect">
            <a:avLst/>
          </a:prstGeom>
          <a:no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Data Box</a:t>
            </a:r>
          </a:p>
        </p:txBody>
      </p:sp>
      <p:sp>
        <p:nvSpPr>
          <p:cNvPr id="56" name="Send" title="Icon of a paper airplane">
            <a:extLst>
              <a:ext uri="{FF2B5EF4-FFF2-40B4-BE49-F238E27FC236}">
                <a16:creationId xmlns:a16="http://schemas.microsoft.com/office/drawing/2014/main" id="{C699455D-4E62-401C-B838-8025ADF20081}"/>
              </a:ext>
            </a:extLst>
          </p:cNvPr>
          <p:cNvSpPr>
            <a:spLocks noChangeAspect="1" noEditPoints="1"/>
          </p:cNvSpPr>
          <p:nvPr/>
        </p:nvSpPr>
        <p:spPr bwMode="auto">
          <a:xfrm>
            <a:off x="3401390" y="1997065"/>
            <a:ext cx="508796" cy="340416"/>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nvGrpSpPr>
          <p:cNvPr id="17" name="Group 16">
            <a:extLst>
              <a:ext uri="{FF2B5EF4-FFF2-40B4-BE49-F238E27FC236}">
                <a16:creationId xmlns:a16="http://schemas.microsoft.com/office/drawing/2014/main" id="{FC35AA43-D1FD-4173-9C6B-29957C7B8044}"/>
              </a:ext>
            </a:extLst>
          </p:cNvPr>
          <p:cNvGrpSpPr/>
          <p:nvPr/>
        </p:nvGrpSpPr>
        <p:grpSpPr>
          <a:xfrm>
            <a:off x="450661" y="1918494"/>
            <a:ext cx="499449" cy="497558"/>
            <a:chOff x="485973" y="1753765"/>
            <a:chExt cx="499449" cy="497558"/>
          </a:xfrm>
        </p:grpSpPr>
        <p:sp>
          <p:nvSpPr>
            <p:cNvPr id="88" name="Freeform 101">
              <a:extLst>
                <a:ext uri="{FF2B5EF4-FFF2-40B4-BE49-F238E27FC236}">
                  <a16:creationId xmlns:a16="http://schemas.microsoft.com/office/drawing/2014/main" id="{1F00E183-9236-4418-A285-7A29CE804419}"/>
                </a:ext>
              </a:extLst>
            </p:cNvPr>
            <p:cNvSpPr>
              <a:spLocks/>
            </p:cNvSpPr>
            <p:nvPr/>
          </p:nvSpPr>
          <p:spPr bwMode="auto">
            <a:xfrm>
              <a:off x="642997" y="1753765"/>
              <a:ext cx="342425" cy="342426"/>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102">
              <a:extLst>
                <a:ext uri="{FF2B5EF4-FFF2-40B4-BE49-F238E27FC236}">
                  <a16:creationId xmlns:a16="http://schemas.microsoft.com/office/drawing/2014/main" id="{8722D251-1619-4CDB-B990-4EAA27FEEEB7}"/>
                </a:ext>
              </a:extLst>
            </p:cNvPr>
            <p:cNvSpPr>
              <a:spLocks/>
            </p:cNvSpPr>
            <p:nvPr/>
          </p:nvSpPr>
          <p:spPr bwMode="auto">
            <a:xfrm>
              <a:off x="485973" y="2033760"/>
              <a:ext cx="217563" cy="217563"/>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103">
              <a:extLst>
                <a:ext uri="{FF2B5EF4-FFF2-40B4-BE49-F238E27FC236}">
                  <a16:creationId xmlns:a16="http://schemas.microsoft.com/office/drawing/2014/main" id="{09ECD622-FDCE-4D18-8EFC-7EF5DF2E10AB}"/>
                </a:ext>
              </a:extLst>
            </p:cNvPr>
            <p:cNvSpPr>
              <a:spLocks/>
            </p:cNvSpPr>
            <p:nvPr/>
          </p:nvSpPr>
          <p:spPr bwMode="auto">
            <a:xfrm>
              <a:off x="673266" y="1784035"/>
              <a:ext cx="281886" cy="281886"/>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19" name="TextBox 118">
            <a:extLst>
              <a:ext uri="{FF2B5EF4-FFF2-40B4-BE49-F238E27FC236}">
                <a16:creationId xmlns:a16="http://schemas.microsoft.com/office/drawing/2014/main" id="{AF8CFA70-C576-4DC3-9B5B-E4C7372D0ABA}"/>
              </a:ext>
            </a:extLst>
          </p:cNvPr>
          <p:cNvSpPr txBox="1"/>
          <p:nvPr/>
        </p:nvSpPr>
        <p:spPr>
          <a:xfrm>
            <a:off x="6548119"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Optimize</a:t>
            </a:r>
          </a:p>
        </p:txBody>
      </p:sp>
      <p:cxnSp>
        <p:nvCxnSpPr>
          <p:cNvPr id="122" name="Straight Connector 121">
            <a:extLst>
              <a:ext uri="{FF2B5EF4-FFF2-40B4-BE49-F238E27FC236}">
                <a16:creationId xmlns:a16="http://schemas.microsoft.com/office/drawing/2014/main" id="{AE6A23C6-FFE1-4782-BB29-765C6AB4CDAE}"/>
              </a:ext>
            </a:extLst>
          </p:cNvPr>
          <p:cNvCxnSpPr>
            <a:cxnSpLocks/>
          </p:cNvCxnSpPr>
          <p:nvPr/>
        </p:nvCxnSpPr>
        <p:spPr>
          <a:xfrm>
            <a:off x="6237569" y="2520359"/>
            <a:ext cx="1742512" cy="0"/>
          </a:xfrm>
          <a:prstGeom prst="line">
            <a:avLst/>
          </a:prstGeom>
          <a:noFill/>
          <a:ln w="12700" cap="flat" cmpd="sng" algn="ctr">
            <a:solidFill>
              <a:schemeClr val="accent5"/>
            </a:solidFill>
            <a:prstDash val="solid"/>
            <a:headEnd type="none"/>
            <a:tailEnd type="none"/>
          </a:ln>
          <a:effectLst/>
        </p:spPr>
      </p:cxnSp>
      <p:sp>
        <p:nvSpPr>
          <p:cNvPr id="95" name="TextBox 94">
            <a:extLst>
              <a:ext uri="{FF2B5EF4-FFF2-40B4-BE49-F238E27FC236}">
                <a16:creationId xmlns:a16="http://schemas.microsoft.com/office/drawing/2014/main" id="{780F2EB9-316E-474B-8356-D0EE9758820F}"/>
              </a:ext>
            </a:extLst>
          </p:cNvPr>
          <p:cNvSpPr txBox="1"/>
          <p:nvPr/>
        </p:nvSpPr>
        <p:spPr>
          <a:xfrm>
            <a:off x="6149153" y="2638659"/>
            <a:ext cx="2468880" cy="276999"/>
          </a:xfrm>
          <a:prstGeom prst="rect">
            <a:avLst/>
          </a:prstGeom>
          <a:noFill/>
        </p:spPr>
        <p:txBody>
          <a:bodyPr wrap="square" rtlCol="0">
            <a:spAutoFit/>
          </a:bodyPr>
          <a:lstStyle>
            <a:defPPr>
              <a:defRPr lang="en-US"/>
            </a:defPPr>
            <a:lvl1pPr lvl="0" algn="ctr" defTabSz="914016">
              <a:defRPr sz="1400">
                <a:solidFill>
                  <a:schemeClr val="tx2"/>
                </a:solidFill>
                <a:latin typeface="Segoe UI" charset="0"/>
                <a:cs typeface="Segoe UI"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Cost Management</a:t>
            </a:r>
          </a:p>
        </p:txBody>
      </p:sp>
      <p:grpSp>
        <p:nvGrpSpPr>
          <p:cNvPr id="96" name="Group 95">
            <a:extLst>
              <a:ext uri="{FF2B5EF4-FFF2-40B4-BE49-F238E27FC236}">
                <a16:creationId xmlns:a16="http://schemas.microsoft.com/office/drawing/2014/main" id="{45CBE607-BBF6-4217-9C5D-968CF60ED551}"/>
              </a:ext>
            </a:extLst>
          </p:cNvPr>
          <p:cNvGrpSpPr/>
          <p:nvPr/>
        </p:nvGrpSpPr>
        <p:grpSpPr>
          <a:xfrm>
            <a:off x="6237569" y="1974403"/>
            <a:ext cx="468400" cy="385740"/>
            <a:chOff x="10082121" y="5760490"/>
            <a:chExt cx="536745" cy="442025"/>
          </a:xfrm>
        </p:grpSpPr>
        <p:sp>
          <p:nvSpPr>
            <p:cNvPr id="97" name="Freeform 1403">
              <a:extLst>
                <a:ext uri="{FF2B5EF4-FFF2-40B4-BE49-F238E27FC236}">
                  <a16:creationId xmlns:a16="http://schemas.microsoft.com/office/drawing/2014/main" id="{2545D006-691B-4B42-86EF-F14948EC3D69}"/>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8" name="Freeform 1404">
              <a:extLst>
                <a:ext uri="{FF2B5EF4-FFF2-40B4-BE49-F238E27FC236}">
                  <a16:creationId xmlns:a16="http://schemas.microsoft.com/office/drawing/2014/main" id="{A984BB38-1775-46C6-94F5-A3FF64427E32}"/>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1405">
              <a:extLst>
                <a:ext uri="{FF2B5EF4-FFF2-40B4-BE49-F238E27FC236}">
                  <a16:creationId xmlns:a16="http://schemas.microsoft.com/office/drawing/2014/main" id="{E35324AF-8AF0-4B42-A7A7-B40F02215F18}"/>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64A39AB-A77E-4DA0-B931-D23E10A58EA2}"/>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1407">
              <a:extLst>
                <a:ext uri="{FF2B5EF4-FFF2-40B4-BE49-F238E27FC236}">
                  <a16:creationId xmlns:a16="http://schemas.microsoft.com/office/drawing/2014/main" id="{7B3AB554-2AD8-47A8-9E70-F06390F0440C}"/>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1408">
              <a:extLst>
                <a:ext uri="{FF2B5EF4-FFF2-40B4-BE49-F238E27FC236}">
                  <a16:creationId xmlns:a16="http://schemas.microsoft.com/office/drawing/2014/main" id="{B0A2A06D-08FC-4749-A549-7A60D2AAC00E}"/>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407DFAFF-8C2E-43EA-B69F-AA08267529E2}"/>
              </a:ext>
            </a:extLst>
          </p:cNvPr>
          <p:cNvGrpSpPr/>
          <p:nvPr/>
        </p:nvGrpSpPr>
        <p:grpSpPr>
          <a:xfrm>
            <a:off x="9061876" y="1925562"/>
            <a:ext cx="483423" cy="483423"/>
            <a:chOff x="9162827" y="1753765"/>
            <a:chExt cx="483423" cy="483423"/>
          </a:xfrm>
        </p:grpSpPr>
        <p:sp>
          <p:nvSpPr>
            <p:cNvPr id="108" name="Freeform 1054">
              <a:extLst>
                <a:ext uri="{FF2B5EF4-FFF2-40B4-BE49-F238E27FC236}">
                  <a16:creationId xmlns:a16="http://schemas.microsoft.com/office/drawing/2014/main" id="{938A88EC-C9FF-4067-B8D0-ABD1D11F104D}"/>
                </a:ext>
              </a:extLst>
            </p:cNvPr>
            <p:cNvSpPr>
              <a:spLocks noEditPoints="1"/>
            </p:cNvSpPr>
            <p:nvPr/>
          </p:nvSpPr>
          <p:spPr bwMode="auto">
            <a:xfrm>
              <a:off x="9162827" y="1753765"/>
              <a:ext cx="483423" cy="483423"/>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5">
              <a:extLst>
                <a:ext uri="{FF2B5EF4-FFF2-40B4-BE49-F238E27FC236}">
                  <a16:creationId xmlns:a16="http://schemas.microsoft.com/office/drawing/2014/main" id="{B92A4DD1-665D-40FA-8817-73F7A6F5EB74}"/>
                </a:ext>
              </a:extLst>
            </p:cNvPr>
            <p:cNvSpPr>
              <a:spLocks noEditPoints="1"/>
            </p:cNvSpPr>
            <p:nvPr/>
          </p:nvSpPr>
          <p:spPr bwMode="auto">
            <a:xfrm>
              <a:off x="9363230" y="1954168"/>
              <a:ext cx="82616" cy="82616"/>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38" name="Arrow: Chevron 137">
            <a:extLst>
              <a:ext uri="{FF2B5EF4-FFF2-40B4-BE49-F238E27FC236}">
                <a16:creationId xmlns:a16="http://schemas.microsoft.com/office/drawing/2014/main" id="{FFFA4BEC-8E29-41DB-A460-306B8381E157}"/>
              </a:ext>
            </a:extLst>
          </p:cNvPr>
          <p:cNvSpPr/>
          <p:nvPr/>
        </p:nvSpPr>
        <p:spPr bwMode="auto">
          <a:xfrm>
            <a:off x="2580538" y="1947370"/>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9" name="Arrow: Chevron 138">
            <a:extLst>
              <a:ext uri="{FF2B5EF4-FFF2-40B4-BE49-F238E27FC236}">
                <a16:creationId xmlns:a16="http://schemas.microsoft.com/office/drawing/2014/main" id="{A064AA26-59D0-4600-942F-1F59BE7153EA}"/>
              </a:ext>
            </a:extLst>
          </p:cNvPr>
          <p:cNvSpPr/>
          <p:nvPr/>
        </p:nvSpPr>
        <p:spPr bwMode="auto">
          <a:xfrm>
            <a:off x="5450142"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0" name="Arrow: Chevron 139">
            <a:extLst>
              <a:ext uri="{FF2B5EF4-FFF2-40B4-BE49-F238E27FC236}">
                <a16:creationId xmlns:a16="http://schemas.microsoft.com/office/drawing/2014/main" id="{3BFA48E6-F6E4-4E2C-8312-85776418D99C}"/>
              </a:ext>
            </a:extLst>
          </p:cNvPr>
          <p:cNvSpPr/>
          <p:nvPr/>
        </p:nvSpPr>
        <p:spPr bwMode="auto">
          <a:xfrm>
            <a:off x="8499446"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1" name="Arrow: Chevron 140">
            <a:extLst>
              <a:ext uri="{FF2B5EF4-FFF2-40B4-BE49-F238E27FC236}">
                <a16:creationId xmlns:a16="http://schemas.microsoft.com/office/drawing/2014/main" id="{3DB08F07-E3CD-4756-BD12-D8702DEB3889}"/>
              </a:ext>
            </a:extLst>
          </p:cNvPr>
          <p:cNvSpPr/>
          <p:nvPr/>
        </p:nvSpPr>
        <p:spPr bwMode="auto">
          <a:xfrm flipH="1">
            <a:off x="8077415"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4" name="TextBox 83">
            <a:extLst>
              <a:ext uri="{FF2B5EF4-FFF2-40B4-BE49-F238E27FC236}">
                <a16:creationId xmlns:a16="http://schemas.microsoft.com/office/drawing/2014/main" id="{E9426420-2BBA-4348-8932-D818918EE047}"/>
              </a:ext>
            </a:extLst>
          </p:cNvPr>
          <p:cNvSpPr txBox="1"/>
          <p:nvPr/>
        </p:nvSpPr>
        <p:spPr>
          <a:xfrm>
            <a:off x="3988296" y="3950601"/>
            <a:ext cx="3602580" cy="301223"/>
          </a:xfrm>
          <a:prstGeom prst="rect">
            <a:avLst/>
          </a:prstGeom>
          <a:noFill/>
          <a:ln w="15875" cap="sq">
            <a:noFill/>
            <a:miter lim="800000"/>
          </a:ln>
        </p:spPr>
        <p:txBody>
          <a:bodyPr wrap="square" lIns="89630" tIns="0" rIns="89630" bIns="0" rtlCol="0" anchor="ctr" anchorCtr="0">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20" normalizeH="0" baseline="0" noProof="0" dirty="0">
                <a:ln w="3175">
                  <a:noFill/>
                </a:ln>
                <a:solidFill>
                  <a:srgbClr val="D83B01"/>
                </a:solidFill>
                <a:effectLst/>
                <a:uLnTx/>
                <a:uFillTx/>
                <a:latin typeface="Segoe UI Semibold"/>
                <a:ea typeface="+mn-ea"/>
                <a:cs typeface="Segoe UI" pitchFamily="34" charset="0"/>
              </a:rPr>
              <a:t>We embrace ISV solutions</a:t>
            </a:r>
          </a:p>
        </p:txBody>
      </p:sp>
      <p:pic>
        <p:nvPicPr>
          <p:cNvPr id="69" name="Picture 68" descr="Image result for Attunity png">
            <a:extLst>
              <a:ext uri="{FF2B5EF4-FFF2-40B4-BE49-F238E27FC236}">
                <a16:creationId xmlns:a16="http://schemas.microsoft.com/office/drawing/2014/main" id="{999F12AF-EE61-4ECA-B810-103F1C9212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49" r="16819"/>
          <a:stretch/>
        </p:blipFill>
        <p:spPr bwMode="auto">
          <a:xfrm>
            <a:off x="2350695" y="5979961"/>
            <a:ext cx="1275471" cy="514034"/>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FC672CE4-B1BF-4C75-8B77-3F26FC1019AA}"/>
              </a:ext>
            </a:extLst>
          </p:cNvPr>
          <p:cNvGrpSpPr/>
          <p:nvPr/>
        </p:nvGrpSpPr>
        <p:grpSpPr>
          <a:xfrm>
            <a:off x="4019939" y="6136701"/>
            <a:ext cx="995994" cy="200554"/>
            <a:chOff x="1340008" y="-118325"/>
            <a:chExt cx="6669719" cy="1343025"/>
          </a:xfrm>
        </p:grpSpPr>
        <p:pic>
          <p:nvPicPr>
            <p:cNvPr id="75" name="Graphic 49">
              <a:extLst>
                <a:ext uri="{FF2B5EF4-FFF2-40B4-BE49-F238E27FC236}">
                  <a16:creationId xmlns:a16="http://schemas.microsoft.com/office/drawing/2014/main" id="{820CFCBA-4E07-471C-B005-E19BA4F372E8}"/>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79958"/>
            <a:stretch/>
          </p:blipFill>
          <p:spPr>
            <a:xfrm>
              <a:off x="3027363" y="-118325"/>
              <a:ext cx="1647504" cy="1343025"/>
            </a:xfrm>
            <a:prstGeom prst="rect">
              <a:avLst/>
            </a:prstGeom>
          </p:spPr>
        </p:pic>
        <p:pic>
          <p:nvPicPr>
            <p:cNvPr id="76" name="Graphic 51">
              <a:extLst>
                <a:ext uri="{FF2B5EF4-FFF2-40B4-BE49-F238E27FC236}">
                  <a16:creationId xmlns:a16="http://schemas.microsoft.com/office/drawing/2014/main" id="{6B3DA2C4-E6E4-41B2-92D5-7E3FC240407A}"/>
                </a:ext>
              </a:extLst>
            </p:cNvPr>
            <p:cNvPicPr>
              <a:picLocks noChangeAspect="1"/>
            </p:cNvPicPr>
            <p:nvPr/>
          </p:nvPicPr>
          <p:blipFill rotWithShape="1">
            <a:blip r:embed="rId4">
              <a:lum bright="-100000"/>
              <a:extLst>
                <a:ext uri="{96DAC541-7B7A-43D3-8B79-37D633B846F1}">
                  <asvg:svgBlip xmlns:asvg="http://schemas.microsoft.com/office/drawing/2016/SVG/main" r:embed="rId5"/>
                </a:ext>
              </a:extLst>
            </a:blip>
            <a:srcRect l="18860"/>
            <a:stretch/>
          </p:blipFill>
          <p:spPr>
            <a:xfrm>
              <a:off x="1340008" y="-118325"/>
              <a:ext cx="6669719" cy="1343025"/>
            </a:xfrm>
            <a:prstGeom prst="rect">
              <a:avLst/>
            </a:prstGeom>
          </p:spPr>
        </p:pic>
      </p:grpSp>
      <p:pic>
        <p:nvPicPr>
          <p:cNvPr id="71" name="Picture 70" descr="Image result for Morphis png logo">
            <a:extLst>
              <a:ext uri="{FF2B5EF4-FFF2-40B4-BE49-F238E27FC236}">
                <a16:creationId xmlns:a16="http://schemas.microsoft.com/office/drawing/2014/main" id="{C19FBFAD-AEEF-48A7-A418-0561C7BE3C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0985" y="6035927"/>
            <a:ext cx="704460" cy="40210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Image result for Informatica logo png">
            <a:extLst>
              <a:ext uri="{FF2B5EF4-FFF2-40B4-BE49-F238E27FC236}">
                <a16:creationId xmlns:a16="http://schemas.microsoft.com/office/drawing/2014/main" id="{EB7EE7CC-F6D3-43E8-A735-4AA17F8707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60277" y="5998108"/>
            <a:ext cx="1312475" cy="47774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CB89584E-030C-46B1-883F-0701D57F4D2D}"/>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142167" y="6039293"/>
            <a:ext cx="622874" cy="395370"/>
          </a:xfrm>
          <a:prstGeom prst="rect">
            <a:avLst/>
          </a:prstGeom>
        </p:spPr>
      </p:pic>
      <p:pic>
        <p:nvPicPr>
          <p:cNvPr id="74" name="Picture 12" descr="Image result for QuerySurge logos">
            <a:extLst>
              <a:ext uri="{FF2B5EF4-FFF2-40B4-BE49-F238E27FC236}">
                <a16:creationId xmlns:a16="http://schemas.microsoft.com/office/drawing/2014/main" id="{F4AA2D34-EDC1-41A1-8F28-26B751269D8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68" t="11909" r="10046" b="12759"/>
          <a:stretch/>
        </p:blipFill>
        <p:spPr bwMode="auto">
          <a:xfrm>
            <a:off x="8614881" y="6086759"/>
            <a:ext cx="1111882" cy="30043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A picture containing thing, object&#10;&#10;Description generated with high confidence">
            <a:extLst>
              <a:ext uri="{FF2B5EF4-FFF2-40B4-BE49-F238E27FC236}">
                <a16:creationId xmlns:a16="http://schemas.microsoft.com/office/drawing/2014/main" id="{8C21F1BE-CD7C-4619-8825-AEBFABA034B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46874" y="5378221"/>
            <a:ext cx="1342124" cy="165029"/>
          </a:xfrm>
          <a:prstGeom prst="rect">
            <a:avLst/>
          </a:prstGeom>
        </p:spPr>
      </p:pic>
      <p:pic>
        <p:nvPicPr>
          <p:cNvPr id="64" name="Picture 63">
            <a:extLst>
              <a:ext uri="{FF2B5EF4-FFF2-40B4-BE49-F238E27FC236}">
                <a16:creationId xmlns:a16="http://schemas.microsoft.com/office/drawing/2014/main" id="{18637F2F-C0CA-4480-A8A3-5FEB2A4D6E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16575" y="5313066"/>
            <a:ext cx="799879" cy="295339"/>
          </a:xfrm>
          <a:prstGeom prst="rect">
            <a:avLst/>
          </a:prstGeom>
        </p:spPr>
      </p:pic>
      <p:pic>
        <p:nvPicPr>
          <p:cNvPr id="65" name="Picture 2" descr="Image result for cloudamize logo">
            <a:extLst>
              <a:ext uri="{FF2B5EF4-FFF2-40B4-BE49-F238E27FC236}">
                <a16:creationId xmlns:a16="http://schemas.microsoft.com/office/drawing/2014/main" id="{168A58E5-80E9-426D-855F-86D5F5C5198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246095" y="4524717"/>
            <a:ext cx="1484670" cy="18461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Image result for turbonomic logo">
            <a:extLst>
              <a:ext uri="{FF2B5EF4-FFF2-40B4-BE49-F238E27FC236}">
                <a16:creationId xmlns:a16="http://schemas.microsoft.com/office/drawing/2014/main" id="{892DE607-B566-4C78-BB70-658AF2F823B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455667" y="5295287"/>
            <a:ext cx="1065526" cy="33089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Ispirer logos">
            <a:extLst>
              <a:ext uri="{FF2B5EF4-FFF2-40B4-BE49-F238E27FC236}">
                <a16:creationId xmlns:a16="http://schemas.microsoft.com/office/drawing/2014/main" id="{4DCAE8CA-92FA-4D36-90DB-E6701D752EB7}"/>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t="13369" b="12055"/>
          <a:stretch/>
        </p:blipFill>
        <p:spPr bwMode="auto">
          <a:xfrm>
            <a:off x="10066084" y="5316852"/>
            <a:ext cx="1001729" cy="32016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Image result for Intigua logos">
            <a:extLst>
              <a:ext uri="{FF2B5EF4-FFF2-40B4-BE49-F238E27FC236}">
                <a16:creationId xmlns:a16="http://schemas.microsoft.com/office/drawing/2014/main" id="{FABA6D60-08FE-45AC-99ED-2C8727EEFBDC}"/>
              </a:ext>
            </a:extLst>
          </p:cNvPr>
          <p:cNvPicPr>
            <a:picLocks noChangeAspect="1" noChangeArrowheads="1"/>
          </p:cNvPicPr>
          <p:nvPr/>
        </p:nvPicPr>
        <p:blipFill rotWithShape="1">
          <a:blip r:embed="rId1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6929" t="22900" r="6597" b="26895"/>
          <a:stretch/>
        </p:blipFill>
        <p:spPr bwMode="auto">
          <a:xfrm>
            <a:off x="8675082" y="5284454"/>
            <a:ext cx="991481" cy="35256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A picture containing object&#10;&#10;Description generated with high confidence">
            <a:extLst>
              <a:ext uri="{FF2B5EF4-FFF2-40B4-BE49-F238E27FC236}">
                <a16:creationId xmlns:a16="http://schemas.microsoft.com/office/drawing/2014/main" id="{FF0ED615-31C7-41FB-B26D-4AB278A2F38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33670" y="4469790"/>
            <a:ext cx="1168533" cy="294471"/>
          </a:xfrm>
          <a:prstGeom prst="rect">
            <a:avLst/>
          </a:prstGeom>
        </p:spPr>
      </p:pic>
      <p:pic>
        <p:nvPicPr>
          <p:cNvPr id="59" name="Graphic 58">
            <a:extLst>
              <a:ext uri="{FF2B5EF4-FFF2-40B4-BE49-F238E27FC236}">
                <a16:creationId xmlns:a16="http://schemas.microsoft.com/office/drawing/2014/main" id="{1B62F56F-58BF-4C14-9D95-DCF64FA20D5C}"/>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20841" y="4520620"/>
            <a:ext cx="1065526" cy="192810"/>
          </a:xfrm>
          <a:prstGeom prst="rect">
            <a:avLst/>
          </a:prstGeom>
        </p:spPr>
      </p:pic>
      <p:pic>
        <p:nvPicPr>
          <p:cNvPr id="60" name="Picture 2" descr="Image result for stratozono logo">
            <a:extLst>
              <a:ext uri="{FF2B5EF4-FFF2-40B4-BE49-F238E27FC236}">
                <a16:creationId xmlns:a16="http://schemas.microsoft.com/office/drawing/2014/main" id="{2D072B27-F71E-48D5-A878-B97FEEDE9126}"/>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35413" t="61548"/>
          <a:stretch/>
        </p:blipFill>
        <p:spPr bwMode="auto">
          <a:xfrm>
            <a:off x="844490" y="5378236"/>
            <a:ext cx="1218229" cy="16499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6" descr="Image result for BitTitan logos">
            <a:extLst>
              <a:ext uri="{FF2B5EF4-FFF2-40B4-BE49-F238E27FC236}">
                <a16:creationId xmlns:a16="http://schemas.microsoft.com/office/drawing/2014/main" id="{4ECFBBB8-E322-4E75-82A7-81C9FF48CB2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48801" y="4456942"/>
            <a:ext cx="1228828" cy="32016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Image result for zerto png logo">
            <a:extLst>
              <a:ext uri="{FF2B5EF4-FFF2-40B4-BE49-F238E27FC236}">
                <a16:creationId xmlns:a16="http://schemas.microsoft.com/office/drawing/2014/main" id="{46D57640-BE85-4605-8977-4349D62DD72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789586" y="5380363"/>
            <a:ext cx="547258" cy="1607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EF4A872-8A33-42C5-B7B5-FED8985B3E6F}"/>
              </a:ext>
            </a:extLst>
          </p:cNvPr>
          <p:cNvPicPr>
            <a:picLocks noChangeAspect="1"/>
          </p:cNvPicPr>
          <p:nvPr/>
        </p:nvPicPr>
        <p:blipFill>
          <a:blip r:embed="rId22"/>
          <a:stretch>
            <a:fillRect/>
          </a:stretch>
        </p:blipFill>
        <p:spPr>
          <a:xfrm>
            <a:off x="7082241" y="4456663"/>
            <a:ext cx="1068546" cy="320725"/>
          </a:xfrm>
          <a:prstGeom prst="rect">
            <a:avLst/>
          </a:prstGeom>
        </p:spPr>
      </p:pic>
      <p:pic>
        <p:nvPicPr>
          <p:cNvPr id="77" name="Picture 2" descr="https://upload.wikimedia.org/wikipedia/en/5/56/Chef_Software_Inc._company_logo.png">
            <a:extLst>
              <a:ext uri="{FF2B5EF4-FFF2-40B4-BE49-F238E27FC236}">
                <a16:creationId xmlns:a16="http://schemas.microsoft.com/office/drawing/2014/main" id="{1E58D8C6-1361-4A86-8896-ED3CF33C8DF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849881" y="4266328"/>
            <a:ext cx="641882" cy="7013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D2FD1F31-8FA1-4CF2-A849-F79708D69F3E}"/>
              </a:ext>
            </a:extLst>
          </p:cNvPr>
          <p:cNvSpPr/>
          <p:nvPr/>
        </p:nvSpPr>
        <p:spPr>
          <a:xfrm>
            <a:off x="794558" y="5923961"/>
            <a:ext cx="1318093" cy="62603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Rounded Corners 78">
            <a:extLst>
              <a:ext uri="{FF2B5EF4-FFF2-40B4-BE49-F238E27FC236}">
                <a16:creationId xmlns:a16="http://schemas.microsoft.com/office/drawing/2014/main" id="{5D6CD93E-D917-4AE0-85E5-4E0085B2ED25}"/>
              </a:ext>
            </a:extLst>
          </p:cNvPr>
          <p:cNvSpPr/>
          <p:nvPr/>
        </p:nvSpPr>
        <p:spPr>
          <a:xfrm>
            <a:off x="2329384" y="5923961"/>
            <a:ext cx="1318093" cy="62603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Rounded Corners 80">
            <a:extLst>
              <a:ext uri="{FF2B5EF4-FFF2-40B4-BE49-F238E27FC236}">
                <a16:creationId xmlns:a16="http://schemas.microsoft.com/office/drawing/2014/main" id="{0DAD3905-15F5-46CC-90BD-6F133DEF9C26}"/>
              </a:ext>
            </a:extLst>
          </p:cNvPr>
          <p:cNvSpPr/>
          <p:nvPr/>
        </p:nvSpPr>
        <p:spPr>
          <a:xfrm>
            <a:off x="2329384" y="5147718"/>
            <a:ext cx="1318093" cy="62603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a:extLst>
              <a:ext uri="{FF2B5EF4-FFF2-40B4-BE49-F238E27FC236}">
                <a16:creationId xmlns:a16="http://schemas.microsoft.com/office/drawing/2014/main" id="{CB7373D3-054F-4AD3-BBF8-1248D579EAC6}"/>
              </a:ext>
            </a:extLst>
          </p:cNvPr>
          <p:cNvSpPr/>
          <p:nvPr/>
        </p:nvSpPr>
        <p:spPr>
          <a:xfrm>
            <a:off x="3858890" y="5923961"/>
            <a:ext cx="1318093" cy="62603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Rounded Corners 82">
            <a:extLst>
              <a:ext uri="{FF2B5EF4-FFF2-40B4-BE49-F238E27FC236}">
                <a16:creationId xmlns:a16="http://schemas.microsoft.com/office/drawing/2014/main" id="{34CDACD0-B393-4B3D-A1BC-85E8BF140A3B}"/>
              </a:ext>
            </a:extLst>
          </p:cNvPr>
          <p:cNvSpPr/>
          <p:nvPr/>
        </p:nvSpPr>
        <p:spPr>
          <a:xfrm>
            <a:off x="5404169" y="5923961"/>
            <a:ext cx="1318093" cy="62603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86">
            <a:extLst>
              <a:ext uri="{FF2B5EF4-FFF2-40B4-BE49-F238E27FC236}">
                <a16:creationId xmlns:a16="http://schemas.microsoft.com/office/drawing/2014/main" id="{1462C6F0-61B8-4D3E-BC54-95CC36FACCD8}"/>
              </a:ext>
            </a:extLst>
          </p:cNvPr>
          <p:cNvSpPr/>
          <p:nvPr/>
        </p:nvSpPr>
        <p:spPr>
          <a:xfrm>
            <a:off x="6957468" y="5923961"/>
            <a:ext cx="1318093" cy="62603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90">
            <a:extLst>
              <a:ext uri="{FF2B5EF4-FFF2-40B4-BE49-F238E27FC236}">
                <a16:creationId xmlns:a16="http://schemas.microsoft.com/office/drawing/2014/main" id="{BD8D2B9C-6BA1-4650-9ECE-003D57317B0D}"/>
              </a:ext>
            </a:extLst>
          </p:cNvPr>
          <p:cNvSpPr/>
          <p:nvPr/>
        </p:nvSpPr>
        <p:spPr>
          <a:xfrm>
            <a:off x="8511776" y="5923961"/>
            <a:ext cx="1318093" cy="62603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Rounded Corners 91">
            <a:extLst>
              <a:ext uri="{FF2B5EF4-FFF2-40B4-BE49-F238E27FC236}">
                <a16:creationId xmlns:a16="http://schemas.microsoft.com/office/drawing/2014/main" id="{2B8C0660-7166-40E1-9D1F-D50441D5973A}"/>
              </a:ext>
            </a:extLst>
          </p:cNvPr>
          <p:cNvSpPr/>
          <p:nvPr/>
        </p:nvSpPr>
        <p:spPr>
          <a:xfrm>
            <a:off x="5404169" y="5147718"/>
            <a:ext cx="1318093" cy="62603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Rounded Corners 92">
            <a:extLst>
              <a:ext uri="{FF2B5EF4-FFF2-40B4-BE49-F238E27FC236}">
                <a16:creationId xmlns:a16="http://schemas.microsoft.com/office/drawing/2014/main" id="{9EE662A9-7B8B-48CE-ACF4-969BE8770ECD}"/>
              </a:ext>
            </a:extLst>
          </p:cNvPr>
          <p:cNvSpPr/>
          <p:nvPr/>
        </p:nvSpPr>
        <p:spPr>
          <a:xfrm>
            <a:off x="6957468" y="5147718"/>
            <a:ext cx="1318093" cy="62603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Rounded Corners 105">
            <a:extLst>
              <a:ext uri="{FF2B5EF4-FFF2-40B4-BE49-F238E27FC236}">
                <a16:creationId xmlns:a16="http://schemas.microsoft.com/office/drawing/2014/main" id="{5A4FF184-80B9-4204-AA84-965C033A0017}"/>
              </a:ext>
            </a:extLst>
          </p:cNvPr>
          <p:cNvSpPr/>
          <p:nvPr/>
        </p:nvSpPr>
        <p:spPr>
          <a:xfrm>
            <a:off x="8511776" y="4304008"/>
            <a:ext cx="1318093" cy="62603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Rounded Corners 106">
            <a:extLst>
              <a:ext uri="{FF2B5EF4-FFF2-40B4-BE49-F238E27FC236}">
                <a16:creationId xmlns:a16="http://schemas.microsoft.com/office/drawing/2014/main" id="{5F098137-79EE-4C65-AF59-1B12750B20D3}"/>
              </a:ext>
            </a:extLst>
          </p:cNvPr>
          <p:cNvSpPr/>
          <p:nvPr/>
        </p:nvSpPr>
        <p:spPr>
          <a:xfrm>
            <a:off x="8511776" y="5147718"/>
            <a:ext cx="1318093" cy="62603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9F20BCBD-FC1A-4022-82AC-894B5DBAAE9E}"/>
              </a:ext>
            </a:extLst>
          </p:cNvPr>
          <p:cNvCxnSpPr>
            <a:cxnSpLocks/>
          </p:cNvCxnSpPr>
          <p:nvPr/>
        </p:nvCxnSpPr>
        <p:spPr>
          <a:xfrm>
            <a:off x="919840" y="4259341"/>
            <a:ext cx="10106054" cy="0"/>
          </a:xfrm>
          <a:prstGeom prst="line">
            <a:avLst/>
          </a:prstGeom>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0AF2C7A4-12ED-47FE-8682-72F976D477AB}"/>
              </a:ext>
            </a:extLst>
          </p:cNvPr>
          <p:cNvSpPr/>
          <p:nvPr/>
        </p:nvSpPr>
        <p:spPr>
          <a:xfrm>
            <a:off x="9931054" y="6370652"/>
            <a:ext cx="305970" cy="17367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A158445-371A-443D-AE6E-C4CEB1E3DB41}"/>
              </a:ext>
            </a:extLst>
          </p:cNvPr>
          <p:cNvSpPr txBox="1"/>
          <p:nvPr/>
        </p:nvSpPr>
        <p:spPr>
          <a:xfrm>
            <a:off x="10237024" y="6337255"/>
            <a:ext cx="1492536" cy="261610"/>
          </a:xfrm>
          <a:prstGeom prst="rect">
            <a:avLst/>
          </a:prstGeom>
          <a:noFill/>
        </p:spPr>
        <p:txBody>
          <a:bodyPr wrap="square" rtlCol="0">
            <a:spAutoFit/>
          </a:bodyPr>
          <a:lstStyle/>
          <a:p>
            <a:r>
              <a:rPr lang="en-US" sz="1100" dirty="0"/>
              <a:t>Marketplace Solutions</a:t>
            </a:r>
            <a:endParaRPr lang="en-US" dirty="0"/>
          </a:p>
        </p:txBody>
      </p:sp>
    </p:spTree>
    <p:extLst>
      <p:ext uri="{BB962C8B-B14F-4D97-AF65-F5344CB8AC3E}">
        <p14:creationId xmlns:p14="http://schemas.microsoft.com/office/powerpoint/2010/main" val="1497213779"/>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6EBF98026FD5C479177E4659F77F072" ma:contentTypeVersion="7" ma:contentTypeDescription="Create a new document." ma:contentTypeScope="" ma:versionID="9084138e788b9bcda970fbb3ce32a089">
  <xsd:schema xmlns:xsd="http://www.w3.org/2001/XMLSchema" xmlns:xs="http://www.w3.org/2001/XMLSchema" xmlns:p="http://schemas.microsoft.com/office/2006/metadata/properties" xmlns:ns2="83c07245-1987-447b-a407-05b41d118742" xmlns:ns3="87badcbf-855a-4949-b0c7-112d68ff62fc" targetNamespace="http://schemas.microsoft.com/office/2006/metadata/properties" ma:root="true" ma:fieldsID="fbad83d9918793f5fcb91a269804133f" ns2:_="" ns3:_="">
    <xsd:import namespace="83c07245-1987-447b-a407-05b41d118742"/>
    <xsd:import namespace="87badcbf-855a-4949-b0c7-112d68ff62f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07245-1987-447b-a407-05b41d1187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badcbf-855a-4949-b0c7-112d68ff62f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1C11CB-8811-459B-A6F9-9B02AAE0555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9610DCF-37C6-48C5-A892-FCB69B42A31F}">
  <ds:schemaRefs>
    <ds:schemaRef ds:uri="http://schemas.microsoft.com/sharepoint/v3/contenttype/forms"/>
  </ds:schemaRefs>
</ds:datastoreItem>
</file>

<file path=customXml/itemProps3.xml><?xml version="1.0" encoding="utf-8"?>
<ds:datastoreItem xmlns:ds="http://schemas.openxmlformats.org/officeDocument/2006/customXml" ds:itemID="{A169C474-697D-49A5-97A0-55C4D4813D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07245-1987-447b-a407-05b41d118742"/>
    <ds:schemaRef ds:uri="87badcbf-855a-4949-b0c7-112d68ff62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Organic</Template>
  <TotalTime>109</TotalTime>
  <Words>3056</Words>
  <Application>Microsoft Office PowerPoint</Application>
  <PresentationFormat>Widescreen</PresentationFormat>
  <Paragraphs>526</Paragraphs>
  <Slides>41</Slides>
  <Notes>28</Notes>
  <HiddenSlides>1</HiddenSlides>
  <MMClips>1</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8" baseType="lpstr">
      <vt:lpstr>Arial</vt:lpstr>
      <vt:lpstr>Calibri</vt:lpstr>
      <vt:lpstr>Calibri Light</vt:lpstr>
      <vt:lpstr>Consolas</vt:lpstr>
      <vt:lpstr>Helvetica Light</vt:lpstr>
      <vt:lpstr>Helvetica Neue</vt:lpstr>
      <vt:lpstr>Muli Regular</vt:lpstr>
      <vt:lpstr>Segoe UI</vt:lpstr>
      <vt:lpstr>Segoe UI </vt:lpstr>
      <vt:lpstr>Segoe UI Light</vt:lpstr>
      <vt:lpstr>Segoe UI Semibold</vt:lpstr>
      <vt:lpstr>Segoe UI Semilight</vt:lpstr>
      <vt:lpstr>Selawik Semibold</vt:lpstr>
      <vt:lpstr>Wingdings</vt:lpstr>
      <vt:lpstr>Wingdings 2</vt:lpstr>
      <vt:lpstr>Office Theme</vt:lpstr>
      <vt:lpstr>CorelDRAW</vt:lpstr>
      <vt:lpstr>PowerPoint Presentation</vt:lpstr>
      <vt:lpstr>(DO NOT SHOW) Moving your database to Azure</vt:lpstr>
      <vt:lpstr>   Moving your database to Azure</vt:lpstr>
      <vt:lpstr>PowerPoint Presentation</vt:lpstr>
      <vt:lpstr>PowerPoint Presentation</vt:lpstr>
      <vt:lpstr>Extended security updates</vt:lpstr>
      <vt:lpstr>Azure capabilities across apps, data, and infrastructure</vt:lpstr>
      <vt:lpstr>Azure migration tools adoption over the last year</vt:lpstr>
      <vt:lpstr>Choice of tools for every stage and every requirement</vt:lpstr>
      <vt:lpstr>Migrate databases using  Azure Database Migration Service</vt:lpstr>
      <vt:lpstr>Azure Database Migration Service:  Offline  (One-Time Sync)  Migration Scenarios  </vt:lpstr>
      <vt:lpstr>Azure Database Migration Service:  Online  (Continuous Sync) Migration Scenarios  </vt:lpstr>
      <vt:lpstr>Azure SQL Database Managed Instance</vt:lpstr>
      <vt:lpstr>Azure Data Box family provides additional data migration options</vt:lpstr>
      <vt:lpstr>PowerPoint Presentation</vt:lpstr>
      <vt:lpstr>PowerPoint Presentation</vt:lpstr>
      <vt:lpstr>PowerPoint Presentation</vt:lpstr>
      <vt:lpstr>PowerPoint Presentation</vt:lpstr>
      <vt:lpstr>Services you will use in the lab…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easily migrate and get benefits of cloud?</vt:lpstr>
      <vt:lpstr>How to easily migrate and get benefits of cloud?</vt:lpstr>
      <vt:lpstr>What is SQL Database Managed Instance?</vt:lpstr>
      <vt:lpstr>Put your DBs on autopilot and focus on your business…</vt:lpstr>
      <vt:lpstr>Put your DBs on autopilot and focus on your business…</vt:lpstr>
      <vt:lpstr>PowerPoint Presentation</vt:lpstr>
      <vt:lpstr>Continuously optimize  migrated resources  </vt:lpstr>
      <vt:lpstr>Resources</vt:lpstr>
      <vt:lpstr>Azure.com/Migration All things migration </vt:lpstr>
      <vt:lpstr>Keep up to date on your Azure skills as you migrate </vt:lpstr>
      <vt:lpstr>PowerPoint Presentation</vt:lpstr>
      <vt:lpstr>Get help: FastTrack for Azure can help you migrate quickly and confidently</vt:lpstr>
      <vt:lpstr>Get help: skilled migration partners </vt:lpstr>
      <vt:lpstr>Get started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Descamp (Clearwater Group)</dc:creator>
  <cp:lastModifiedBy>Chad Gronbach</cp:lastModifiedBy>
  <cp:revision>14</cp:revision>
  <dcterms:created xsi:type="dcterms:W3CDTF">2019-06-12T18:41:05Z</dcterms:created>
  <dcterms:modified xsi:type="dcterms:W3CDTF">2019-11-06T00:18:45Z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0x01010016EBF98026FD5C479177E4659F77F072</vt:lpwstr>
  </property>
</Properties>
</file>